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4" r:id="rId2"/>
    <p:sldId id="267" r:id="rId3"/>
    <p:sldId id="268" r:id="rId4"/>
    <p:sldId id="272" r:id="rId5"/>
    <p:sldId id="282" r:id="rId6"/>
    <p:sldId id="278" r:id="rId7"/>
    <p:sldId id="283" r:id="rId8"/>
    <p:sldId id="279" r:id="rId9"/>
    <p:sldId id="281" r:id="rId10"/>
    <p:sldId id="273" r:id="rId11"/>
    <p:sldId id="275" r:id="rId12"/>
    <p:sldId id="280" r:id="rId13"/>
    <p:sldId id="285" r:id="rId14"/>
    <p:sldId id="27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75240"/>
  </p:normalViewPr>
  <p:slideViewPr>
    <p:cSldViewPr snapToGrid="0" snapToObjects="1">
      <p:cViewPr varScale="1">
        <p:scale>
          <a:sx n="79" d="100"/>
          <a:sy n="79" d="100"/>
        </p:scale>
        <p:origin x="2048" y="200"/>
      </p:cViewPr>
      <p:guideLst/>
    </p:cSldViewPr>
  </p:slideViewPr>
  <p:outlineViewPr>
    <p:cViewPr>
      <p:scale>
        <a:sx n="33" d="100"/>
        <a:sy n="33" d="100"/>
      </p:scale>
      <p:origin x="0" y="-848"/>
    </p:cViewPr>
  </p:outlineViewPr>
  <p:notesTextViewPr>
    <p:cViewPr>
      <p:scale>
        <a:sx n="95" d="100"/>
        <a:sy n="95" d="100"/>
      </p:scale>
      <p:origin x="0" y="-27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77532-A50B-6147-9563-38503AB007DC}" type="datetimeFigureOut">
              <a:rPr lang="fr-FR" smtClean="0"/>
              <a:t>08/05/2022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6195D-C8E2-A147-96B7-DB152C09C9C1}" type="slidenum">
              <a:rPr lang="fr-FR" smtClean="0"/>
              <a:t>‹N°›</a:t>
            </a:fld>
            <a:endParaRPr lang="fr-FR"/>
          </a:p>
        </p:txBody>
      </p:sp>
    </p:spTree>
    <p:extLst>
      <p:ext uri="{BB962C8B-B14F-4D97-AF65-F5344CB8AC3E}">
        <p14:creationId xmlns:p14="http://schemas.microsoft.com/office/powerpoint/2010/main" val="339759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1</a:t>
            </a:fld>
            <a:endParaRPr lang="fr-FR"/>
          </a:p>
        </p:txBody>
      </p:sp>
    </p:spTree>
    <p:extLst>
      <p:ext uri="{BB962C8B-B14F-4D97-AF65-F5344CB8AC3E}">
        <p14:creationId xmlns:p14="http://schemas.microsoft.com/office/powerpoint/2010/main" val="285096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Le syndrome de Good est un syndrome rare associant une hypogammaglobulinémie à la présence d’un thymome.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Pour rappel, le thymome est une néoplasie épithéliale thymique et peut être invasif ou non.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Le syndrome de Good tire son nom du Dr Robert Good, médecin immunologiste ayant décrit le 1</a:t>
            </a:r>
            <a:r>
              <a:rPr lang="fr-FR" baseline="30000" dirty="0">
                <a:solidFill>
                  <a:schemeClr val="bg1">
                    <a:lumMod val="50000"/>
                  </a:schemeClr>
                </a:solidFill>
              </a:rPr>
              <a:t>er</a:t>
            </a:r>
            <a:r>
              <a:rPr lang="fr-FR" dirty="0">
                <a:solidFill>
                  <a:schemeClr val="bg1">
                    <a:lumMod val="50000"/>
                  </a:schemeClr>
                </a:solidFill>
              </a:rPr>
              <a:t> cas en 1954.</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D’après les deux grandes séries ayant colligé tous les cas rapportés dans la littérature depuis le cas initial de 1954, seuls 314 cas ont été décrits.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solidFill>
                  <a:schemeClr val="bg1">
                    <a:lumMod val="50000"/>
                  </a:schemeClr>
                </a:solidFill>
              </a:rPr>
              <a:t>Sources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When</a:t>
            </a:r>
            <a:r>
              <a:rPr lang="fr-FR" dirty="0">
                <a:solidFill>
                  <a:schemeClr val="bg1">
                    <a:lumMod val="50000"/>
                  </a:schemeClr>
                </a:solidFill>
              </a:rPr>
              <a:t> the Good Syndrome Goes Bad: A </a:t>
            </a:r>
            <a:r>
              <a:rPr lang="fr-FR" dirty="0" err="1">
                <a:solidFill>
                  <a:schemeClr val="bg1">
                    <a:lumMod val="50000"/>
                  </a:schemeClr>
                </a:solidFill>
              </a:rPr>
              <a:t>Systematic</a:t>
            </a:r>
            <a:r>
              <a:rPr lang="fr-FR" dirty="0">
                <a:solidFill>
                  <a:schemeClr val="bg1">
                    <a:lumMod val="50000"/>
                  </a:schemeClr>
                </a:solidFill>
              </a:rPr>
              <a:t> </a:t>
            </a:r>
            <a:r>
              <a:rPr lang="fr-FR" dirty="0" err="1">
                <a:solidFill>
                  <a:schemeClr val="bg1">
                    <a:lumMod val="50000"/>
                  </a:schemeClr>
                </a:solidFill>
              </a:rPr>
              <a:t>Literature</a:t>
            </a:r>
            <a:r>
              <a:rPr lang="fr-FR" dirty="0">
                <a:solidFill>
                  <a:schemeClr val="bg1">
                    <a:lumMod val="50000"/>
                  </a:schemeClr>
                </a:solidFill>
              </a:rPr>
              <a:t> </a:t>
            </a:r>
            <a:r>
              <a:rPr lang="fr-FR" dirty="0" err="1">
                <a:solidFill>
                  <a:schemeClr val="bg1">
                    <a:lumMod val="50000"/>
                  </a:schemeClr>
                </a:solidFill>
              </a:rPr>
              <a:t>Review</a:t>
            </a:r>
            <a:r>
              <a:rPr lang="fr-FR" dirty="0">
                <a:solidFill>
                  <a:schemeClr val="bg1">
                    <a:lumMod val="50000"/>
                  </a:schemeClr>
                </a:solidFill>
              </a:rPr>
              <a:t>, Shi et al, Front </a:t>
            </a:r>
            <a:r>
              <a:rPr lang="fr-FR" dirty="0" err="1">
                <a:solidFill>
                  <a:schemeClr val="bg1">
                    <a:lumMod val="50000"/>
                  </a:schemeClr>
                </a:solidFill>
              </a:rPr>
              <a:t>Immunol</a:t>
            </a:r>
            <a:r>
              <a:rPr lang="fr-FR" dirty="0">
                <a:solidFill>
                  <a:schemeClr val="bg1">
                    <a:lumMod val="50000"/>
                  </a:schemeClr>
                </a:solidFill>
              </a:rPr>
              <a:t> 2021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Good’s</a:t>
            </a:r>
            <a:r>
              <a:rPr lang="fr-FR" dirty="0">
                <a:solidFill>
                  <a:schemeClr val="bg1">
                    <a:lumMod val="50000"/>
                  </a:schemeClr>
                </a:solidFill>
              </a:rPr>
              <a:t> syndrome </a:t>
            </a:r>
            <a:r>
              <a:rPr lang="fr-FR" dirty="0" err="1">
                <a:solidFill>
                  <a:schemeClr val="bg1">
                    <a:lumMod val="50000"/>
                  </a:schemeClr>
                </a:solidFill>
              </a:rPr>
              <a:t>remains</a:t>
            </a:r>
            <a:r>
              <a:rPr lang="fr-FR" dirty="0">
                <a:solidFill>
                  <a:schemeClr val="bg1">
                    <a:lumMod val="50000"/>
                  </a:schemeClr>
                </a:solidFill>
              </a:rPr>
              <a:t> a </a:t>
            </a:r>
            <a:r>
              <a:rPr lang="fr-FR" dirty="0" err="1">
                <a:solidFill>
                  <a:schemeClr val="bg1">
                    <a:lumMod val="50000"/>
                  </a:schemeClr>
                </a:solidFill>
              </a:rPr>
              <a:t>mystery</a:t>
            </a:r>
            <a:r>
              <a:rPr lang="fr-FR" dirty="0">
                <a:solidFill>
                  <a:schemeClr val="bg1">
                    <a:lumMod val="50000"/>
                  </a:schemeClr>
                </a:solidFill>
              </a:rPr>
              <a:t> </a:t>
            </a:r>
            <a:r>
              <a:rPr lang="fr-FR" dirty="0" err="1">
                <a:solidFill>
                  <a:schemeClr val="bg1">
                    <a:lumMod val="50000"/>
                  </a:schemeClr>
                </a:solidFill>
              </a:rPr>
              <a:t>after</a:t>
            </a:r>
            <a:r>
              <a:rPr lang="fr-FR" dirty="0">
                <a:solidFill>
                  <a:schemeClr val="bg1">
                    <a:lumMod val="50000"/>
                  </a:schemeClr>
                </a:solidFill>
              </a:rPr>
              <a:t> 55 </a:t>
            </a:r>
            <a:r>
              <a:rPr lang="fr-FR" dirty="0" err="1">
                <a:solidFill>
                  <a:schemeClr val="bg1">
                    <a:lumMod val="50000"/>
                  </a:schemeClr>
                </a:solidFill>
              </a:rPr>
              <a:t>years</a:t>
            </a:r>
            <a:r>
              <a:rPr lang="fr-FR" dirty="0">
                <a:solidFill>
                  <a:schemeClr val="bg1">
                    <a:lumMod val="50000"/>
                  </a:schemeClr>
                </a:solidFill>
              </a:rPr>
              <a:t>: A </a:t>
            </a:r>
            <a:r>
              <a:rPr lang="fr-FR" dirty="0" err="1">
                <a:solidFill>
                  <a:schemeClr val="bg1">
                    <a:lumMod val="50000"/>
                  </a:schemeClr>
                </a:solidFill>
              </a:rPr>
              <a:t>systematic</a:t>
            </a:r>
            <a:r>
              <a:rPr lang="fr-FR" dirty="0">
                <a:solidFill>
                  <a:schemeClr val="bg1">
                    <a:lumMod val="50000"/>
                  </a:schemeClr>
                </a:solidFill>
              </a:rPr>
              <a:t> </a:t>
            </a:r>
            <a:r>
              <a:rPr lang="fr-FR" dirty="0" err="1">
                <a:solidFill>
                  <a:schemeClr val="bg1">
                    <a:lumMod val="50000"/>
                  </a:schemeClr>
                </a:solidFill>
              </a:rPr>
              <a:t>review</a:t>
            </a:r>
            <a:r>
              <a:rPr lang="fr-FR" dirty="0">
                <a:solidFill>
                  <a:schemeClr val="bg1">
                    <a:lumMod val="50000"/>
                  </a:schemeClr>
                </a:solidFill>
              </a:rPr>
              <a:t> of the </a:t>
            </a:r>
            <a:r>
              <a:rPr lang="fr-FR" dirty="0" err="1">
                <a:solidFill>
                  <a:schemeClr val="bg1">
                    <a:lumMod val="50000"/>
                  </a:schemeClr>
                </a:solidFill>
              </a:rPr>
              <a:t>scientific</a:t>
            </a:r>
            <a:r>
              <a:rPr lang="fr-FR" dirty="0">
                <a:solidFill>
                  <a:schemeClr val="bg1">
                    <a:lumMod val="50000"/>
                  </a:schemeClr>
                </a:solidFill>
              </a:rPr>
              <a:t> </a:t>
            </a:r>
            <a:r>
              <a:rPr lang="fr-FR" dirty="0" err="1">
                <a:solidFill>
                  <a:schemeClr val="bg1">
                    <a:lumMod val="50000"/>
                  </a:schemeClr>
                </a:solidFill>
              </a:rPr>
              <a:t>evidence</a:t>
            </a:r>
            <a:r>
              <a:rPr lang="fr-FR" dirty="0">
                <a:solidFill>
                  <a:schemeClr val="bg1">
                    <a:lumMod val="50000"/>
                  </a:schemeClr>
                </a:solidFill>
              </a:rPr>
              <a:t>, </a:t>
            </a:r>
            <a:r>
              <a:rPr lang="fr-FR" dirty="0" err="1">
                <a:solidFill>
                  <a:schemeClr val="bg1">
                    <a:lumMod val="50000"/>
                  </a:schemeClr>
                </a:solidFill>
              </a:rPr>
              <a:t>Kelesidis</a:t>
            </a:r>
            <a:r>
              <a:rPr lang="fr-FR" dirty="0">
                <a:solidFill>
                  <a:schemeClr val="bg1">
                    <a:lumMod val="50000"/>
                  </a:schemeClr>
                </a:solidFill>
              </a:rPr>
              <a:t> et al, Clin </a:t>
            </a:r>
            <a:r>
              <a:rPr lang="fr-FR" dirty="0" err="1">
                <a:solidFill>
                  <a:schemeClr val="bg1">
                    <a:lumMod val="50000"/>
                  </a:schemeClr>
                </a:solidFill>
              </a:rPr>
              <a:t>Immunol</a:t>
            </a:r>
            <a:r>
              <a:rPr lang="fr-FR" dirty="0">
                <a:solidFill>
                  <a:schemeClr val="bg1">
                    <a:lumMod val="50000"/>
                  </a:schemeClr>
                </a:solidFill>
              </a:rPr>
              <a:t> 2010</a:t>
            </a:r>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10</a:t>
            </a:fld>
            <a:endParaRPr lang="fr-FR"/>
          </a:p>
        </p:txBody>
      </p:sp>
    </p:spTree>
    <p:extLst>
      <p:ext uri="{BB962C8B-B14F-4D97-AF65-F5344CB8AC3E}">
        <p14:creationId xmlns:p14="http://schemas.microsoft.com/office/powerpoint/2010/main" val="7901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Tout comme le DICV, le syndrome de Good augmente la susceptibilité aux infections et est associé à certaines maladies auto-immunes.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La quasi-totalité des patients vont présenter au cours de leur vie au moins un épisode infectieux. Les infections les plus fréquemment rapportées sont les pneumonies et les infections de la sphère ORL (sinusites, bronchites) qui touchent 2/3 des patients, suivies des infections digestives et cutanéo-muqueuses.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Contrairement au DICV, les patients avec un syndrome de Good ont, en plus du risque d’infections bactériennes, un risque augmenté d’infections virales (notamment par le CMV et le VZV) et fongiques (candidose notamment mais aussi pneumocystose et aspergillose).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Par ailleurs, la moitié des patients présentent une maladie auto-immune, les trois plus fréquentes étant l’</a:t>
            </a:r>
            <a:r>
              <a:rPr lang="fr-FR" dirty="0" err="1">
                <a:solidFill>
                  <a:schemeClr val="bg1">
                    <a:lumMod val="50000"/>
                  </a:schemeClr>
                </a:solidFill>
              </a:rPr>
              <a:t>érythroblastopénie</a:t>
            </a:r>
            <a:r>
              <a:rPr lang="fr-FR" dirty="0">
                <a:solidFill>
                  <a:schemeClr val="bg1">
                    <a:lumMod val="50000"/>
                  </a:schemeClr>
                </a:solidFill>
              </a:rPr>
              <a:t> (chez 1/3 des patients), la myasthénie et le lichen plan (1/4 des patients environ).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Aucune atteinte hépatique n’a été décrite chez l’ensemble des cas rapportés de syndrome de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solidFill>
                  <a:schemeClr val="bg1">
                    <a:lumMod val="50000"/>
                  </a:schemeClr>
                </a:solidFill>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 </a:t>
            </a:r>
            <a:r>
              <a:rPr lang="fr-FR" dirty="0" err="1">
                <a:solidFill>
                  <a:schemeClr val="bg1">
                    <a:lumMod val="50000"/>
                  </a:schemeClr>
                </a:solidFill>
              </a:rPr>
              <a:t>When</a:t>
            </a:r>
            <a:r>
              <a:rPr lang="fr-FR" dirty="0">
                <a:solidFill>
                  <a:schemeClr val="bg1">
                    <a:lumMod val="50000"/>
                  </a:schemeClr>
                </a:solidFill>
              </a:rPr>
              <a:t> the Good Syndrome Goes Bad: A </a:t>
            </a:r>
            <a:r>
              <a:rPr lang="fr-FR" dirty="0" err="1">
                <a:solidFill>
                  <a:schemeClr val="bg1">
                    <a:lumMod val="50000"/>
                  </a:schemeClr>
                </a:solidFill>
              </a:rPr>
              <a:t>Systematic</a:t>
            </a:r>
            <a:r>
              <a:rPr lang="fr-FR" dirty="0">
                <a:solidFill>
                  <a:schemeClr val="bg1">
                    <a:lumMod val="50000"/>
                  </a:schemeClr>
                </a:solidFill>
              </a:rPr>
              <a:t> </a:t>
            </a:r>
            <a:r>
              <a:rPr lang="fr-FR" dirty="0" err="1">
                <a:solidFill>
                  <a:schemeClr val="bg1">
                    <a:lumMod val="50000"/>
                  </a:schemeClr>
                </a:solidFill>
              </a:rPr>
              <a:t>Literature</a:t>
            </a:r>
            <a:r>
              <a:rPr lang="fr-FR" dirty="0">
                <a:solidFill>
                  <a:schemeClr val="bg1">
                    <a:lumMod val="50000"/>
                  </a:schemeClr>
                </a:solidFill>
              </a:rPr>
              <a:t> </a:t>
            </a:r>
            <a:r>
              <a:rPr lang="fr-FR" dirty="0" err="1">
                <a:solidFill>
                  <a:schemeClr val="bg1">
                    <a:lumMod val="50000"/>
                  </a:schemeClr>
                </a:solidFill>
              </a:rPr>
              <a:t>Review</a:t>
            </a:r>
            <a:r>
              <a:rPr lang="fr-FR" dirty="0">
                <a:solidFill>
                  <a:schemeClr val="bg1">
                    <a:lumMod val="50000"/>
                  </a:schemeClr>
                </a:solidFill>
              </a:rPr>
              <a:t>, Shi et al, Front </a:t>
            </a:r>
            <a:r>
              <a:rPr lang="fr-FR" dirty="0" err="1">
                <a:solidFill>
                  <a:schemeClr val="bg1">
                    <a:lumMod val="50000"/>
                  </a:schemeClr>
                </a:solidFill>
              </a:rPr>
              <a:t>Immunol</a:t>
            </a:r>
            <a:r>
              <a:rPr lang="fr-FR" dirty="0">
                <a:solidFill>
                  <a:schemeClr val="bg1">
                    <a:lumMod val="50000"/>
                  </a:schemeClr>
                </a:solidFill>
              </a:rPr>
              <a:t> 2021</a:t>
            </a:r>
          </a:p>
          <a:p>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11</a:t>
            </a:fld>
            <a:endParaRPr lang="fr-FR"/>
          </a:p>
        </p:txBody>
      </p:sp>
    </p:spTree>
    <p:extLst>
      <p:ext uri="{BB962C8B-B14F-4D97-AF65-F5344CB8AC3E}">
        <p14:creationId xmlns:p14="http://schemas.microsoft.com/office/powerpoint/2010/main" val="57709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Comme dit précédemment, aucune atteinte hépatique associée au syndrome de Good n’a été décrite dans la littérature.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En outre, aucun patient avec un syndrome de Good n’a eu de transplantation d’organe solide.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Nous avons récemment décrit le cas d’un patient de 39 ans transplanté hépatique en Novembre 2021 pour une hépatite fulminante d’origine dysimmunitaire (en cours de publication).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Ce patient présentait une masse médiastinale antérieure inexplorée avant l’hospitalisation, évocatrice de thymome (on peut le voir sur les images du scanner), ainsi qu’une hypogammaglobulinémie; l’association des deux faisant suspecter un syndrome de Good.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Après la transplantation, le patient a reçu un protocole d’immunosuppression classique à base de corticoïdes, </a:t>
            </a:r>
            <a:r>
              <a:rPr lang="fr-FR" dirty="0" err="1">
                <a:solidFill>
                  <a:schemeClr val="bg1">
                    <a:lumMod val="50000"/>
                  </a:schemeClr>
                </a:solidFill>
              </a:rPr>
              <a:t>Mycophénolate</a:t>
            </a:r>
            <a:r>
              <a:rPr lang="fr-FR" dirty="0">
                <a:solidFill>
                  <a:schemeClr val="bg1">
                    <a:lumMod val="50000"/>
                  </a:schemeClr>
                </a:solidFill>
              </a:rPr>
              <a:t> </a:t>
            </a:r>
            <a:r>
              <a:rPr lang="fr-FR" dirty="0" err="1">
                <a:solidFill>
                  <a:schemeClr val="bg1">
                    <a:lumMod val="50000"/>
                  </a:schemeClr>
                </a:solidFill>
              </a:rPr>
              <a:t>Mofétil</a:t>
            </a:r>
            <a:r>
              <a:rPr lang="fr-FR" dirty="0">
                <a:solidFill>
                  <a:schemeClr val="bg1">
                    <a:lumMod val="50000"/>
                  </a:schemeClr>
                </a:solidFill>
              </a:rPr>
              <a:t> et Tacrolimus.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Les suites post-transplantation hépatique ont été marquées par plusieurs complications infectieuses avec: un zona thoracique à J6 suivi peu après d’une encéphalite à VZV d’évolution favorable sous Aciclovir à dose méningée.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Le patient a également présenté une réactivation CMV, favorisée par l’absence de traitement prophylactique. En effet, du fait de l’hypogammaglobulinémie, la sérologie CMV était vraisemblablement faussement négative (le donneur avait une sérologie CMV négative).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De manière empirique, suite aux multiples complications infectieuses, le traitement immunosuppresseur a été allégé avec arrêt du </a:t>
            </a:r>
            <a:r>
              <a:rPr lang="fr-FR" dirty="0" err="1">
                <a:solidFill>
                  <a:schemeClr val="bg1">
                    <a:lumMod val="50000"/>
                  </a:schemeClr>
                </a:solidFill>
              </a:rPr>
              <a:t>Mycophénolate</a:t>
            </a:r>
            <a:r>
              <a:rPr lang="fr-FR" dirty="0">
                <a:solidFill>
                  <a:schemeClr val="bg1">
                    <a:lumMod val="50000"/>
                  </a:schemeClr>
                </a:solidFill>
              </a:rPr>
              <a:t> </a:t>
            </a:r>
            <a:r>
              <a:rPr lang="fr-FR" dirty="0" err="1">
                <a:solidFill>
                  <a:schemeClr val="bg1">
                    <a:lumMod val="50000"/>
                  </a:schemeClr>
                </a:solidFill>
              </a:rPr>
              <a:t>Mofétil</a:t>
            </a:r>
            <a:r>
              <a:rPr lang="fr-FR" dirty="0">
                <a:solidFill>
                  <a:schemeClr val="bg1">
                    <a:lumMod val="50000"/>
                  </a:schemeClr>
                </a:solidFill>
              </a:rPr>
              <a:t> et décroissance rapide de la corticothérapie.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A distance de la transplantation, le patient a été opéré de sa masse médiastinale et l’analyse histologique a confirmé le diagnostic de thymome et donc celui de syndrome de Good.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6 mois après la transplantation, le patient se porte bien.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Ce cas serait donc le 1</a:t>
            </a:r>
            <a:r>
              <a:rPr lang="fr-FR" baseline="30000" dirty="0">
                <a:solidFill>
                  <a:schemeClr val="bg1">
                    <a:lumMod val="50000"/>
                  </a:schemeClr>
                </a:solidFill>
              </a:rPr>
              <a:t>er  </a:t>
            </a:r>
            <a:r>
              <a:rPr lang="fr-FR" baseline="0" dirty="0">
                <a:solidFill>
                  <a:schemeClr val="bg1">
                    <a:lumMod val="50000"/>
                  </a:schemeClr>
                </a:solidFill>
              </a:rPr>
              <a:t>cas</a:t>
            </a:r>
            <a:r>
              <a:rPr lang="fr-FR" baseline="30000" dirty="0">
                <a:solidFill>
                  <a:schemeClr val="bg1">
                    <a:lumMod val="50000"/>
                  </a:schemeClr>
                </a:solidFill>
              </a:rPr>
              <a:t> </a:t>
            </a:r>
            <a:r>
              <a:rPr lang="fr-FR" baseline="0" dirty="0">
                <a:solidFill>
                  <a:schemeClr val="bg1">
                    <a:lumMod val="50000"/>
                  </a:schemeClr>
                </a:solidFill>
              </a:rPr>
              <a:t>d’atteinte hépatique et le 1</a:t>
            </a:r>
            <a:r>
              <a:rPr lang="fr-FR" baseline="30000" dirty="0">
                <a:solidFill>
                  <a:schemeClr val="bg1">
                    <a:lumMod val="50000"/>
                  </a:schemeClr>
                </a:solidFill>
              </a:rPr>
              <a:t>er</a:t>
            </a:r>
            <a:r>
              <a:rPr lang="fr-FR" baseline="0" dirty="0">
                <a:solidFill>
                  <a:schemeClr val="bg1">
                    <a:lumMod val="50000"/>
                  </a:schemeClr>
                </a:solidFill>
              </a:rPr>
              <a:t> cas de transplantation hépatique chez un patient avec syndrome de Good.</a:t>
            </a:r>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12</a:t>
            </a:fld>
            <a:endParaRPr lang="fr-FR"/>
          </a:p>
        </p:txBody>
      </p:sp>
    </p:spTree>
    <p:extLst>
      <p:ext uri="{BB962C8B-B14F-4D97-AF65-F5344CB8AC3E}">
        <p14:creationId xmlns:p14="http://schemas.microsoft.com/office/powerpoint/2010/main" val="2876885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L’analyse histologique du foie natif du patient a montré des lésions d’hépatite aigue (image A) avec une nécrose submassive pan-lobulaire, péri-portale et en pont affectant 40% du parenchyme. Ces lésions étaient associées à un infiltrat inflammatoire composé majoritairement de lymphocytes </a:t>
            </a:r>
            <a:r>
              <a:rPr lang="fr-FR" dirty="0" err="1">
                <a:solidFill>
                  <a:schemeClr val="bg1">
                    <a:lumMod val="50000"/>
                  </a:schemeClr>
                </a:solidFill>
              </a:rPr>
              <a:t>T</a:t>
            </a:r>
            <a:r>
              <a:rPr lang="fr-FR" dirty="0">
                <a:solidFill>
                  <a:schemeClr val="bg1">
                    <a:lumMod val="50000"/>
                  </a:schemeClr>
                </a:solidFill>
              </a:rPr>
              <a:t> CD3+ CD8+ (images C et D), de macrophages (CD163+, image B), de neutrophiles et d’éosinophiles. Il n’y avais par contre aucun plasmocyte, contrairement à ce qui est retrouvé dans les hépatites auto-immunes.</a:t>
            </a:r>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13</a:t>
            </a:fld>
            <a:endParaRPr lang="fr-FR"/>
          </a:p>
        </p:txBody>
      </p:sp>
    </p:spTree>
    <p:extLst>
      <p:ext uri="{BB962C8B-B14F-4D97-AF65-F5344CB8AC3E}">
        <p14:creationId xmlns:p14="http://schemas.microsoft.com/office/powerpoint/2010/main" val="134200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Pris individuellement les déficits immunitaires primitifs sont rares, voire très rares pour certains. </a:t>
            </a:r>
          </a:p>
          <a:p>
            <a:r>
              <a:rPr lang="fr-FR" dirty="0"/>
              <a:t>Cependant, si on additionne l’ensemble des déficits immunitaires primitifs alors ce n’est plus si rare et il n’est pas impossible que nous croisions des patients atteints de ces pathologies au cours de notre carrière.</a:t>
            </a:r>
          </a:p>
          <a:p>
            <a:r>
              <a:rPr lang="fr-FR" dirty="0"/>
              <a:t>Le nombre de déficits immunitaires connus a considérablement augmenté et va probablement continuer à augmenter du fait notamment de l’amélioration des techniques diagnostiques.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 nous l’avons vu, il existe peu de données concernant la présence d’une atteinte hépatique associée aux déficits immunitaires primitifs et le type d’atteinte hépatique le cas échéant. La publication des cas </a:t>
            </a:r>
            <a:r>
              <a:rPr lang="fr-FR"/>
              <a:t>est donc essentielle.</a:t>
            </a:r>
            <a:endParaRPr lang="fr-FR" dirty="0"/>
          </a:p>
          <a:p>
            <a:r>
              <a:rPr lang="fr-FR" dirty="0"/>
              <a:t>Comme nous, vous pourrez être amené à découvrir une atteinte hépatique associée à un déficit immunitaire primitif qui jusqu’ici n’était pas connu pour en donner.</a:t>
            </a:r>
          </a:p>
          <a:p>
            <a:endParaRPr lang="fr-FR" dirty="0"/>
          </a:p>
          <a:p>
            <a:r>
              <a:rPr lang="fr-FR" dirty="0"/>
              <a:t>Enfin, le DICV étant le déficit immunitaire primitif symptomatique le plus fréquent, il faut penser à le rechercher en présence de lésions d’HNR sur la biopsie, en l’absence d’autre cause évidente.</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14</a:t>
            </a:fld>
            <a:endParaRPr lang="fr-FR"/>
          </a:p>
        </p:txBody>
      </p:sp>
    </p:spTree>
    <p:extLst>
      <p:ext uri="{BB962C8B-B14F-4D97-AF65-F5344CB8AC3E}">
        <p14:creationId xmlns:p14="http://schemas.microsoft.com/office/powerpoint/2010/main" val="141821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a:t>Les déficits immunitaires primitifs définissent un ensemble de pathologies génétiques qui affectent différents composants du système immunitaire inné et/ou adaptatif. </a:t>
            </a:r>
          </a:p>
          <a:p>
            <a:r>
              <a:rPr lang="fr-FR" sz="1400" dirty="0"/>
              <a:t>Ils induisent une susceptibilité accrue aux infections qui, dans certains cas, peut s’associer à une dérégulation du système immunitaire qui peut toucher divers organes dont le foie.</a:t>
            </a:r>
          </a:p>
          <a:p>
            <a:endParaRPr lang="fr-FR" sz="1400" dirty="0"/>
          </a:p>
          <a:p>
            <a:r>
              <a:rPr lang="fr-FR" sz="1400" dirty="0"/>
              <a:t>On dénombre actuellement 330 déficits immunitaires primitifs.</a:t>
            </a:r>
          </a:p>
          <a:p>
            <a:r>
              <a:rPr lang="fr-FR" sz="1400" dirty="0"/>
              <a:t>Pris isolément, chacune de ces pathologies est rare voire très rare. Cependant, si on les considère dans leur ensemble, leur nombre n’est plus si négligeable. En effet, selon le registre national français des déficits immunitaires primitifs, la prévalence est de 4,4 cas pour 100 000 habitants. Ce nombre est encore amené à augmenter avec l’amélioration des méthodes diagnostiques.</a:t>
            </a:r>
          </a:p>
          <a:p>
            <a:r>
              <a:rPr lang="fr-FR" sz="1400" dirty="0"/>
              <a:t>A ce titre, tout médecin pourrait être amené à en croiser au cours de sa carrière. </a:t>
            </a:r>
          </a:p>
          <a:p>
            <a:endParaRPr lang="fr-FR" sz="1400" dirty="0"/>
          </a:p>
          <a:p>
            <a:r>
              <a:rPr lang="fr-FR" sz="1400" dirty="0"/>
              <a:t>L’union des sociétés nationales d’immunologie (IUIS) classent les déficits immunitaires primitifs en plusieurs catégories selon le type d’immunité altérée.</a:t>
            </a:r>
          </a:p>
          <a:p>
            <a:r>
              <a:rPr lang="fr-FR" sz="1400" dirty="0"/>
              <a:t>On distingue notamment (liste non exhaustive):</a:t>
            </a:r>
          </a:p>
          <a:p>
            <a:pPr marL="171450" indent="-171450">
              <a:buFontTx/>
              <a:buChar char="-"/>
            </a:pPr>
            <a:r>
              <a:rPr lang="fr-FR" sz="1400" dirty="0"/>
              <a:t>Les déficits immunitaires combinés qui associent une altération de l’immunité cellulaire et humorale. Ces déficits sont dits sévères lorsqu’il existe une lymphopénie </a:t>
            </a:r>
            <a:r>
              <a:rPr lang="fr-FR" sz="1400" dirty="0" err="1"/>
              <a:t>T</a:t>
            </a:r>
            <a:r>
              <a:rPr lang="fr-FR" sz="1400" dirty="0"/>
              <a:t>. Ils peuvent s’inscrire dans le cadre d’un syndrome. L’exemple le plus connu est le syndrome de </a:t>
            </a:r>
            <a:r>
              <a:rPr lang="fr-FR" sz="1400" dirty="0" err="1"/>
              <a:t>Wiskott</a:t>
            </a:r>
            <a:r>
              <a:rPr lang="fr-FR" sz="1400" dirty="0"/>
              <a:t>-Aldrich qui associe une thrombopénie.</a:t>
            </a:r>
          </a:p>
          <a:p>
            <a:pPr marL="171450" indent="-171450">
              <a:buFontTx/>
              <a:buChar char="-"/>
            </a:pPr>
            <a:r>
              <a:rPr lang="fr-FR" sz="1400" dirty="0"/>
              <a:t>Les déficits immunitaires humoraux qui sont caractérisés soit par une hypogammaglobulinémie (déficit en IgG, IgA et/ou IgM) soit par un déficit en un anticorps spécifique (déficit en une sous-classe d’IgG, déficit en chaines kappa etc.) L’exemple le plus connu est le déficit immunitaire commun variable (DICV).</a:t>
            </a:r>
          </a:p>
          <a:p>
            <a:pPr marL="171450" indent="-171450">
              <a:buFontTx/>
              <a:buChar char="-"/>
            </a:pPr>
            <a:r>
              <a:rPr lang="fr-FR" sz="1400" dirty="0"/>
              <a:t>Les déficits congénitaux de la phagocytose qui comprennent notamment les neutropénies congénitales (syndromiques ou non) et les déficits fonctionnels (comme la mucoviscidose, la granulomatose chronique ou encore le déficit d’adhésion des leucocytes)</a:t>
            </a:r>
          </a:p>
          <a:p>
            <a:pPr marL="171450" indent="-171450">
              <a:buFontTx/>
              <a:buChar char="-"/>
            </a:pPr>
            <a:r>
              <a:rPr lang="fr-FR" sz="1400" dirty="0"/>
              <a:t>Les déficits du complément (ex: syndrome hémolytique et urémique atypique)</a:t>
            </a:r>
          </a:p>
          <a:p>
            <a:pPr marL="171450" indent="-171450">
              <a:buFontTx/>
              <a:buChar char="-"/>
            </a:pPr>
            <a:r>
              <a:rPr lang="fr-FR" sz="1400" dirty="0"/>
              <a:t>Les maladies auto-inflammatoires qui regroupent des pathologies liées à des anomalies de l’immunité innée responsables d’une inflammation inadaptée. L’exemple le plus connu est la fièvre méditerranéenne familiale.</a:t>
            </a:r>
          </a:p>
          <a:p>
            <a:pPr marL="171450" indent="-171450">
              <a:buFontTx/>
              <a:buChar char="-"/>
            </a:pPr>
            <a:r>
              <a:rPr lang="fr-FR" sz="1400" dirty="0"/>
              <a:t>Les phénocopies de déficits immunitaires primitifs qui correspondent à des maladies dont la présentation clinique est similaire à celles des déficits immunitaires primitifs mais sans mutation génétique ou alors avec une mutation somatique. Un exemple est le syndrome de Good que nous développerons plus loin.</a:t>
            </a:r>
          </a:p>
          <a:p>
            <a:pPr marL="171450" indent="-171450">
              <a:buFontTx/>
              <a:buChar char="-"/>
            </a:pPr>
            <a:endParaRPr lang="fr-FR" sz="1400" dirty="0"/>
          </a:p>
          <a:p>
            <a:endParaRPr lang="fr-FR" sz="1400" dirty="0"/>
          </a:p>
          <a:p>
            <a:r>
              <a:rPr lang="fr-FR" sz="1400" u="sng" dirty="0"/>
              <a:t>Sources :</a:t>
            </a:r>
          </a:p>
          <a:p>
            <a:pPr marL="171450" indent="-171450">
              <a:buFontTx/>
              <a:buChar char="-"/>
            </a:pPr>
            <a:r>
              <a:rPr lang="fr-FR" sz="1400" dirty="0"/>
              <a:t>The 2017 IUIS </a:t>
            </a:r>
            <a:r>
              <a:rPr lang="fr-FR" sz="1400" dirty="0" err="1"/>
              <a:t>Phenotypic</a:t>
            </a:r>
            <a:r>
              <a:rPr lang="fr-FR" sz="1400" dirty="0"/>
              <a:t> Classification for </a:t>
            </a:r>
            <a:r>
              <a:rPr lang="fr-FR" sz="1400" dirty="0" err="1"/>
              <a:t>Primary</a:t>
            </a:r>
            <a:r>
              <a:rPr lang="fr-FR" sz="1400" dirty="0"/>
              <a:t> </a:t>
            </a:r>
            <a:r>
              <a:rPr lang="fr-FR" sz="1400" dirty="0" err="1"/>
              <a:t>Immunodeficiencies</a:t>
            </a:r>
            <a:r>
              <a:rPr lang="fr-FR" sz="1400" dirty="0"/>
              <a:t>, </a:t>
            </a:r>
            <a:r>
              <a:rPr lang="fr-FR" sz="1400" dirty="0" err="1"/>
              <a:t>Bousfiha</a:t>
            </a:r>
            <a:r>
              <a:rPr lang="fr-FR" sz="1400" dirty="0"/>
              <a:t> et al, J Clin </a:t>
            </a:r>
            <a:r>
              <a:rPr lang="fr-FR" sz="1400" dirty="0" err="1"/>
              <a:t>Immunol</a:t>
            </a:r>
            <a:r>
              <a:rPr lang="fr-FR" sz="1400" dirty="0"/>
              <a:t> 2018</a:t>
            </a:r>
          </a:p>
          <a:p>
            <a:pPr marL="171450" indent="-171450">
              <a:buFontTx/>
              <a:buChar char="-"/>
            </a:pPr>
            <a:r>
              <a:rPr lang="fr-FR" sz="1400" dirty="0"/>
              <a:t>The French national </a:t>
            </a:r>
            <a:r>
              <a:rPr lang="fr-FR" sz="1400" dirty="0" err="1"/>
              <a:t>registry</a:t>
            </a:r>
            <a:r>
              <a:rPr lang="fr-FR" sz="1400" dirty="0"/>
              <a:t> of </a:t>
            </a:r>
            <a:r>
              <a:rPr lang="fr-FR" sz="1400" dirty="0" err="1"/>
              <a:t>primary</a:t>
            </a:r>
            <a:r>
              <a:rPr lang="fr-FR" sz="1400" dirty="0"/>
              <a:t> </a:t>
            </a:r>
            <a:r>
              <a:rPr lang="fr-FR" sz="1400" dirty="0" err="1"/>
              <a:t>immunodeficiency</a:t>
            </a:r>
            <a:r>
              <a:rPr lang="fr-FR" sz="1400" dirty="0"/>
              <a:t> </a:t>
            </a:r>
            <a:r>
              <a:rPr lang="fr-FR" sz="1400" dirty="0" err="1"/>
              <a:t>diseases</a:t>
            </a:r>
            <a:r>
              <a:rPr lang="fr-FR" sz="1400" dirty="0"/>
              <a:t>, CEREDIH: The French PID </a:t>
            </a:r>
            <a:r>
              <a:rPr lang="fr-FR" sz="1400" dirty="0" err="1"/>
              <a:t>study</a:t>
            </a:r>
            <a:r>
              <a:rPr lang="fr-FR" sz="1400" dirty="0"/>
              <a:t> group, Clin </a:t>
            </a:r>
            <a:r>
              <a:rPr lang="fr-FR" sz="1400" dirty="0" err="1"/>
              <a:t>Immunol</a:t>
            </a:r>
            <a:r>
              <a:rPr lang="fr-FR" sz="1400" dirty="0"/>
              <a:t> 2010</a:t>
            </a:r>
          </a:p>
          <a:p>
            <a:pPr marL="171450" indent="-171450">
              <a:buFontTx/>
              <a:buChar char="-"/>
            </a:pPr>
            <a:r>
              <a:rPr lang="fr-FR" sz="1400" dirty="0" err="1"/>
              <a:t>Primary</a:t>
            </a:r>
            <a:r>
              <a:rPr lang="fr-FR" sz="1400" dirty="0"/>
              <a:t> </a:t>
            </a:r>
            <a:r>
              <a:rPr lang="fr-FR" sz="1400" dirty="0" err="1"/>
              <a:t>immunodeficiency</a:t>
            </a:r>
            <a:r>
              <a:rPr lang="fr-FR" sz="1400" dirty="0"/>
              <a:t> and </a:t>
            </a:r>
            <a:r>
              <a:rPr lang="fr-FR" sz="1400" dirty="0" err="1"/>
              <a:t>autoimmunity</a:t>
            </a:r>
            <a:r>
              <a:rPr lang="fr-FR" sz="1400" dirty="0"/>
              <a:t>: A </a:t>
            </a:r>
            <a:r>
              <a:rPr lang="fr-FR" sz="1400" dirty="0" err="1"/>
              <a:t>comprehensive</a:t>
            </a:r>
            <a:r>
              <a:rPr lang="fr-FR" sz="1400" dirty="0"/>
              <a:t> </a:t>
            </a:r>
            <a:r>
              <a:rPr lang="fr-FR" sz="1400" dirty="0" err="1"/>
              <a:t>review</a:t>
            </a:r>
            <a:r>
              <a:rPr lang="fr-FR" sz="1400" dirty="0"/>
              <a:t>, Amaya-Uribe et al, J </a:t>
            </a:r>
            <a:r>
              <a:rPr lang="fr-FR" sz="1400" dirty="0" err="1"/>
              <a:t>Autoimmun</a:t>
            </a:r>
            <a:r>
              <a:rPr lang="fr-FR" sz="1400" dirty="0"/>
              <a:t> 2019</a:t>
            </a:r>
          </a:p>
          <a:p>
            <a:pPr marL="171450" indent="-171450">
              <a:buFontTx/>
              <a:buChar char="-"/>
            </a:pPr>
            <a:r>
              <a:rPr lang="fr-FR" sz="1400" dirty="0"/>
              <a:t>An </a:t>
            </a:r>
            <a:r>
              <a:rPr lang="fr-FR" sz="1400" dirty="0" err="1"/>
              <a:t>updated</a:t>
            </a:r>
            <a:r>
              <a:rPr lang="fr-FR" sz="1400" dirty="0"/>
              <a:t> </a:t>
            </a:r>
            <a:r>
              <a:rPr lang="fr-FR" sz="1400" dirty="0" err="1"/>
              <a:t>review</a:t>
            </a:r>
            <a:r>
              <a:rPr lang="fr-FR" sz="1400" dirty="0"/>
              <a:t> on </a:t>
            </a:r>
            <a:r>
              <a:rPr lang="fr-FR" sz="1400" dirty="0" err="1"/>
              <a:t>phenocopies</a:t>
            </a:r>
            <a:r>
              <a:rPr lang="fr-FR" sz="1400" dirty="0"/>
              <a:t> of </a:t>
            </a:r>
            <a:r>
              <a:rPr lang="fr-FR" sz="1400" dirty="0" err="1"/>
              <a:t>primary</a:t>
            </a:r>
            <a:r>
              <a:rPr lang="fr-FR" sz="1400" dirty="0"/>
              <a:t> </a:t>
            </a:r>
            <a:r>
              <a:rPr lang="fr-FR" sz="1400" dirty="0" err="1"/>
              <a:t>immunodeficiency</a:t>
            </a:r>
            <a:r>
              <a:rPr lang="fr-FR" sz="1400" dirty="0"/>
              <a:t> </a:t>
            </a:r>
            <a:r>
              <a:rPr lang="fr-FR" sz="1400" dirty="0" err="1"/>
              <a:t>diseases</a:t>
            </a:r>
            <a:r>
              <a:rPr lang="fr-FR" sz="1400" dirty="0"/>
              <a:t>, Singh et al, </a:t>
            </a:r>
            <a:r>
              <a:rPr lang="fr-FR" sz="1400" dirty="0" err="1"/>
              <a:t>Genes</a:t>
            </a:r>
            <a:r>
              <a:rPr lang="fr-FR" sz="1400" dirty="0"/>
              <a:t> Dis 2020</a:t>
            </a:r>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2</a:t>
            </a:fld>
            <a:endParaRPr lang="fr-FR"/>
          </a:p>
        </p:txBody>
      </p:sp>
    </p:spTree>
    <p:extLst>
      <p:ext uri="{BB962C8B-B14F-4D97-AF65-F5344CB8AC3E}">
        <p14:creationId xmlns:p14="http://schemas.microsoft.com/office/powerpoint/2010/main" val="83169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déficits immunitaires primitifs sont rares, certains ne touchant que quelques familles à travers le monde. </a:t>
            </a:r>
          </a:p>
          <a:p>
            <a:r>
              <a:rPr lang="fr-FR" dirty="0"/>
              <a:t>A ce titre, il existe peu de données sur ces pathologies et encore moins sur les atteintes hépatiques qui leur sont éventuellement associées.</a:t>
            </a:r>
          </a:p>
          <a:p>
            <a:endParaRPr lang="fr-FR" dirty="0"/>
          </a:p>
          <a:p>
            <a:r>
              <a:rPr lang="fr-FR" dirty="0"/>
              <a:t>Dans cette présentation, nous nous concentrerons sur certains déficits immunitaires primitifs, classés en trois catégories en fonction de leur prévalence et de la fréquence des atteintes hépatiques rapportées :</a:t>
            </a:r>
          </a:p>
          <a:p>
            <a:pPr marL="171450" indent="-171450">
              <a:buFontTx/>
              <a:buChar char="-"/>
            </a:pPr>
            <a:r>
              <a:rPr lang="fr-FR" dirty="0"/>
              <a:t>les déficits immunitaires primitifs « fréquents » avec atteinte hépatique rare comme le déficit immunitaire commun variable (DICV)</a:t>
            </a:r>
          </a:p>
          <a:p>
            <a:pPr marL="171450" indent="-171450">
              <a:buFontTx/>
              <a:buChar char="-"/>
            </a:pPr>
            <a:r>
              <a:rPr lang="fr-FR" dirty="0"/>
              <a:t>les déficits immunitaires primitifs « rares » avec atteinte hépatiques fréquente comme :</a:t>
            </a:r>
          </a:p>
          <a:p>
            <a:pPr marL="628650" lvl="1" indent="-171450">
              <a:buFont typeface="Arial" panose="020B0604020202020204" pitchFamily="34" charset="0"/>
              <a:buChar char="•"/>
            </a:pPr>
            <a:r>
              <a:rPr lang="fr-FR" dirty="0"/>
              <a:t>le syndrome de maladie </a:t>
            </a:r>
            <a:r>
              <a:rPr lang="fr-FR" dirty="0" err="1"/>
              <a:t>veino</a:t>
            </a:r>
            <a:r>
              <a:rPr lang="fr-FR" dirty="0"/>
              <a:t>-occlusive hépatique - déficit immunitaire (ou VODI pour l’acronyme anglais de </a:t>
            </a:r>
            <a:r>
              <a:rPr lang="fr-FR" dirty="0" err="1"/>
              <a:t>hepatic</a:t>
            </a:r>
            <a:r>
              <a:rPr lang="fr-FR" dirty="0"/>
              <a:t> </a:t>
            </a:r>
            <a:r>
              <a:rPr lang="fr-FR" dirty="0" err="1"/>
              <a:t>veno</a:t>
            </a:r>
            <a:r>
              <a:rPr lang="fr-FR" dirty="0"/>
              <a:t>-occlusive </a:t>
            </a:r>
            <a:r>
              <a:rPr lang="fr-FR" dirty="0" err="1"/>
              <a:t>disease</a:t>
            </a:r>
            <a:r>
              <a:rPr lang="fr-FR" dirty="0"/>
              <a:t> </a:t>
            </a:r>
            <a:r>
              <a:rPr lang="fr-FR" dirty="0" err="1"/>
              <a:t>with</a:t>
            </a:r>
            <a:r>
              <a:rPr lang="fr-FR" dirty="0"/>
              <a:t> </a:t>
            </a:r>
            <a:r>
              <a:rPr lang="fr-FR" dirty="0" err="1"/>
              <a:t>immunodeficiency</a:t>
            </a:r>
            <a:r>
              <a:rPr lang="fr-FR" dirty="0"/>
              <a:t>). </a:t>
            </a:r>
          </a:p>
          <a:p>
            <a:pPr marL="628650" lvl="1" indent="-171450">
              <a:buFont typeface="Arial" panose="020B0604020202020204" pitchFamily="34" charset="0"/>
              <a:buChar char="•"/>
            </a:pPr>
            <a:r>
              <a:rPr lang="fr-FR" dirty="0"/>
              <a:t>le déficit en ATP6AP1</a:t>
            </a:r>
          </a:p>
          <a:p>
            <a:pPr marL="628650" lvl="1" indent="-171450">
              <a:buFont typeface="Arial" panose="020B0604020202020204" pitchFamily="34" charset="0"/>
              <a:buChar char="•"/>
            </a:pPr>
            <a:r>
              <a:rPr lang="fr-FR" dirty="0"/>
              <a:t>le déficit en XIAP</a:t>
            </a:r>
          </a:p>
          <a:p>
            <a:pPr marL="628650" lvl="1" indent="-171450">
              <a:buFont typeface="Arial" panose="020B0604020202020204" pitchFamily="34" charset="0"/>
              <a:buChar char="•"/>
            </a:pPr>
            <a:r>
              <a:rPr lang="fr-FR" dirty="0"/>
              <a:t>les </a:t>
            </a:r>
            <a:r>
              <a:rPr lang="fr-FR" dirty="0" err="1"/>
              <a:t>interféronopathies</a:t>
            </a:r>
            <a:r>
              <a:rPr lang="fr-FR" dirty="0"/>
              <a:t> de type 1</a:t>
            </a:r>
          </a:p>
          <a:p>
            <a:pPr marL="0" lvl="0" indent="0">
              <a:buFontTx/>
              <a:buNone/>
            </a:pPr>
            <a:r>
              <a:rPr lang="fr-FR" dirty="0"/>
              <a:t>-   les déficits immunitaires primitifs « rares » avec atteinte hépatique rare comme le syndrome de Good.</a:t>
            </a:r>
          </a:p>
          <a:p>
            <a:pPr marL="171450" indent="-171450">
              <a:buFontTx/>
              <a:buChar char="-"/>
            </a:pPr>
            <a:endParaRPr lang="fr-FR" dirty="0"/>
          </a:p>
          <a:p>
            <a:pPr marL="171450" indent="-171450">
              <a:buFontTx/>
              <a:buChar char="-"/>
            </a:pPr>
            <a:endParaRPr lang="fr-FR" dirty="0"/>
          </a:p>
          <a:p>
            <a:r>
              <a:rPr lang="fr-FR" sz="1200" u="sng" dirty="0"/>
              <a:t>Sources :</a:t>
            </a:r>
          </a:p>
          <a:p>
            <a:pPr marL="171450" indent="-171450">
              <a:buFontTx/>
              <a:buChar char="-"/>
            </a:pPr>
            <a:r>
              <a:rPr lang="fr-FR" sz="1200" dirty="0"/>
              <a:t>The 2017 IUIS </a:t>
            </a:r>
            <a:r>
              <a:rPr lang="fr-FR" sz="1200" dirty="0" err="1"/>
              <a:t>Phenotypic</a:t>
            </a:r>
            <a:r>
              <a:rPr lang="fr-FR" sz="1200" dirty="0"/>
              <a:t> Classification for </a:t>
            </a:r>
            <a:r>
              <a:rPr lang="fr-FR" sz="1200" dirty="0" err="1"/>
              <a:t>Primary</a:t>
            </a:r>
            <a:r>
              <a:rPr lang="fr-FR" sz="1200" dirty="0"/>
              <a:t> </a:t>
            </a:r>
            <a:r>
              <a:rPr lang="fr-FR" sz="1200" dirty="0" err="1"/>
              <a:t>Immunodeficiencies</a:t>
            </a:r>
            <a:r>
              <a:rPr lang="fr-FR" sz="1200" dirty="0"/>
              <a:t>, </a:t>
            </a:r>
            <a:r>
              <a:rPr lang="fr-FR" sz="1200" dirty="0" err="1"/>
              <a:t>Bousfiha</a:t>
            </a:r>
            <a:r>
              <a:rPr lang="fr-FR" sz="1200" dirty="0"/>
              <a:t> et al, J Clin </a:t>
            </a:r>
            <a:r>
              <a:rPr lang="fr-FR" sz="1200" dirty="0" err="1"/>
              <a:t>Immunol</a:t>
            </a:r>
            <a:r>
              <a:rPr lang="fr-FR" sz="1200" dirty="0"/>
              <a:t> 2018</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3</a:t>
            </a:fld>
            <a:endParaRPr lang="fr-FR"/>
          </a:p>
        </p:txBody>
      </p:sp>
    </p:spTree>
    <p:extLst>
      <p:ext uri="{BB962C8B-B14F-4D97-AF65-F5344CB8AC3E}">
        <p14:creationId xmlns:p14="http://schemas.microsoft.com/office/powerpoint/2010/main" val="207344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déficit immunitaire commun variable (DICV) est le déficit immunitaire primitif symptomatique le plus fréquent (le déficit immunitaire primitif le plus fréquent est le déficit en IgA qui est asymptomatique dans la grande majorité des cas). 	</a:t>
            </a:r>
          </a:p>
          <a:p>
            <a:r>
              <a:rPr lang="fr-FR" dirty="0"/>
              <a:t>La prévalence du DICV est estimée entre 1/25 000 à 1/75 000 personnes avec des disparités géographiques.</a:t>
            </a:r>
          </a:p>
          <a:p>
            <a:r>
              <a:rPr lang="fr-FR" dirty="0"/>
              <a:t>Il touche aussi bien les hommes que les femmes.</a:t>
            </a:r>
          </a:p>
          <a:p>
            <a:endParaRPr lang="fr-FR" dirty="0"/>
          </a:p>
          <a:p>
            <a:r>
              <a:rPr lang="fr-FR" dirty="0"/>
              <a:t>Biologiquement, le DICV se caractérise par une hypogammaglobulinémie avec un déficit systématique en IgG associé à un déficit en IgA et/ou IgM. A noter que certaines sociétés savantes d’immunologie retiennent le déficit en IgA comme critère obligatoire. </a:t>
            </a:r>
          </a:p>
          <a:p>
            <a:endParaRPr lang="fr-FR" dirty="0"/>
          </a:p>
          <a:p>
            <a:r>
              <a:rPr lang="fr-FR" dirty="0"/>
              <a:t>Le phénotype clinique associé peut être très varié et peut comprendre :</a:t>
            </a:r>
          </a:p>
          <a:p>
            <a:r>
              <a:rPr lang="fr-FR" dirty="0"/>
              <a:t>-  chez la grande majorité des patients, des infections bactériennes récurrentes, notamment des voies aériennes supérieures (sinusite, otite, bronchite) et inférieures (pneumonie) mais également du tractus digestif. </a:t>
            </a:r>
          </a:p>
          <a:p>
            <a:pPr marL="171450" indent="-171450">
              <a:buFontTx/>
              <a:buChar char="-"/>
            </a:pPr>
            <a:r>
              <a:rPr lang="fr-FR" dirty="0"/>
              <a:t>une lympho-prolifération polyclonale (&gt;30% des patients ont une splénomégalie) qui doit toujours faire redouter un lymphome</a:t>
            </a:r>
          </a:p>
          <a:p>
            <a:pPr marL="171450" indent="-171450">
              <a:buFontTx/>
              <a:buChar char="-"/>
            </a:pPr>
            <a:r>
              <a:rPr lang="fr-FR" dirty="0"/>
              <a:t>des maladies auto-immunes chez 20-30% des patients. Les plus fréquentes sont les cytopénies auto-immunes (purpura thrombopénique immunologique, anémie hémolytique auto-immune, syndrome d’Evans, neutropénie auto-immune …). D’autres manifestations auto-immunes existent: arthrites inflammatoires, lupus systémique, psoriasis, maladies inflammatoires chroniques de l’intestin, entéropathies auto-immunes... Nous reparlerons des atteintes hépatiques associées au DICV sur la diapositive suivante.</a:t>
            </a:r>
          </a:p>
          <a:p>
            <a:pPr marL="171450" indent="-171450">
              <a:buFontTx/>
              <a:buChar char="-"/>
            </a:pPr>
            <a:r>
              <a:rPr lang="fr-FR" dirty="0"/>
              <a:t>des maladies granulomateuses diffuses (15% des patients environ)</a:t>
            </a:r>
          </a:p>
          <a:p>
            <a:pPr marL="171450" indent="-171450">
              <a:buFontTx/>
              <a:buChar cha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patients ont également une mauvaise réponse vaccinale. </a:t>
            </a:r>
          </a:p>
          <a:p>
            <a:pPr marL="0" indent="0">
              <a:buFontTx/>
              <a:buNone/>
            </a:pPr>
            <a:r>
              <a:rPr lang="fr-FR" dirty="0"/>
              <a:t>Les autres causes d’hypogammaglobulinémie doivent être exclues avant de pouvoir retenir le diagnostic (cause médicamenteuse, VIH, leucémie lymphoïde chronique etc.)</a:t>
            </a:r>
          </a:p>
          <a:p>
            <a:pPr marL="0" indent="0">
              <a:buFontTx/>
              <a:buNone/>
            </a:pPr>
            <a:endParaRPr lang="fr-FR" dirty="0"/>
          </a:p>
          <a:p>
            <a:pPr marL="0" indent="0">
              <a:buFontTx/>
              <a:buNone/>
            </a:pPr>
            <a:r>
              <a:rPr lang="fr-FR" dirty="0"/>
              <a:t>Grâce aux progrès du séquençage (</a:t>
            </a:r>
            <a:r>
              <a:rPr lang="fr-FR" dirty="0" err="1"/>
              <a:t>next</a:t>
            </a:r>
            <a:r>
              <a:rPr lang="fr-FR" dirty="0"/>
              <a:t> </a:t>
            </a:r>
            <a:r>
              <a:rPr lang="fr-FR" dirty="0" err="1"/>
              <a:t>generation</a:t>
            </a:r>
            <a:r>
              <a:rPr lang="fr-FR" dirty="0"/>
              <a:t> </a:t>
            </a:r>
            <a:r>
              <a:rPr lang="fr-FR" dirty="0" err="1"/>
              <a:t>sequencing</a:t>
            </a:r>
            <a:r>
              <a:rPr lang="fr-FR" dirty="0"/>
              <a:t>), une mutation monogénique responsables du DICV est mise en évidence chez 20% des patients environ. On peut citer comme exemple les mutations de PIK3R1 ou LRBA. </a:t>
            </a:r>
          </a:p>
          <a:p>
            <a:endParaRPr lang="fr-FR" dirty="0"/>
          </a:p>
          <a:p>
            <a:r>
              <a:rPr lang="fr-FR" u="sng" dirty="0"/>
              <a:t>Sources:</a:t>
            </a:r>
          </a:p>
          <a:p>
            <a:pPr marL="171450" indent="-171450">
              <a:buFontTx/>
              <a:buChar char="-"/>
            </a:pPr>
            <a:r>
              <a:rPr lang="fr-FR" dirty="0"/>
              <a:t>Common variable </a:t>
            </a:r>
            <a:r>
              <a:rPr lang="fr-FR" dirty="0" err="1"/>
              <a:t>immunodeficiency</a:t>
            </a:r>
            <a:r>
              <a:rPr lang="fr-FR" dirty="0"/>
              <a:t>, Cunningham-</a:t>
            </a:r>
            <a:r>
              <a:rPr lang="fr-FR" dirty="0" err="1"/>
              <a:t>Rundles</a:t>
            </a:r>
            <a:r>
              <a:rPr lang="fr-FR" dirty="0"/>
              <a:t> et al, J </a:t>
            </a:r>
            <a:r>
              <a:rPr lang="fr-FR" dirty="0" err="1"/>
              <a:t>Allergy</a:t>
            </a:r>
            <a:r>
              <a:rPr lang="fr-FR" dirty="0"/>
              <a:t> Clin </a:t>
            </a:r>
            <a:r>
              <a:rPr lang="fr-FR" dirty="0" err="1"/>
              <a:t>Immunol</a:t>
            </a:r>
            <a:r>
              <a:rPr lang="fr-FR" dirty="0"/>
              <a:t> 2012</a:t>
            </a:r>
          </a:p>
          <a:p>
            <a:pPr marL="171450" indent="-171450">
              <a:buFontTx/>
              <a:buChar char="-"/>
            </a:pPr>
            <a:r>
              <a:rPr lang="fr-FR" dirty="0"/>
              <a:t>Common Variable </a:t>
            </a:r>
            <a:r>
              <a:rPr lang="fr-FR" dirty="0" err="1"/>
              <a:t>Immunodeficiency</a:t>
            </a:r>
            <a:r>
              <a:rPr lang="fr-FR" dirty="0"/>
              <a:t>: </a:t>
            </a:r>
            <a:r>
              <a:rPr lang="fr-FR" dirty="0" err="1"/>
              <a:t>Epidemiology</a:t>
            </a:r>
            <a:r>
              <a:rPr lang="fr-FR" dirty="0"/>
              <a:t>, </a:t>
            </a:r>
            <a:r>
              <a:rPr lang="fr-FR" dirty="0" err="1"/>
              <a:t>Pathogenesis</a:t>
            </a:r>
            <a:r>
              <a:rPr lang="fr-FR" dirty="0"/>
              <a:t>, </a:t>
            </a:r>
            <a:r>
              <a:rPr lang="fr-FR" dirty="0" err="1"/>
              <a:t>Clinical</a:t>
            </a:r>
            <a:r>
              <a:rPr lang="fr-FR" dirty="0"/>
              <a:t> manifestations, </a:t>
            </a:r>
            <a:r>
              <a:rPr lang="fr-FR" dirty="0" err="1"/>
              <a:t>Diagnosis</a:t>
            </a:r>
            <a:r>
              <a:rPr lang="fr-FR" dirty="0"/>
              <a:t>, Classification and Management, </a:t>
            </a:r>
            <a:r>
              <a:rPr lang="fr-FR" dirty="0" err="1"/>
              <a:t>Yazdani</a:t>
            </a:r>
            <a:r>
              <a:rPr lang="fr-FR" dirty="0"/>
              <a:t> et al, J </a:t>
            </a:r>
            <a:r>
              <a:rPr lang="fr-FR" dirty="0" err="1"/>
              <a:t>Investig</a:t>
            </a:r>
            <a:r>
              <a:rPr lang="fr-FR" dirty="0"/>
              <a:t> </a:t>
            </a:r>
            <a:r>
              <a:rPr lang="fr-FR" dirty="0" err="1"/>
              <a:t>Allergol</a:t>
            </a:r>
            <a:r>
              <a:rPr lang="fr-FR" dirty="0"/>
              <a:t> Clin </a:t>
            </a:r>
            <a:r>
              <a:rPr lang="fr-FR" dirty="0" err="1"/>
              <a:t>Immunol</a:t>
            </a:r>
            <a:r>
              <a:rPr lang="fr-FR" dirty="0"/>
              <a:t> 2020</a:t>
            </a:r>
          </a:p>
          <a:p>
            <a:pPr marL="171450" indent="-171450">
              <a:buFontTx/>
              <a:buChar char="-"/>
            </a:pPr>
            <a:r>
              <a:rPr lang="fr-FR" dirty="0"/>
              <a:t>International Consensus Document (ICON): Common Variable </a:t>
            </a:r>
            <a:r>
              <a:rPr lang="fr-FR" dirty="0" err="1"/>
              <a:t>Immunodeficiency</a:t>
            </a:r>
            <a:r>
              <a:rPr lang="fr-FR" dirty="0"/>
              <a:t> </a:t>
            </a:r>
            <a:r>
              <a:rPr lang="fr-FR" dirty="0" err="1"/>
              <a:t>Disorders</a:t>
            </a:r>
            <a:r>
              <a:rPr lang="fr-FR" dirty="0"/>
              <a:t>, </a:t>
            </a:r>
            <a:r>
              <a:rPr lang="fr-FR" dirty="0" err="1"/>
              <a:t>Bonilla</a:t>
            </a:r>
            <a:r>
              <a:rPr lang="fr-FR" dirty="0"/>
              <a:t> et al, J </a:t>
            </a:r>
            <a:r>
              <a:rPr lang="fr-FR" dirty="0" err="1"/>
              <a:t>Allergy</a:t>
            </a:r>
            <a:r>
              <a:rPr lang="fr-FR" dirty="0"/>
              <a:t> Clin </a:t>
            </a:r>
            <a:r>
              <a:rPr lang="fr-FR" dirty="0" err="1"/>
              <a:t>Immunol</a:t>
            </a:r>
            <a:r>
              <a:rPr lang="fr-FR" dirty="0"/>
              <a:t> </a:t>
            </a:r>
            <a:r>
              <a:rPr lang="fr-FR" dirty="0" err="1"/>
              <a:t>Pract</a:t>
            </a:r>
            <a:r>
              <a:rPr lang="fr-FR" dirty="0"/>
              <a:t> 2016</a:t>
            </a:r>
          </a:p>
          <a:p>
            <a:pPr marL="171450" indent="-171450">
              <a:buFontTx/>
              <a:buChar char="-"/>
            </a:pPr>
            <a:r>
              <a:rPr lang="fr-FR" dirty="0" err="1"/>
              <a:t>Current</a:t>
            </a:r>
            <a:r>
              <a:rPr lang="fr-FR" dirty="0"/>
              <a:t> </a:t>
            </a:r>
            <a:r>
              <a:rPr lang="fr-FR" dirty="0" err="1"/>
              <a:t>Understanding</a:t>
            </a:r>
            <a:r>
              <a:rPr lang="fr-FR" dirty="0"/>
              <a:t> and </a:t>
            </a:r>
            <a:r>
              <a:rPr lang="fr-FR" dirty="0" err="1"/>
              <a:t>Recent</a:t>
            </a:r>
            <a:r>
              <a:rPr lang="fr-FR" dirty="0"/>
              <a:t> </a:t>
            </a:r>
            <a:r>
              <a:rPr lang="fr-FR" dirty="0" err="1"/>
              <a:t>Developments</a:t>
            </a:r>
            <a:r>
              <a:rPr lang="fr-FR" dirty="0"/>
              <a:t> in Common Variable </a:t>
            </a:r>
            <a:r>
              <a:rPr lang="fr-FR" dirty="0" err="1"/>
              <a:t>Immunodeficiency</a:t>
            </a:r>
            <a:r>
              <a:rPr lang="fr-FR" dirty="0"/>
              <a:t> Associated </a:t>
            </a:r>
            <a:r>
              <a:rPr lang="fr-FR" dirty="0" err="1"/>
              <a:t>Autoimmunity</a:t>
            </a:r>
            <a:r>
              <a:rPr lang="fr-FR" dirty="0"/>
              <a:t>, </a:t>
            </a:r>
            <a:r>
              <a:rPr lang="fr-FR" dirty="0" err="1"/>
              <a:t>Gereige</a:t>
            </a:r>
            <a:r>
              <a:rPr lang="fr-FR" dirty="0"/>
              <a:t> et </a:t>
            </a:r>
            <a:r>
              <a:rPr lang="fr-FR" dirty="0" err="1"/>
              <a:t>Maglione</a:t>
            </a:r>
            <a:r>
              <a:rPr lang="fr-FR" dirty="0"/>
              <a:t>, Front </a:t>
            </a:r>
            <a:r>
              <a:rPr lang="fr-FR" dirty="0" err="1"/>
              <a:t>Immunol</a:t>
            </a:r>
            <a:r>
              <a:rPr lang="fr-FR" dirty="0"/>
              <a:t> 2019</a:t>
            </a:r>
          </a:p>
          <a:p>
            <a:pPr marL="171450" indent="-171450">
              <a:buFontTx/>
              <a:buChar char="-"/>
            </a:pPr>
            <a:r>
              <a:rPr lang="fr-FR" dirty="0" err="1"/>
              <a:t>Evaluating</a:t>
            </a:r>
            <a:r>
              <a:rPr lang="fr-FR" dirty="0"/>
              <a:t> the </a:t>
            </a:r>
            <a:r>
              <a:rPr lang="fr-FR" dirty="0" err="1"/>
              <a:t>Genetics</a:t>
            </a:r>
            <a:r>
              <a:rPr lang="fr-FR" dirty="0"/>
              <a:t> of Common Variable </a:t>
            </a:r>
            <a:r>
              <a:rPr lang="fr-FR" dirty="0" err="1"/>
              <a:t>Immunodeficiency</a:t>
            </a:r>
            <a:r>
              <a:rPr lang="fr-FR" dirty="0"/>
              <a:t>: </a:t>
            </a:r>
            <a:r>
              <a:rPr lang="fr-FR" dirty="0" err="1"/>
              <a:t>Monogenetic</a:t>
            </a:r>
            <a:r>
              <a:rPr lang="fr-FR" dirty="0"/>
              <a:t> Model and Beyond, de Valles-</a:t>
            </a:r>
            <a:r>
              <a:rPr lang="fr-FR" dirty="0" err="1"/>
              <a:t>Ibáñez</a:t>
            </a:r>
            <a:r>
              <a:rPr lang="fr-FR" dirty="0"/>
              <a:t> et al, Front </a:t>
            </a:r>
            <a:r>
              <a:rPr lang="fr-FR" dirty="0" err="1"/>
              <a:t>Immunol</a:t>
            </a:r>
            <a:r>
              <a:rPr lang="fr-FR" dirty="0"/>
              <a:t> 2018</a:t>
            </a:r>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4</a:t>
            </a:fld>
            <a:endParaRPr lang="fr-FR"/>
          </a:p>
        </p:txBody>
      </p:sp>
    </p:spTree>
    <p:extLst>
      <p:ext uri="{BB962C8B-B14F-4D97-AF65-F5344CB8AC3E}">
        <p14:creationId xmlns:p14="http://schemas.microsoft.com/office/powerpoint/2010/main" val="319646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Des atteintes hépatiques sont décrites chez 9 à 79% des patients ayant un DICV.</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Ce chiffre très hétérogène s’explique par les critères diagnostics très variables utilisés dans les différentes séries (simple élévation des transaminases, anomalies échographiques, anomalies histologiques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Plusieurs étiologies d’atteintes hépatiques peuvent être associées au DICV.</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Ces causes peuvent être séparées en trois grands groupes: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dérégulation immunitaire qui peut induire une atteinte auto-immune ou une infiltration lymphocytaire hépatique. Nous en reparlerons sur la diapositive suivante.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atteinte infectieuse. Le DICV ne prédispose pas aux infections virales. Cependant, par le passé, des cas de transmission du virus de l’hépatite C (VHC) lors de perfusions d’immunoglobulines intraveineuses chez des patients ayant un DICV ont été décrites avec une mortalité et une morbidité plus importante dans cette population comparativement aux patients VHC sans DICV.  Concernant les infections parasitaires chez les patients ayant un DICV, l’infection à Giardia </a:t>
            </a:r>
            <a:r>
              <a:rPr lang="fr-FR" dirty="0" err="1">
                <a:solidFill>
                  <a:schemeClr val="bg1">
                    <a:lumMod val="50000"/>
                  </a:schemeClr>
                </a:solidFill>
              </a:rPr>
              <a:t>lamblia</a:t>
            </a:r>
            <a:r>
              <a:rPr lang="fr-FR" dirty="0">
                <a:solidFill>
                  <a:schemeClr val="bg1">
                    <a:lumMod val="50000"/>
                  </a:schemeClr>
                </a:solidFill>
              </a:rPr>
              <a:t> est une cause fréquente d’entérite chronique et des localisations secondaires hépatiques sont possibles.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néoplasies hépatiques. Peu de données existent quant au risque de néoplasie hépatique dans le DICV. Dans une cohorte italienne de patients avec DICV, la prévalence de cancer hépatique (pas d’histologie précise rapportée dans l’article) était de 0,9% avec un risque relatif (</a:t>
            </a:r>
            <a:r>
              <a:rPr lang="fr-FR" dirty="0" err="1">
                <a:solidFill>
                  <a:schemeClr val="bg1">
                    <a:lumMod val="50000"/>
                  </a:schemeClr>
                </a:solidFill>
              </a:rPr>
              <a:t>standardized</a:t>
            </a:r>
            <a:r>
              <a:rPr lang="fr-FR" dirty="0">
                <a:solidFill>
                  <a:schemeClr val="bg1">
                    <a:lumMod val="50000"/>
                  </a:schemeClr>
                </a:solidFill>
              </a:rPr>
              <a:t> incidence ratio) de 1,9. Cependant, le foie est une localisation secondaire fréquente des lymphomes non-Hodgkiniens et des adénocarcinomes gastro-intestinaux qui sont plus fréquents dans le DICV,</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solidFill>
                  <a:schemeClr val="bg1">
                    <a:lumMod val="50000"/>
                  </a:schemeClr>
                </a:solidFill>
              </a:rPr>
              <a:t>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Heterogeneity</a:t>
            </a:r>
            <a:r>
              <a:rPr lang="fr-FR" dirty="0">
                <a:solidFill>
                  <a:schemeClr val="bg1">
                    <a:lumMod val="50000"/>
                  </a:schemeClr>
                </a:solidFill>
              </a:rPr>
              <a:t> of </a:t>
            </a:r>
            <a:r>
              <a:rPr lang="fr-FR" dirty="0" err="1">
                <a:solidFill>
                  <a:schemeClr val="bg1">
                    <a:lumMod val="50000"/>
                  </a:schemeClr>
                </a:solidFill>
              </a:rPr>
              <a:t>Liver</a:t>
            </a:r>
            <a:r>
              <a:rPr lang="fr-FR" dirty="0">
                <a:solidFill>
                  <a:schemeClr val="bg1">
                    <a:lumMod val="50000"/>
                  </a:schemeClr>
                </a:solidFill>
              </a:rPr>
              <a:t> </a:t>
            </a:r>
            <a:r>
              <a:rPr lang="fr-FR" dirty="0" err="1">
                <a:solidFill>
                  <a:schemeClr val="bg1">
                    <a:lumMod val="50000"/>
                  </a:schemeClr>
                </a:solidFill>
              </a:rPr>
              <a:t>Disease</a:t>
            </a:r>
            <a:r>
              <a:rPr lang="fr-FR" dirty="0">
                <a:solidFill>
                  <a:schemeClr val="bg1">
                    <a:lumMod val="50000"/>
                  </a:schemeClr>
                </a:solidFill>
              </a:rPr>
              <a:t> in Common Variable </a:t>
            </a:r>
            <a:r>
              <a:rPr lang="fr-FR" dirty="0" err="1">
                <a:solidFill>
                  <a:schemeClr val="bg1">
                    <a:lumMod val="50000"/>
                  </a:schemeClr>
                </a:solidFill>
              </a:rPr>
              <a:t>Immunodeficiency</a:t>
            </a:r>
            <a:r>
              <a:rPr lang="fr-FR" dirty="0">
                <a:solidFill>
                  <a:schemeClr val="bg1">
                    <a:lumMod val="50000"/>
                  </a:schemeClr>
                </a:solidFill>
              </a:rPr>
              <a:t> </a:t>
            </a:r>
            <a:r>
              <a:rPr lang="fr-FR" dirty="0" err="1">
                <a:solidFill>
                  <a:schemeClr val="bg1">
                    <a:lumMod val="50000"/>
                  </a:schemeClr>
                </a:solidFill>
              </a:rPr>
              <a:t>Disorders</a:t>
            </a:r>
            <a:r>
              <a:rPr lang="fr-FR" dirty="0">
                <a:solidFill>
                  <a:schemeClr val="bg1">
                    <a:lumMod val="50000"/>
                  </a:schemeClr>
                </a:solidFill>
              </a:rPr>
              <a:t>, </a:t>
            </a:r>
            <a:r>
              <a:rPr lang="fr-FR" dirty="0" err="1">
                <a:solidFill>
                  <a:schemeClr val="bg1">
                    <a:lumMod val="50000"/>
                  </a:schemeClr>
                </a:solidFill>
              </a:rPr>
              <a:t>Pecoraro</a:t>
            </a:r>
            <a:r>
              <a:rPr lang="fr-FR" dirty="0">
                <a:solidFill>
                  <a:schemeClr val="bg1">
                    <a:lumMod val="50000"/>
                  </a:schemeClr>
                </a:solidFill>
              </a:rPr>
              <a:t> et al, Front </a:t>
            </a:r>
            <a:r>
              <a:rPr lang="fr-FR" dirty="0" err="1">
                <a:solidFill>
                  <a:schemeClr val="bg1">
                    <a:lumMod val="50000"/>
                  </a:schemeClr>
                </a:solidFill>
              </a:rPr>
              <a:t>Immunol</a:t>
            </a:r>
            <a:r>
              <a:rPr lang="fr-FR" dirty="0">
                <a:solidFill>
                  <a:schemeClr val="bg1">
                    <a:lumMod val="50000"/>
                  </a:schemeClr>
                </a:solidFill>
              </a:rPr>
              <a:t> 2020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Gastric</a:t>
            </a:r>
            <a:r>
              <a:rPr lang="fr-FR" dirty="0">
                <a:solidFill>
                  <a:schemeClr val="bg1">
                    <a:lumMod val="50000"/>
                  </a:schemeClr>
                </a:solidFill>
              </a:rPr>
              <a:t> Cancer Is the Leading Cause of </a:t>
            </a:r>
            <a:r>
              <a:rPr lang="fr-FR" dirty="0" err="1">
                <a:solidFill>
                  <a:schemeClr val="bg1">
                    <a:lumMod val="50000"/>
                  </a:schemeClr>
                </a:solidFill>
              </a:rPr>
              <a:t>Death</a:t>
            </a:r>
            <a:r>
              <a:rPr lang="fr-FR" dirty="0">
                <a:solidFill>
                  <a:schemeClr val="bg1">
                    <a:lumMod val="50000"/>
                  </a:schemeClr>
                </a:solidFill>
              </a:rPr>
              <a:t> in </a:t>
            </a:r>
            <a:r>
              <a:rPr lang="fr-FR" dirty="0" err="1">
                <a:solidFill>
                  <a:schemeClr val="bg1">
                    <a:lumMod val="50000"/>
                  </a:schemeClr>
                </a:solidFill>
              </a:rPr>
              <a:t>Italian</a:t>
            </a:r>
            <a:r>
              <a:rPr lang="fr-FR" dirty="0">
                <a:solidFill>
                  <a:schemeClr val="bg1">
                    <a:lumMod val="50000"/>
                  </a:schemeClr>
                </a:solidFill>
              </a:rPr>
              <a:t> </a:t>
            </a:r>
            <a:r>
              <a:rPr lang="fr-FR" dirty="0" err="1">
                <a:solidFill>
                  <a:schemeClr val="bg1">
                    <a:lumMod val="50000"/>
                  </a:schemeClr>
                </a:solidFill>
              </a:rPr>
              <a:t>Adult</a:t>
            </a:r>
            <a:r>
              <a:rPr lang="fr-FR" dirty="0">
                <a:solidFill>
                  <a:schemeClr val="bg1">
                    <a:lumMod val="50000"/>
                  </a:schemeClr>
                </a:solidFill>
              </a:rPr>
              <a:t> Patients </a:t>
            </a:r>
            <a:r>
              <a:rPr lang="fr-FR" dirty="0" err="1">
                <a:solidFill>
                  <a:schemeClr val="bg1">
                    <a:lumMod val="50000"/>
                  </a:schemeClr>
                </a:solidFill>
              </a:rPr>
              <a:t>With</a:t>
            </a:r>
            <a:r>
              <a:rPr lang="fr-FR" dirty="0">
                <a:solidFill>
                  <a:schemeClr val="bg1">
                    <a:lumMod val="50000"/>
                  </a:schemeClr>
                </a:solidFill>
              </a:rPr>
              <a:t> Common Variable </a:t>
            </a:r>
            <a:r>
              <a:rPr lang="fr-FR" dirty="0" err="1">
                <a:solidFill>
                  <a:schemeClr val="bg1">
                    <a:lumMod val="50000"/>
                  </a:schemeClr>
                </a:solidFill>
              </a:rPr>
              <a:t>Immunodeficiency</a:t>
            </a:r>
            <a:r>
              <a:rPr lang="fr-FR" dirty="0">
                <a:solidFill>
                  <a:schemeClr val="bg1">
                    <a:lumMod val="50000"/>
                  </a:schemeClr>
                </a:solidFill>
              </a:rPr>
              <a:t>, </a:t>
            </a:r>
            <a:r>
              <a:rPr lang="fr-FR" dirty="0" err="1">
                <a:solidFill>
                  <a:schemeClr val="bg1">
                    <a:lumMod val="50000"/>
                  </a:schemeClr>
                </a:solidFill>
              </a:rPr>
              <a:t>Pulvirenti</a:t>
            </a:r>
            <a:r>
              <a:rPr lang="fr-FR" dirty="0">
                <a:solidFill>
                  <a:schemeClr val="bg1">
                    <a:lumMod val="50000"/>
                  </a:schemeClr>
                </a:solidFill>
              </a:rPr>
              <a:t> et al, Front </a:t>
            </a:r>
            <a:r>
              <a:rPr lang="fr-FR" dirty="0" err="1">
                <a:solidFill>
                  <a:schemeClr val="bg1">
                    <a:lumMod val="50000"/>
                  </a:schemeClr>
                </a:solidFill>
              </a:rPr>
              <a:t>Immunol</a:t>
            </a:r>
            <a:r>
              <a:rPr lang="fr-FR" dirty="0">
                <a:solidFill>
                  <a:schemeClr val="bg1">
                    <a:lumMod val="50000"/>
                  </a:schemeClr>
                </a:solidFill>
              </a:rPr>
              <a:t>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5</a:t>
            </a:fld>
            <a:endParaRPr lang="fr-FR"/>
          </a:p>
        </p:txBody>
      </p:sp>
    </p:spTree>
    <p:extLst>
      <p:ext uri="{BB962C8B-B14F-4D97-AF65-F5344CB8AC3E}">
        <p14:creationId xmlns:p14="http://schemas.microsoft.com/office/powerpoint/2010/main" val="239042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Dans le DICV, parmi les atteintes hépatiques en lien avec une dérégulation immunitaire, l’hyperplasie nodulaire régénérative (HNR) est l’atteinte histologique la plus fréquente.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Si l’on considère l’ensemble des patients ayant un DICV, l’HNR est rare et concerne moins d’1% des patients. Ce chiffre augmente à 5-12% chez les patients ayant des anomalies des tests hépatiques. Enfin, des lésions d’HNR sont retrouvées chez 87% des patients pour qui une ponction biopsie hépatique a été réalisée.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Histologiquement, on retrouve un infiltrat inflammatoire intra-sinusoïdal riche en lymphocytes </a:t>
            </a:r>
            <a:r>
              <a:rPr lang="fr-FR" dirty="0" err="1">
                <a:solidFill>
                  <a:schemeClr val="bg1">
                    <a:lumMod val="50000"/>
                  </a:schemeClr>
                </a:solidFill>
              </a:rPr>
              <a:t>T</a:t>
            </a:r>
            <a:r>
              <a:rPr lang="fr-FR" dirty="0">
                <a:solidFill>
                  <a:schemeClr val="bg1">
                    <a:lumMod val="50000"/>
                  </a:schemeClr>
                </a:solidFill>
              </a:rPr>
              <a:t> CD8+ et pauvre en lymphocytes B. Cet infiltrat peut s’associer à une dilatation sinusoïdale ainsi qu’à de petits granulomes lobulaires non nécrotiques.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Chez certains patients, il peut également exister un infiltrat inflammatoire portal sévère avec des lésions portales d’</a:t>
            </a:r>
            <a:r>
              <a:rPr lang="fr-FR" dirty="0" err="1">
                <a:solidFill>
                  <a:schemeClr val="bg1">
                    <a:lumMod val="50000"/>
                  </a:schemeClr>
                </a:solidFill>
              </a:rPr>
              <a:t>endothélite</a:t>
            </a:r>
            <a:r>
              <a:rPr lang="fr-FR" dirty="0">
                <a:solidFill>
                  <a:schemeClr val="bg1">
                    <a:lumMod val="50000"/>
                  </a:schemeClr>
                </a:solidFill>
              </a:rPr>
              <a:t>, une nécrose en pont et une fibrose péri-portale. Ces lésions correspondent alors à une hépatite d’interface s’inscrivant dans une HNR sévère plutôt que dans le cadre d’une véritable hépatite auto-immune.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Voici quelques exemples de lésions histologiques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A: coloration de la réticuline mettant en évidence la </a:t>
            </a:r>
            <a:r>
              <a:rPr lang="fr-FR" dirty="0" err="1">
                <a:solidFill>
                  <a:schemeClr val="bg1">
                    <a:lumMod val="50000"/>
                  </a:schemeClr>
                </a:solidFill>
              </a:rPr>
              <a:t>nodularité</a:t>
            </a:r>
            <a:r>
              <a:rPr lang="fr-FR" dirty="0">
                <a:solidFill>
                  <a:schemeClr val="bg1">
                    <a:lumMod val="50000"/>
                  </a:schemeClr>
                </a:solidFill>
              </a:rPr>
              <a:t> typique de l’HNR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B: Marquage CD8+ montrant un infiltrat de lymphocytes </a:t>
            </a:r>
            <a:r>
              <a:rPr lang="fr-FR" dirty="0" err="1">
                <a:solidFill>
                  <a:schemeClr val="bg1">
                    <a:lumMod val="50000"/>
                  </a:schemeClr>
                </a:solidFill>
              </a:rPr>
              <a:t>T</a:t>
            </a:r>
            <a:r>
              <a:rPr lang="fr-FR" dirty="0">
                <a:solidFill>
                  <a:schemeClr val="bg1">
                    <a:lumMod val="50000"/>
                  </a:schemeClr>
                </a:solidFill>
              </a:rPr>
              <a:t> CD8+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C: coloration hématéine-éosine montrant une hépatite d’interface extensive avec nécrose focale en pont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D: coloration hématéine-éosine montrant l’association d’une hépatite d’interface sévère et une </a:t>
            </a:r>
            <a:r>
              <a:rPr lang="fr-FR" dirty="0" err="1">
                <a:solidFill>
                  <a:schemeClr val="bg1">
                    <a:lumMod val="50000"/>
                  </a:schemeClr>
                </a:solidFill>
              </a:rPr>
              <a:t>nodularité</a:t>
            </a:r>
            <a:r>
              <a:rPr lang="fr-FR" dirty="0">
                <a:solidFill>
                  <a:schemeClr val="bg1">
                    <a:lumMod val="50000"/>
                  </a:schemeClr>
                </a:solidFill>
              </a:rPr>
              <a:t> typique d’HNR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Les patients peuvent présenter des anomalies des tests hépatiques (cytolyse, cholestase) ainsi que des stigmates cliniques, biologiques et/ou radiologiques d’hypertension portale.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Il n’existe actuellement aucune recommandation concernant le dépistage de l’HNR chez les patients ayant un DICV. Cependant, il parait raisonnable de réaliser au moins une fois un bilan hépatique ainsi qu’un </a:t>
            </a:r>
            <a:r>
              <a:rPr lang="fr-FR" dirty="0" err="1">
                <a:solidFill>
                  <a:schemeClr val="bg1">
                    <a:lumMod val="50000"/>
                  </a:schemeClr>
                </a:solidFill>
              </a:rPr>
              <a:t>écho-doppler</a:t>
            </a:r>
            <a:r>
              <a:rPr lang="fr-FR" dirty="0">
                <a:solidFill>
                  <a:schemeClr val="bg1">
                    <a:lumMod val="50000"/>
                  </a:schemeClr>
                </a:solidFill>
              </a:rPr>
              <a:t> hépatique complétés si besoin par des imageries en coupe (scanner ou IRM) voire par une ponction-biopsie hépatique en cas d’anomalie.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La présence d’une HNR associée au DICV est corrélée à la présence de cytopénies auto-immunes, d’une lympho-prolifération polyclonale ou d’une maladie granulomateuse diffuse.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solidFill>
                  <a:schemeClr val="bg1">
                    <a:lumMod val="50000"/>
                  </a:schemeClr>
                </a:solidFill>
              </a:rPr>
              <a:t>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Heterogeneity</a:t>
            </a:r>
            <a:r>
              <a:rPr lang="fr-FR" dirty="0">
                <a:solidFill>
                  <a:schemeClr val="bg1">
                    <a:lumMod val="50000"/>
                  </a:schemeClr>
                </a:solidFill>
              </a:rPr>
              <a:t> of </a:t>
            </a:r>
            <a:r>
              <a:rPr lang="fr-FR" dirty="0" err="1">
                <a:solidFill>
                  <a:schemeClr val="bg1">
                    <a:lumMod val="50000"/>
                  </a:schemeClr>
                </a:solidFill>
              </a:rPr>
              <a:t>liver</a:t>
            </a:r>
            <a:r>
              <a:rPr lang="fr-FR" dirty="0">
                <a:solidFill>
                  <a:schemeClr val="bg1">
                    <a:lumMod val="50000"/>
                  </a:schemeClr>
                </a:solidFill>
              </a:rPr>
              <a:t> </a:t>
            </a:r>
            <a:r>
              <a:rPr lang="fr-FR" dirty="0" err="1">
                <a:solidFill>
                  <a:schemeClr val="bg1">
                    <a:lumMod val="50000"/>
                  </a:schemeClr>
                </a:solidFill>
              </a:rPr>
              <a:t>disease</a:t>
            </a:r>
            <a:r>
              <a:rPr lang="fr-FR" dirty="0">
                <a:solidFill>
                  <a:schemeClr val="bg1">
                    <a:lumMod val="50000"/>
                  </a:schemeClr>
                </a:solidFill>
              </a:rPr>
              <a:t> in Common Variable </a:t>
            </a:r>
            <a:r>
              <a:rPr lang="fr-FR" dirty="0" err="1">
                <a:solidFill>
                  <a:schemeClr val="bg1">
                    <a:lumMod val="50000"/>
                  </a:schemeClr>
                </a:solidFill>
              </a:rPr>
              <a:t>Immunodeficiency</a:t>
            </a:r>
            <a:r>
              <a:rPr lang="fr-FR" dirty="0">
                <a:solidFill>
                  <a:schemeClr val="bg1">
                    <a:lumMod val="50000"/>
                  </a:schemeClr>
                </a:solidFill>
              </a:rPr>
              <a:t> </a:t>
            </a:r>
            <a:r>
              <a:rPr lang="fr-FR" dirty="0" err="1">
                <a:solidFill>
                  <a:schemeClr val="bg1">
                    <a:lumMod val="50000"/>
                  </a:schemeClr>
                </a:solidFill>
              </a:rPr>
              <a:t>Disorders</a:t>
            </a:r>
            <a:r>
              <a:rPr lang="fr-FR" dirty="0">
                <a:solidFill>
                  <a:schemeClr val="bg1">
                    <a:lumMod val="50000"/>
                  </a:schemeClr>
                </a:solidFill>
              </a:rPr>
              <a:t>, </a:t>
            </a:r>
            <a:r>
              <a:rPr lang="fr-FR" dirty="0" err="1">
                <a:solidFill>
                  <a:schemeClr val="bg1">
                    <a:lumMod val="50000"/>
                  </a:schemeClr>
                </a:solidFill>
              </a:rPr>
              <a:t>Pecoraro</a:t>
            </a:r>
            <a:r>
              <a:rPr lang="fr-FR" dirty="0">
                <a:solidFill>
                  <a:schemeClr val="bg1">
                    <a:lumMod val="50000"/>
                  </a:schemeClr>
                </a:solidFill>
              </a:rPr>
              <a:t> et al, Front </a:t>
            </a:r>
            <a:r>
              <a:rPr lang="fr-FR" dirty="0" err="1">
                <a:solidFill>
                  <a:schemeClr val="bg1">
                    <a:lumMod val="50000"/>
                  </a:schemeClr>
                </a:solidFill>
              </a:rPr>
              <a:t>Immunol</a:t>
            </a:r>
            <a:r>
              <a:rPr lang="fr-FR" dirty="0">
                <a:solidFill>
                  <a:schemeClr val="bg1">
                    <a:lumMod val="50000"/>
                  </a:schemeClr>
                </a:solidFill>
              </a:rPr>
              <a:t> 2020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Nodular</a:t>
            </a:r>
            <a:r>
              <a:rPr lang="fr-FR" dirty="0">
                <a:solidFill>
                  <a:schemeClr val="bg1">
                    <a:lumMod val="50000"/>
                  </a:schemeClr>
                </a:solidFill>
              </a:rPr>
              <a:t> </a:t>
            </a:r>
            <a:r>
              <a:rPr lang="fr-FR" dirty="0" err="1">
                <a:solidFill>
                  <a:schemeClr val="bg1">
                    <a:lumMod val="50000"/>
                  </a:schemeClr>
                </a:solidFill>
              </a:rPr>
              <a:t>regenerative</a:t>
            </a:r>
            <a:r>
              <a:rPr lang="fr-FR" dirty="0">
                <a:solidFill>
                  <a:schemeClr val="bg1">
                    <a:lumMod val="50000"/>
                  </a:schemeClr>
                </a:solidFill>
              </a:rPr>
              <a:t> hyperplasia in </a:t>
            </a:r>
            <a:r>
              <a:rPr lang="fr-FR" dirty="0" err="1">
                <a:solidFill>
                  <a:schemeClr val="bg1">
                    <a:lumMod val="50000"/>
                  </a:schemeClr>
                </a:solidFill>
              </a:rPr>
              <a:t>common</a:t>
            </a:r>
            <a:r>
              <a:rPr lang="fr-FR" dirty="0">
                <a:solidFill>
                  <a:schemeClr val="bg1">
                    <a:lumMod val="50000"/>
                  </a:schemeClr>
                </a:solidFill>
              </a:rPr>
              <a:t> variable </a:t>
            </a:r>
            <a:r>
              <a:rPr lang="fr-FR" dirty="0" err="1">
                <a:solidFill>
                  <a:schemeClr val="bg1">
                    <a:lumMod val="50000"/>
                  </a:schemeClr>
                </a:solidFill>
              </a:rPr>
              <a:t>immunodeficiency</a:t>
            </a:r>
            <a:r>
              <a:rPr lang="fr-FR" dirty="0">
                <a:solidFill>
                  <a:schemeClr val="bg1">
                    <a:lumMod val="50000"/>
                  </a:schemeClr>
                </a:solidFill>
              </a:rPr>
              <a:t>, </a:t>
            </a:r>
            <a:r>
              <a:rPr lang="fr-FR" dirty="0" err="1">
                <a:solidFill>
                  <a:schemeClr val="bg1">
                    <a:lumMod val="50000"/>
                  </a:schemeClr>
                </a:solidFill>
              </a:rPr>
              <a:t>Fuss</a:t>
            </a:r>
            <a:r>
              <a:rPr lang="fr-FR" dirty="0">
                <a:solidFill>
                  <a:schemeClr val="bg1">
                    <a:lumMod val="50000"/>
                  </a:schemeClr>
                </a:solidFill>
              </a:rPr>
              <a:t> et al, J Clin </a:t>
            </a:r>
            <a:r>
              <a:rPr lang="fr-FR" dirty="0" err="1">
                <a:solidFill>
                  <a:schemeClr val="bg1">
                    <a:lumMod val="50000"/>
                  </a:schemeClr>
                </a:solidFill>
              </a:rPr>
              <a:t>Immunol</a:t>
            </a:r>
            <a:r>
              <a:rPr lang="fr-FR" dirty="0">
                <a:solidFill>
                  <a:schemeClr val="bg1">
                    <a:lumMod val="50000"/>
                  </a:schemeClr>
                </a:solidFill>
              </a:rPr>
              <a:t> 2013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Morbidity</a:t>
            </a:r>
            <a:r>
              <a:rPr lang="fr-FR" dirty="0">
                <a:solidFill>
                  <a:schemeClr val="bg1">
                    <a:lumMod val="50000"/>
                  </a:schemeClr>
                </a:solidFill>
              </a:rPr>
              <a:t> and </a:t>
            </a:r>
            <a:r>
              <a:rPr lang="fr-FR" dirty="0" err="1">
                <a:solidFill>
                  <a:schemeClr val="bg1">
                    <a:lumMod val="50000"/>
                  </a:schemeClr>
                </a:solidFill>
              </a:rPr>
              <a:t>mortality</a:t>
            </a:r>
            <a:r>
              <a:rPr lang="fr-FR" dirty="0">
                <a:solidFill>
                  <a:schemeClr val="bg1">
                    <a:lumMod val="50000"/>
                  </a:schemeClr>
                </a:solidFill>
              </a:rPr>
              <a:t> in </a:t>
            </a:r>
            <a:r>
              <a:rPr lang="fr-FR" dirty="0" err="1">
                <a:solidFill>
                  <a:schemeClr val="bg1">
                    <a:lumMod val="50000"/>
                  </a:schemeClr>
                </a:solidFill>
              </a:rPr>
              <a:t>common</a:t>
            </a:r>
            <a:r>
              <a:rPr lang="fr-FR" dirty="0">
                <a:solidFill>
                  <a:schemeClr val="bg1">
                    <a:lumMod val="50000"/>
                  </a:schemeClr>
                </a:solidFill>
              </a:rPr>
              <a:t> variable immune </a:t>
            </a:r>
            <a:r>
              <a:rPr lang="fr-FR" dirty="0" err="1">
                <a:solidFill>
                  <a:schemeClr val="bg1">
                    <a:lumMod val="50000"/>
                  </a:schemeClr>
                </a:solidFill>
              </a:rPr>
              <a:t>deficiency</a:t>
            </a:r>
            <a:r>
              <a:rPr lang="fr-FR" dirty="0">
                <a:solidFill>
                  <a:schemeClr val="bg1">
                    <a:lumMod val="50000"/>
                  </a:schemeClr>
                </a:solidFill>
              </a:rPr>
              <a:t> over 4 </a:t>
            </a:r>
            <a:r>
              <a:rPr lang="fr-FR" dirty="0" err="1">
                <a:solidFill>
                  <a:schemeClr val="bg1">
                    <a:lumMod val="50000"/>
                  </a:schemeClr>
                </a:solidFill>
              </a:rPr>
              <a:t>decades</a:t>
            </a:r>
            <a:r>
              <a:rPr lang="fr-FR" dirty="0">
                <a:solidFill>
                  <a:schemeClr val="bg1">
                    <a:lumMod val="50000"/>
                  </a:schemeClr>
                </a:solidFill>
              </a:rPr>
              <a:t>, </a:t>
            </a:r>
            <a:r>
              <a:rPr lang="fr-FR" dirty="0" err="1">
                <a:solidFill>
                  <a:schemeClr val="bg1">
                    <a:lumMod val="50000"/>
                  </a:schemeClr>
                </a:solidFill>
              </a:rPr>
              <a:t>Resnick</a:t>
            </a:r>
            <a:r>
              <a:rPr lang="fr-FR" dirty="0">
                <a:solidFill>
                  <a:schemeClr val="bg1">
                    <a:lumMod val="50000"/>
                  </a:schemeClr>
                </a:solidFill>
              </a:rPr>
              <a:t> et al, Blood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6</a:t>
            </a:fld>
            <a:endParaRPr lang="fr-FR"/>
          </a:p>
        </p:txBody>
      </p:sp>
    </p:spTree>
    <p:extLst>
      <p:ext uri="{BB962C8B-B14F-4D97-AF65-F5344CB8AC3E}">
        <p14:creationId xmlns:p14="http://schemas.microsoft.com/office/powerpoint/2010/main" val="4875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Pour rappel, l’HNR est une entité histologique rentrant dans la grande famille des maladies vasculaires du foie. Elle est définie par un remaniement nodulaire du parenchyme hépatique qui, à terme, peut engendrer une fibrose péri-sinusoïdale, elle-même responsable d’une augmentation de la pression portale.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Dans le DICV, les lésions d’HNR s’associent à une infiltration chronique de l’endothélium sinusoïdal par des lymphocytes </a:t>
            </a:r>
            <a:r>
              <a:rPr lang="fr-FR" dirty="0" err="1">
                <a:solidFill>
                  <a:schemeClr val="bg1">
                    <a:lumMod val="50000"/>
                  </a:schemeClr>
                </a:solidFill>
              </a:rPr>
              <a:t>T</a:t>
            </a:r>
            <a:r>
              <a:rPr lang="fr-FR" dirty="0">
                <a:solidFill>
                  <a:schemeClr val="bg1">
                    <a:lumMod val="50000"/>
                  </a:schemeClr>
                </a:solidFill>
              </a:rPr>
              <a:t> CD8+.</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solidFill>
                  <a:schemeClr val="bg1">
                    <a:lumMod val="50000"/>
                  </a:schemeClr>
                </a:solidFill>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 </a:t>
            </a:r>
            <a:r>
              <a:rPr lang="fr-FR" dirty="0" err="1">
                <a:solidFill>
                  <a:schemeClr val="bg1">
                    <a:lumMod val="50000"/>
                  </a:schemeClr>
                </a:solidFill>
              </a:rPr>
              <a:t>Heterogeneity</a:t>
            </a:r>
            <a:r>
              <a:rPr lang="fr-FR" dirty="0">
                <a:solidFill>
                  <a:schemeClr val="bg1">
                    <a:lumMod val="50000"/>
                  </a:schemeClr>
                </a:solidFill>
              </a:rPr>
              <a:t> of </a:t>
            </a:r>
            <a:r>
              <a:rPr lang="fr-FR" dirty="0" err="1">
                <a:solidFill>
                  <a:schemeClr val="bg1">
                    <a:lumMod val="50000"/>
                  </a:schemeClr>
                </a:solidFill>
              </a:rPr>
              <a:t>Liver</a:t>
            </a:r>
            <a:r>
              <a:rPr lang="fr-FR" dirty="0">
                <a:solidFill>
                  <a:schemeClr val="bg1">
                    <a:lumMod val="50000"/>
                  </a:schemeClr>
                </a:solidFill>
              </a:rPr>
              <a:t> </a:t>
            </a:r>
            <a:r>
              <a:rPr lang="fr-FR" dirty="0" err="1">
                <a:solidFill>
                  <a:schemeClr val="bg1">
                    <a:lumMod val="50000"/>
                  </a:schemeClr>
                </a:solidFill>
              </a:rPr>
              <a:t>Disease</a:t>
            </a:r>
            <a:r>
              <a:rPr lang="fr-FR" dirty="0">
                <a:solidFill>
                  <a:schemeClr val="bg1">
                    <a:lumMod val="50000"/>
                  </a:schemeClr>
                </a:solidFill>
              </a:rPr>
              <a:t> in Common Variable </a:t>
            </a:r>
            <a:r>
              <a:rPr lang="fr-FR" dirty="0" err="1">
                <a:solidFill>
                  <a:schemeClr val="bg1">
                    <a:lumMod val="50000"/>
                  </a:schemeClr>
                </a:solidFill>
              </a:rPr>
              <a:t>Immunodeficiency</a:t>
            </a:r>
            <a:r>
              <a:rPr lang="fr-FR" dirty="0">
                <a:solidFill>
                  <a:schemeClr val="bg1">
                    <a:lumMod val="50000"/>
                  </a:schemeClr>
                </a:solidFill>
              </a:rPr>
              <a:t> </a:t>
            </a:r>
            <a:r>
              <a:rPr lang="fr-FR" dirty="0" err="1">
                <a:solidFill>
                  <a:schemeClr val="bg1">
                    <a:lumMod val="50000"/>
                  </a:schemeClr>
                </a:solidFill>
              </a:rPr>
              <a:t>Disorders</a:t>
            </a:r>
            <a:r>
              <a:rPr lang="fr-FR" dirty="0">
                <a:solidFill>
                  <a:schemeClr val="bg1">
                    <a:lumMod val="50000"/>
                  </a:schemeClr>
                </a:solidFill>
              </a:rPr>
              <a:t>, </a:t>
            </a:r>
            <a:r>
              <a:rPr lang="fr-FR" dirty="0" err="1">
                <a:solidFill>
                  <a:schemeClr val="bg1">
                    <a:lumMod val="50000"/>
                  </a:schemeClr>
                </a:solidFill>
              </a:rPr>
              <a:t>Pecoraro</a:t>
            </a:r>
            <a:r>
              <a:rPr lang="fr-FR" dirty="0">
                <a:solidFill>
                  <a:schemeClr val="bg1">
                    <a:lumMod val="50000"/>
                  </a:schemeClr>
                </a:solidFill>
              </a:rPr>
              <a:t> et al, Front </a:t>
            </a:r>
            <a:r>
              <a:rPr lang="fr-FR" dirty="0" err="1">
                <a:solidFill>
                  <a:schemeClr val="bg1">
                    <a:lumMod val="50000"/>
                  </a:schemeClr>
                </a:solidFill>
              </a:rPr>
              <a:t>Immunol</a:t>
            </a:r>
            <a:r>
              <a:rPr lang="fr-FR" dirty="0">
                <a:solidFill>
                  <a:schemeClr val="bg1">
                    <a:lumMod val="50000"/>
                  </a:schemeClr>
                </a:solidFill>
              </a:rPr>
              <a:t>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7</a:t>
            </a:fld>
            <a:endParaRPr lang="fr-FR"/>
          </a:p>
        </p:txBody>
      </p:sp>
    </p:spTree>
    <p:extLst>
      <p:ext uri="{BB962C8B-B14F-4D97-AF65-F5344CB8AC3E}">
        <p14:creationId xmlns:p14="http://schemas.microsoft.com/office/powerpoint/2010/main" val="269586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Peu de données sont disponibles concernant la transplantation hépatique chez les patients ayant un DICV. Le risque infectieux est au premier plan dans cette population de patients déjà immunodéprimés.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Seuls 18 cas sont rapportés dans la littérature.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Parmi ces 18 cas, 12 uniquement étaient secondaires à une hépatopathie due au DICV.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L’indication de la transplantation hépatique était : une hypertension portale compliquée pour 4 patients, un syndrome hépato-pulmonaire pour 4 patients, une insuffisance hépatique sévère pour 2 patients. Un patient a été transplanté pour une hépatite fulminante. Enfin, l’indication de la transplantation n’était pas donnée pour un patient.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75% des patients transplantés (9/12) présentaient des lésions d’HNR à l’examen histologique de leur foie natif. </a:t>
            </a:r>
            <a:r>
              <a:rPr lang="fr-FR" sz="1200" dirty="0">
                <a:solidFill>
                  <a:schemeClr val="bg1">
                    <a:lumMod val="50000"/>
                  </a:schemeClr>
                </a:solidFill>
              </a:rPr>
              <a:t>Une récidive de lésions d’HNR sur le greffon était retrouvée chez un tiers des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lumMod val="50000"/>
                  </a:schemeClr>
                </a:solidFill>
              </a:rPr>
              <a:t>Les suites post-transplantation étaient surtout marquées par des complications infectieuses chez la majorité des patients (7/12): </a:t>
            </a:r>
            <a:r>
              <a:rPr lang="fr-FR" sz="1200" dirty="0"/>
              <a:t>pneumocystose, colite à Clostridium difficile, rectite à CMV (2/7), toxoplasmose, infection par le parvovirus B19, aspergillose invasive, grippe, candidose œsophagienne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Deux cas de néoplasie ont été rapportés chez deux patients: un carcinome épidermoïde de l’amygdale et un carcinome épidermoïde cutané.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Le reste des transplantations hépatiques rapportées dans cette population (6 patients) étaient secondaires à des hépatites virales (5 infections par le virus de l’hépatite C et 1 par le virus de l’hépatite B).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Moins d’infections post-transplantation étaient rapportées chez ces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Du fait du faible nombre de cas rapportés, il n’est pas possible d’établir des recommandations concernant l’adaptation du protocole d’immunosuppression dans cette population de patients déjà immunodéprimés. Il parait logique cependant de minimiser, autant que possible, l’immunosuppression d’autant plus qu’un seul cas de rejet aigu cellulaire a été rapporté.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De manière intéressante, chez ces 18 patients, le taux de survie à 5 ans post-transplantation était seulement de 55%. Ce taux de survie est considérablement moins bon que dans la population globale des patients transplantés hépatiques (74,9% de survie à 5 ans).</a:t>
            </a: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solidFill>
                  <a:schemeClr val="bg1">
                    <a:lumMod val="50000"/>
                  </a:schemeClr>
                </a:solidFill>
              </a:rPr>
              <a:t>Sources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err="1">
                <a:solidFill>
                  <a:schemeClr val="bg1">
                    <a:lumMod val="50000"/>
                  </a:schemeClr>
                </a:solidFill>
              </a:rPr>
              <a:t>Liver</a:t>
            </a:r>
            <a:r>
              <a:rPr lang="fr-FR" dirty="0">
                <a:solidFill>
                  <a:schemeClr val="bg1">
                    <a:lumMod val="50000"/>
                  </a:schemeClr>
                </a:solidFill>
              </a:rPr>
              <a:t> transplantation in </a:t>
            </a:r>
            <a:r>
              <a:rPr lang="fr-FR" dirty="0" err="1">
                <a:solidFill>
                  <a:schemeClr val="bg1">
                    <a:lumMod val="50000"/>
                  </a:schemeClr>
                </a:solidFill>
              </a:rPr>
              <a:t>adults</a:t>
            </a:r>
            <a:r>
              <a:rPr lang="fr-FR" dirty="0">
                <a:solidFill>
                  <a:schemeClr val="bg1">
                    <a:lumMod val="50000"/>
                  </a:schemeClr>
                </a:solidFill>
              </a:rPr>
              <a:t> </a:t>
            </a:r>
            <a:r>
              <a:rPr lang="fr-FR" dirty="0" err="1">
                <a:solidFill>
                  <a:schemeClr val="bg1">
                    <a:lumMod val="50000"/>
                  </a:schemeClr>
                </a:solidFill>
              </a:rPr>
              <a:t>with</a:t>
            </a:r>
            <a:r>
              <a:rPr lang="fr-FR" dirty="0">
                <a:solidFill>
                  <a:schemeClr val="bg1">
                    <a:lumMod val="50000"/>
                  </a:schemeClr>
                </a:solidFill>
              </a:rPr>
              <a:t> </a:t>
            </a:r>
            <a:r>
              <a:rPr lang="fr-FR" dirty="0" err="1">
                <a:solidFill>
                  <a:schemeClr val="bg1">
                    <a:lumMod val="50000"/>
                  </a:schemeClr>
                </a:solidFill>
              </a:rPr>
              <a:t>liver</a:t>
            </a:r>
            <a:r>
              <a:rPr lang="fr-FR" dirty="0">
                <a:solidFill>
                  <a:schemeClr val="bg1">
                    <a:lumMod val="50000"/>
                  </a:schemeClr>
                </a:solidFill>
              </a:rPr>
              <a:t> </a:t>
            </a:r>
            <a:r>
              <a:rPr lang="fr-FR" dirty="0" err="1">
                <a:solidFill>
                  <a:schemeClr val="bg1">
                    <a:lumMod val="50000"/>
                  </a:schemeClr>
                </a:solidFill>
              </a:rPr>
              <a:t>disease</a:t>
            </a:r>
            <a:r>
              <a:rPr lang="fr-FR" dirty="0">
                <a:solidFill>
                  <a:schemeClr val="bg1">
                    <a:lumMod val="50000"/>
                  </a:schemeClr>
                </a:solidFill>
              </a:rPr>
              <a:t> due to </a:t>
            </a:r>
            <a:r>
              <a:rPr lang="fr-FR" dirty="0" err="1">
                <a:solidFill>
                  <a:schemeClr val="bg1">
                    <a:lumMod val="50000"/>
                  </a:schemeClr>
                </a:solidFill>
              </a:rPr>
              <a:t>common</a:t>
            </a:r>
            <a:r>
              <a:rPr lang="fr-FR" dirty="0">
                <a:solidFill>
                  <a:schemeClr val="bg1">
                    <a:lumMod val="50000"/>
                  </a:schemeClr>
                </a:solidFill>
              </a:rPr>
              <a:t> variable </a:t>
            </a:r>
            <a:r>
              <a:rPr lang="fr-FR" dirty="0" err="1">
                <a:solidFill>
                  <a:schemeClr val="bg1">
                    <a:lumMod val="50000"/>
                  </a:schemeClr>
                </a:solidFill>
              </a:rPr>
              <a:t>immunodeficiency</a:t>
            </a:r>
            <a:r>
              <a:rPr lang="fr-FR" dirty="0">
                <a:solidFill>
                  <a:schemeClr val="bg1">
                    <a:lumMod val="50000"/>
                  </a:schemeClr>
                </a:solidFill>
              </a:rPr>
              <a:t> leads to </a:t>
            </a:r>
            <a:r>
              <a:rPr lang="fr-FR" dirty="0" err="1">
                <a:solidFill>
                  <a:schemeClr val="bg1">
                    <a:lumMod val="50000"/>
                  </a:schemeClr>
                </a:solidFill>
              </a:rPr>
              <a:t>early</a:t>
            </a:r>
            <a:r>
              <a:rPr lang="fr-FR" dirty="0">
                <a:solidFill>
                  <a:schemeClr val="bg1">
                    <a:lumMod val="50000"/>
                  </a:schemeClr>
                </a:solidFill>
              </a:rPr>
              <a:t> </a:t>
            </a:r>
            <a:r>
              <a:rPr lang="fr-FR" dirty="0" err="1">
                <a:solidFill>
                  <a:schemeClr val="bg1">
                    <a:lumMod val="50000"/>
                  </a:schemeClr>
                </a:solidFill>
              </a:rPr>
              <a:t>recurrent</a:t>
            </a:r>
            <a:r>
              <a:rPr lang="fr-FR" dirty="0">
                <a:solidFill>
                  <a:schemeClr val="bg1">
                    <a:lumMod val="50000"/>
                  </a:schemeClr>
                </a:solidFill>
              </a:rPr>
              <a:t> </a:t>
            </a:r>
            <a:r>
              <a:rPr lang="fr-FR" dirty="0" err="1">
                <a:solidFill>
                  <a:schemeClr val="bg1">
                    <a:lumMod val="50000"/>
                  </a:schemeClr>
                </a:solidFill>
              </a:rPr>
              <a:t>disease</a:t>
            </a:r>
            <a:r>
              <a:rPr lang="fr-FR" dirty="0">
                <a:solidFill>
                  <a:schemeClr val="bg1">
                    <a:lumMod val="50000"/>
                  </a:schemeClr>
                </a:solidFill>
              </a:rPr>
              <a:t> and </a:t>
            </a:r>
            <a:r>
              <a:rPr lang="fr-FR" dirty="0" err="1">
                <a:solidFill>
                  <a:schemeClr val="bg1">
                    <a:lumMod val="50000"/>
                  </a:schemeClr>
                </a:solidFill>
              </a:rPr>
              <a:t>poor</a:t>
            </a:r>
            <a:r>
              <a:rPr lang="fr-FR" dirty="0">
                <a:solidFill>
                  <a:schemeClr val="bg1">
                    <a:lumMod val="50000"/>
                  </a:schemeClr>
                </a:solidFill>
              </a:rPr>
              <a:t> </a:t>
            </a:r>
            <a:r>
              <a:rPr lang="fr-FR" dirty="0" err="1">
                <a:solidFill>
                  <a:schemeClr val="bg1">
                    <a:lumMod val="50000"/>
                  </a:schemeClr>
                </a:solidFill>
              </a:rPr>
              <a:t>outcome</a:t>
            </a:r>
            <a:r>
              <a:rPr lang="fr-FR" dirty="0">
                <a:solidFill>
                  <a:schemeClr val="bg1">
                    <a:lumMod val="50000"/>
                  </a:schemeClr>
                </a:solidFill>
              </a:rPr>
              <a:t>, </a:t>
            </a:r>
            <a:r>
              <a:rPr lang="fr-FR" dirty="0" err="1">
                <a:solidFill>
                  <a:schemeClr val="bg1">
                    <a:lumMod val="50000"/>
                  </a:schemeClr>
                </a:solidFill>
              </a:rPr>
              <a:t>Azzu</a:t>
            </a:r>
            <a:r>
              <a:rPr lang="fr-FR" dirty="0">
                <a:solidFill>
                  <a:schemeClr val="bg1">
                    <a:lumMod val="50000"/>
                  </a:schemeClr>
                </a:solidFill>
              </a:rPr>
              <a:t> et al, </a:t>
            </a:r>
            <a:r>
              <a:rPr lang="fr-FR" dirty="0" err="1">
                <a:solidFill>
                  <a:schemeClr val="bg1">
                    <a:lumMod val="50000"/>
                  </a:schemeClr>
                </a:solidFill>
              </a:rPr>
              <a:t>Liver</a:t>
            </a:r>
            <a:r>
              <a:rPr lang="fr-FR" dirty="0">
                <a:solidFill>
                  <a:schemeClr val="bg1">
                    <a:lumMod val="50000"/>
                  </a:schemeClr>
                </a:solidFill>
              </a:rPr>
              <a:t> </a:t>
            </a:r>
            <a:r>
              <a:rPr lang="fr-FR" dirty="0" err="1">
                <a:solidFill>
                  <a:schemeClr val="bg1">
                    <a:lumMod val="50000"/>
                  </a:schemeClr>
                </a:solidFill>
              </a:rPr>
              <a:t>Transpl</a:t>
            </a:r>
            <a:r>
              <a:rPr lang="fr-FR" dirty="0">
                <a:solidFill>
                  <a:schemeClr val="bg1">
                    <a:lumMod val="50000"/>
                  </a:schemeClr>
                </a:solidFill>
              </a:rPr>
              <a:t> 2018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solidFill>
                  <a:schemeClr val="bg1">
                    <a:lumMod val="50000"/>
                  </a:schemeClr>
                </a:solidFill>
              </a:rPr>
              <a:t>Rapport médical et scientifique de l’agence de la biomédecine,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bg1">
                  <a:lumMod val="50000"/>
                </a:schemeClr>
              </a:solidFill>
            </a:endParaRPr>
          </a:p>
          <a:p>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8</a:t>
            </a:fld>
            <a:endParaRPr lang="fr-FR"/>
          </a:p>
        </p:txBody>
      </p:sp>
    </p:spTree>
    <p:extLst>
      <p:ext uri="{BB962C8B-B14F-4D97-AF65-F5344CB8AC3E}">
        <p14:creationId xmlns:p14="http://schemas.microsoft.com/office/powerpoint/2010/main" val="256721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1" dirty="0"/>
              <a:t>Le syndrome de maladie </a:t>
            </a:r>
            <a:r>
              <a:rPr lang="fr-FR" b="1" dirty="0" err="1"/>
              <a:t>veino</a:t>
            </a:r>
            <a:r>
              <a:rPr lang="fr-FR" b="1" dirty="0"/>
              <a:t>-occlusive hépatique - déficit immunitaire (VODI) </a:t>
            </a:r>
            <a:r>
              <a:rPr lang="fr-FR" dirty="0"/>
              <a:t>est un déficit immunitaire combiné sévère qui est défini par la présence d’un syndrome d’obstruction sinusoïdal. </a:t>
            </a:r>
          </a:p>
          <a:p>
            <a:pPr marL="0" indent="0">
              <a:buFontTx/>
              <a:buNone/>
            </a:pPr>
            <a:r>
              <a:rPr lang="fr-FR" dirty="0"/>
              <a:t>Cette pathologie est due à une mutation homozygote du gène Sp110 situé sur le chromosome 2, mise en évidence en 2006. Ce gène code pour la protéine nucléaire PML impliquée dans l’apoptose, la réponse antivirale, la réparation de l’ADN, la suppression tumorale et la régulation génique entre autres. La transmission est autosomique récessive. </a:t>
            </a:r>
          </a:p>
          <a:p>
            <a:pPr marL="0" indent="0">
              <a:buFontTx/>
              <a:buNone/>
            </a:pPr>
            <a:r>
              <a:rPr lang="fr-FR" dirty="0"/>
              <a:t>Le VODI survient avant l’âge de 6 mois dans la totalité des cas. </a:t>
            </a:r>
          </a:p>
          <a:p>
            <a:pPr marL="0" indent="0">
              <a:buFontTx/>
              <a:buNone/>
            </a:pPr>
            <a:r>
              <a:rPr lang="fr-FR" dirty="0"/>
              <a:t>Les patients présentent une hypogammaglobulinémie sévère, un déficit en lymphocytes </a:t>
            </a:r>
            <a:r>
              <a:rPr lang="fr-FR" dirty="0" err="1"/>
              <a:t>T</a:t>
            </a:r>
            <a:r>
              <a:rPr lang="fr-FR" dirty="0"/>
              <a:t> et B mémoires, une absence de plasmocytes tissulaires et une absence de centres germinaux dans les ganglions lymphatiques.</a:t>
            </a:r>
          </a:p>
          <a:p>
            <a:pPr marL="0" indent="0">
              <a:buFontTx/>
              <a:buNone/>
            </a:pPr>
            <a:r>
              <a:rPr lang="fr-FR" dirty="0"/>
              <a:t>Ce déficit immunitaire combiné sévère s’associe à un syndrome d’obstruction sinusoïdal (défini par la perte de l’intégrité de la paroi sinusoïdale entrainant l’obstruction congestive des sinusoïdes) dont les conséquences cliniques sont identiques au syndrome obstruction sinusoïdal hors VODI.</a:t>
            </a:r>
          </a:p>
          <a:p>
            <a:pPr marL="0" indent="0">
              <a:buFontTx/>
              <a:buNone/>
            </a:pPr>
            <a:r>
              <a:rPr lang="fr-FR" dirty="0"/>
              <a:t>Comme dans tous les déficits immunitaires, le risque infectieux est au 1</a:t>
            </a:r>
            <a:r>
              <a:rPr lang="fr-FR" baseline="30000" dirty="0"/>
              <a:t>er</a:t>
            </a:r>
            <a:r>
              <a:rPr lang="fr-FR" dirty="0"/>
              <a:t> plan avec notamment un risque important de pneumocystose, de candidose cutanéo-muqueuse et d’infection à CMV.</a:t>
            </a:r>
          </a:p>
          <a:p>
            <a:pPr marL="0" indent="0">
              <a:buFontTx/>
              <a:buNone/>
            </a:pPr>
            <a:r>
              <a:rPr lang="fr-FR" dirty="0"/>
              <a:t>Le traitement doit être instauré précocement et repose sur la perfusion d’immunoglobulines intra-veineuses.</a:t>
            </a:r>
          </a:p>
          <a:p>
            <a:pPr marL="0" indent="0">
              <a:buFontTx/>
              <a:buNone/>
            </a:pPr>
            <a:endParaRPr lang="fr-FR" dirty="0"/>
          </a:p>
          <a:p>
            <a:pPr marL="171450" indent="-171450">
              <a:buFontTx/>
              <a:buChar char="-"/>
            </a:pPr>
            <a:r>
              <a:rPr lang="fr-FR" b="1" dirty="0"/>
              <a:t>Le déficit en ATP6AP1 </a:t>
            </a:r>
            <a:r>
              <a:rPr lang="fr-FR" dirty="0"/>
              <a:t>est un déficit immunitaire primitif lié à l’X, secondaire à une mutation du gène ATP6AP1 codant pour une protéine de la V-ATPase nécessaire à l’acidification des organelles (lysosomes, appareil de Golgi). </a:t>
            </a:r>
          </a:p>
          <a:p>
            <a:pPr marL="0" indent="0">
              <a:buFontTx/>
              <a:buNone/>
            </a:pPr>
            <a:r>
              <a:rPr lang="fr-FR" dirty="0"/>
              <a:t>Ce syndrome est caractérisé par une hypogammaglobulinémie associée à une atteinte hépatique pouvant aller de la simple élévation des transaminases à la cirrhose et l’insuffisance hépatique terminale. Ces patients présentent également une diminution du taux de cuivre sérique et de céruléoplasmine. L’histologie hépatique est aspécifique (stéatose, fibrose voire cirrhose </a:t>
            </a:r>
            <a:r>
              <a:rPr lang="fr-FR" dirty="0" err="1"/>
              <a:t>micro-nodulaire</a:t>
            </a:r>
            <a:r>
              <a:rPr lang="fr-FR" dirty="0"/>
              <a:t> chez certains patients).</a:t>
            </a:r>
          </a:p>
          <a:p>
            <a:pPr marL="0" indent="0">
              <a:buFontTx/>
              <a:buNone/>
            </a:pPr>
            <a:endParaRPr lang="fr-FR" dirty="0"/>
          </a:p>
          <a:p>
            <a:pPr marL="171450" indent="-171450">
              <a:buFontTx/>
              <a:buChar char="-"/>
            </a:pPr>
            <a:r>
              <a:rPr lang="fr-FR" b="1" dirty="0"/>
              <a:t>Les </a:t>
            </a:r>
            <a:r>
              <a:rPr lang="fr-FR" b="1" dirty="0" err="1"/>
              <a:t>interféronopathies</a:t>
            </a:r>
            <a:r>
              <a:rPr lang="fr-FR" b="1" dirty="0"/>
              <a:t> de type 1 </a:t>
            </a:r>
            <a:r>
              <a:rPr lang="fr-FR" dirty="0"/>
              <a:t>correspondent à des maladies auto-inflammatoires secondaires à une activation chronique et inappropriée des interférons de type 1, pouvant avoir en théorie des répercussions sur l’ensemble des organes.</a:t>
            </a:r>
          </a:p>
          <a:p>
            <a:pPr marL="0" indent="0">
              <a:buFontTx/>
              <a:buNone/>
            </a:pPr>
            <a:r>
              <a:rPr lang="fr-FR" dirty="0"/>
              <a:t>Parmi les </a:t>
            </a:r>
            <a:r>
              <a:rPr lang="fr-FR" dirty="0" err="1"/>
              <a:t>interféronopathies</a:t>
            </a:r>
            <a:r>
              <a:rPr lang="fr-FR" dirty="0"/>
              <a:t> de type 1, le syndrome d’</a:t>
            </a:r>
            <a:r>
              <a:rPr lang="fr-FR" dirty="0" err="1"/>
              <a:t>Aicardi-Goutières</a:t>
            </a:r>
            <a:r>
              <a:rPr lang="fr-FR" dirty="0"/>
              <a:t> survient dans la petite enfance et engendre surtout des symptômes neurologiques en lien avec des calcifications des noyaux gris centraux et une leucodystrophie. La transmission est souvent autosomique récessive mais peut être autosomique dominante en fonction du gène muté.</a:t>
            </a:r>
          </a:p>
          <a:p>
            <a:pPr marL="0" indent="0">
              <a:buFontTx/>
              <a:buNone/>
            </a:pPr>
            <a:r>
              <a:rPr lang="fr-FR" dirty="0"/>
              <a:t>Dans une série récente, 75% des enfants touchés présentaient une élévation des transaminases et 60% des anticorps anti-tissus, sans corrélation entre le titre d’anticorps et la cytolyse.</a:t>
            </a:r>
          </a:p>
          <a:p>
            <a:pPr marL="0" indent="0">
              <a:buFontTx/>
              <a:buNone/>
            </a:pPr>
            <a:r>
              <a:rPr lang="fr-FR" dirty="0"/>
              <a:t>Le pronostic de ces patients étant sombre, il n’existe pas de données quant au risque d’hépatopathie chronique.</a:t>
            </a:r>
          </a:p>
          <a:p>
            <a:pPr marL="0" indent="0">
              <a:buFontTx/>
              <a:buNone/>
            </a:pPr>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Le déficit en XIAP </a:t>
            </a:r>
            <a:r>
              <a:rPr lang="fr-FR" dirty="0"/>
              <a:t>est un déficit de l’inhibiteur de l’apoptose (IAP) lié à l’X. Le XIAP est exprimé de manière ubiquitaire et inhibe l’apoptose en bloquant directement les caspases 3,7 et 9. Il joue également un rôle dans de nombreuses voies de signalisation et de réponse cellulaire. Ce syndrome est très rare, la prévalence étant estimée à &lt;1/1 000 000.</a:t>
            </a:r>
          </a:p>
          <a:p>
            <a:pPr marL="0" indent="0">
              <a:buFontTx/>
              <a:buNone/>
            </a:pPr>
            <a:r>
              <a:rPr lang="fr-FR" dirty="0"/>
              <a:t>La triade clinique caractéristique associe un syndrome d’activation macrophagique (déclenché dans 60% des cas par une infection à EBV), une splénomégalie et une maladie inflammatoire chronique de l’intestin. </a:t>
            </a:r>
          </a:p>
          <a:p>
            <a:pPr marL="0" indent="0">
              <a:buFontTx/>
              <a:buNone/>
            </a:pPr>
            <a:r>
              <a:rPr lang="fr-FR" dirty="0"/>
              <a:t>Des atteintes hépatiques ont été rapportées: deux cholangites et trois hépatites dont une insuffisance hépatique chronique et une hépatite granulomateuse.</a:t>
            </a:r>
          </a:p>
          <a:p>
            <a:pPr marL="0" indent="0">
              <a:buFontTx/>
              <a:buNone/>
            </a:pPr>
            <a:r>
              <a:rPr lang="fr-FR" dirty="0"/>
              <a:t>Certaines de ces atteintes pourraient être secondaires au syndrome d’activation macrophagique.</a:t>
            </a:r>
          </a:p>
          <a:p>
            <a:pPr marL="0" indent="0">
              <a:buFontTx/>
              <a:buNone/>
            </a:pPr>
            <a:endParaRPr lang="fr-FR" dirty="0"/>
          </a:p>
          <a:p>
            <a:pPr marL="0" indent="0">
              <a:buFontTx/>
              <a:buNone/>
            </a:pPr>
            <a:endParaRPr lang="fr-FR" dirty="0"/>
          </a:p>
          <a:p>
            <a:r>
              <a:rPr lang="fr-FR" u="sng" dirty="0"/>
              <a:t>Sources :</a:t>
            </a:r>
          </a:p>
          <a:p>
            <a:pPr marL="171450" indent="-171450">
              <a:buFontTx/>
              <a:buChar char="-"/>
            </a:pPr>
            <a:r>
              <a:rPr lang="fr-FR" sz="1200" dirty="0" err="1"/>
              <a:t>Hepatic</a:t>
            </a:r>
            <a:r>
              <a:rPr lang="fr-FR" sz="1200" dirty="0"/>
              <a:t> </a:t>
            </a:r>
            <a:r>
              <a:rPr lang="fr-FR" sz="1200" dirty="0" err="1"/>
              <a:t>Veno</a:t>
            </a:r>
            <a:r>
              <a:rPr lang="fr-FR" sz="1200" dirty="0"/>
              <a:t>-Occlusive </a:t>
            </a:r>
            <a:r>
              <a:rPr lang="fr-FR" sz="1200" dirty="0" err="1"/>
              <a:t>Disease</a:t>
            </a:r>
            <a:r>
              <a:rPr lang="fr-FR" sz="1200" dirty="0"/>
              <a:t> </a:t>
            </a:r>
            <a:r>
              <a:rPr lang="fr-FR" sz="1200" dirty="0" err="1"/>
              <a:t>with</a:t>
            </a:r>
            <a:r>
              <a:rPr lang="fr-FR" sz="1200" dirty="0"/>
              <a:t> </a:t>
            </a:r>
            <a:r>
              <a:rPr lang="fr-FR" sz="1200" dirty="0" err="1"/>
              <a:t>Immunodeficiency</a:t>
            </a:r>
            <a:r>
              <a:rPr lang="fr-FR" sz="1200" dirty="0"/>
              <a:t>, </a:t>
            </a:r>
            <a:r>
              <a:rPr lang="fr-FR" sz="1200" dirty="0" err="1"/>
              <a:t>Roscioli</a:t>
            </a:r>
            <a:r>
              <a:rPr lang="fr-FR" sz="1200" dirty="0"/>
              <a:t> et al, </a:t>
            </a:r>
            <a:r>
              <a:rPr lang="fr-FR" sz="1200" dirty="0" err="1"/>
              <a:t>GeneReviews</a:t>
            </a:r>
            <a:r>
              <a:rPr lang="fr-FR" sz="1200" dirty="0"/>
              <a:t>® 1993</a:t>
            </a:r>
          </a:p>
          <a:p>
            <a:pPr marL="171450" indent="-171450">
              <a:buFontTx/>
              <a:buChar char="-"/>
            </a:pPr>
            <a:r>
              <a:rPr lang="fr-FR" sz="1200" dirty="0" err="1"/>
              <a:t>Hepatic</a:t>
            </a:r>
            <a:r>
              <a:rPr lang="fr-FR" sz="1200" dirty="0"/>
              <a:t> </a:t>
            </a:r>
            <a:r>
              <a:rPr lang="fr-FR" sz="1200" dirty="0" err="1"/>
              <a:t>veno</a:t>
            </a:r>
            <a:r>
              <a:rPr lang="fr-FR" sz="1200" dirty="0"/>
              <a:t>-occlusive </a:t>
            </a:r>
            <a:r>
              <a:rPr lang="fr-FR" sz="1200" dirty="0" err="1"/>
              <a:t>disease</a:t>
            </a:r>
            <a:r>
              <a:rPr lang="fr-FR" sz="1200" dirty="0"/>
              <a:t> </a:t>
            </a:r>
            <a:r>
              <a:rPr lang="fr-FR" sz="1200" dirty="0" err="1"/>
              <a:t>with</a:t>
            </a:r>
            <a:r>
              <a:rPr lang="fr-FR" sz="1200" dirty="0"/>
              <a:t> </a:t>
            </a:r>
            <a:r>
              <a:rPr lang="fr-FR" sz="1200" dirty="0" err="1"/>
              <a:t>immunodeficiency</a:t>
            </a:r>
            <a:r>
              <a:rPr lang="fr-FR" sz="1200" dirty="0"/>
              <a:t> (VODI): first </a:t>
            </a:r>
            <a:r>
              <a:rPr lang="fr-FR" sz="1200" dirty="0" err="1"/>
              <a:t>reported</a:t>
            </a:r>
            <a:r>
              <a:rPr lang="fr-FR" sz="1200" dirty="0"/>
              <a:t> case in the U.S. and identification of a unique mutation in Sp110, Wang et al, Clin </a:t>
            </a:r>
            <a:r>
              <a:rPr lang="fr-FR" sz="1200" dirty="0" err="1"/>
              <a:t>Immunol</a:t>
            </a:r>
            <a:r>
              <a:rPr lang="fr-FR" sz="1200" dirty="0"/>
              <a:t> 2012</a:t>
            </a:r>
          </a:p>
          <a:p>
            <a:pPr marL="171450" indent="-171450">
              <a:buFontTx/>
              <a:buChar char="-"/>
            </a:pPr>
            <a:r>
              <a:rPr lang="fr-FR" sz="1200" dirty="0"/>
              <a:t>ATP6AP1 </a:t>
            </a:r>
            <a:r>
              <a:rPr lang="fr-FR" sz="1200" dirty="0" err="1"/>
              <a:t>deficiency</a:t>
            </a:r>
            <a:r>
              <a:rPr lang="fr-FR" sz="1200" dirty="0"/>
              <a:t> causes an </a:t>
            </a:r>
            <a:r>
              <a:rPr lang="fr-FR" sz="1200" dirty="0" err="1"/>
              <a:t>immunodeficiency</a:t>
            </a:r>
            <a:r>
              <a:rPr lang="fr-FR" sz="1200" dirty="0"/>
              <a:t> </a:t>
            </a:r>
            <a:r>
              <a:rPr lang="fr-FR" sz="1200" dirty="0" err="1"/>
              <a:t>with</a:t>
            </a:r>
            <a:r>
              <a:rPr lang="fr-FR" sz="1200" dirty="0"/>
              <a:t> </a:t>
            </a:r>
            <a:r>
              <a:rPr lang="fr-FR" sz="1200" dirty="0" err="1"/>
              <a:t>hepatopathy</a:t>
            </a:r>
            <a:r>
              <a:rPr lang="fr-FR" sz="1200" dirty="0"/>
              <a:t>, cognitive </a:t>
            </a:r>
            <a:r>
              <a:rPr lang="fr-FR" sz="1200" dirty="0" err="1"/>
              <a:t>impairment</a:t>
            </a:r>
            <a:r>
              <a:rPr lang="fr-FR" sz="1200" dirty="0"/>
              <a:t> and </a:t>
            </a:r>
            <a:r>
              <a:rPr lang="fr-FR" sz="1200" dirty="0" err="1"/>
              <a:t>abnormal</a:t>
            </a:r>
            <a:r>
              <a:rPr lang="fr-FR" sz="1200" dirty="0"/>
              <a:t> </a:t>
            </a:r>
            <a:r>
              <a:rPr lang="fr-FR" sz="1200" dirty="0" err="1"/>
              <a:t>protein</a:t>
            </a:r>
            <a:r>
              <a:rPr lang="fr-FR" sz="1200" dirty="0"/>
              <a:t> glycosylation, Jansen et al, Nat Commun 2016</a:t>
            </a:r>
          </a:p>
          <a:p>
            <a:pPr marL="171450" indent="-171450">
              <a:buFontTx/>
              <a:buChar char="-"/>
            </a:pPr>
            <a:r>
              <a:rPr lang="fr-FR" sz="1200" dirty="0" err="1"/>
              <a:t>Hepatic</a:t>
            </a:r>
            <a:r>
              <a:rPr lang="fr-FR" sz="1200" dirty="0"/>
              <a:t> </a:t>
            </a:r>
            <a:r>
              <a:rPr lang="fr-FR" sz="1200" dirty="0" err="1"/>
              <a:t>Involvement</a:t>
            </a:r>
            <a:r>
              <a:rPr lang="fr-FR" sz="1200" dirty="0"/>
              <a:t> in </a:t>
            </a:r>
            <a:r>
              <a:rPr lang="fr-FR" sz="1200" dirty="0" err="1"/>
              <a:t>Aicardi-Goutières</a:t>
            </a:r>
            <a:r>
              <a:rPr lang="fr-FR" sz="1200" dirty="0"/>
              <a:t> Syndrome, </a:t>
            </a:r>
            <a:r>
              <a:rPr lang="fr-FR" sz="1200" dirty="0" err="1"/>
              <a:t>Gavazzi</a:t>
            </a:r>
            <a:r>
              <a:rPr lang="fr-FR" sz="1200" dirty="0"/>
              <a:t> et al, </a:t>
            </a:r>
            <a:r>
              <a:rPr lang="fr-FR" sz="1200" dirty="0" err="1"/>
              <a:t>Neuropediatrics</a:t>
            </a:r>
            <a:r>
              <a:rPr lang="fr-FR" sz="1200" dirty="0"/>
              <a:t> 2021</a:t>
            </a:r>
          </a:p>
          <a:p>
            <a:pPr marL="171450" indent="-171450">
              <a:buFontTx/>
              <a:buChar char="-"/>
            </a:pPr>
            <a:r>
              <a:rPr lang="fr-FR" sz="1200" dirty="0"/>
              <a:t>XIAP </a:t>
            </a:r>
            <a:r>
              <a:rPr lang="fr-FR" sz="1200" dirty="0" err="1"/>
              <a:t>deficiency</a:t>
            </a:r>
            <a:r>
              <a:rPr lang="fr-FR" sz="1200" dirty="0"/>
              <a:t> syndrome in </a:t>
            </a:r>
            <a:r>
              <a:rPr lang="fr-FR" sz="1200" dirty="0" err="1"/>
              <a:t>humans</a:t>
            </a:r>
            <a:r>
              <a:rPr lang="fr-FR" sz="1200" dirty="0"/>
              <a:t>, Latour et Aguilar, </a:t>
            </a:r>
            <a:r>
              <a:rPr lang="fr-FR" sz="1200" dirty="0" err="1"/>
              <a:t>Semin</a:t>
            </a:r>
            <a:r>
              <a:rPr lang="fr-FR" sz="1200" dirty="0"/>
              <a:t> </a:t>
            </a:r>
            <a:r>
              <a:rPr lang="fr-FR" sz="1200" dirty="0" err="1"/>
              <a:t>Cell</a:t>
            </a:r>
            <a:r>
              <a:rPr lang="fr-FR" sz="1200" dirty="0"/>
              <a:t> Dev Biol 2015</a:t>
            </a:r>
          </a:p>
          <a:p>
            <a:pPr marL="171450" indent="-171450">
              <a:buFontTx/>
              <a:buChar char="-"/>
            </a:pPr>
            <a:r>
              <a:rPr lang="fr-FR" sz="1200" dirty="0" err="1"/>
              <a:t>Clinical</a:t>
            </a:r>
            <a:r>
              <a:rPr lang="fr-FR" sz="1200" dirty="0"/>
              <a:t> </a:t>
            </a:r>
            <a:r>
              <a:rPr lang="fr-FR" sz="1200" dirty="0" err="1"/>
              <a:t>similarities</a:t>
            </a:r>
            <a:r>
              <a:rPr lang="fr-FR" sz="1200" dirty="0"/>
              <a:t> and </a:t>
            </a:r>
            <a:r>
              <a:rPr lang="fr-FR" sz="1200" dirty="0" err="1"/>
              <a:t>differences</a:t>
            </a:r>
            <a:r>
              <a:rPr lang="fr-FR" sz="1200" dirty="0"/>
              <a:t> of patients </a:t>
            </a:r>
            <a:r>
              <a:rPr lang="fr-FR" sz="1200" dirty="0" err="1"/>
              <a:t>with</a:t>
            </a:r>
            <a:r>
              <a:rPr lang="fr-FR" sz="1200" dirty="0"/>
              <a:t> X-</a:t>
            </a:r>
            <a:r>
              <a:rPr lang="fr-FR" sz="1200" dirty="0" err="1"/>
              <a:t>linked</a:t>
            </a:r>
            <a:r>
              <a:rPr lang="fr-FR" sz="1200" dirty="0"/>
              <a:t> </a:t>
            </a:r>
            <a:r>
              <a:rPr lang="fr-FR" sz="1200" dirty="0" err="1"/>
              <a:t>lymphoproliferative</a:t>
            </a:r>
            <a:r>
              <a:rPr lang="fr-FR" sz="1200" dirty="0"/>
              <a:t> syndrome type 1 (XLP-1/SAP </a:t>
            </a:r>
            <a:r>
              <a:rPr lang="fr-FR" sz="1200" dirty="0" err="1"/>
              <a:t>deficiency</a:t>
            </a:r>
            <a:r>
              <a:rPr lang="fr-FR" sz="1200" dirty="0"/>
              <a:t>) versus type 2 (XLP-2/XIAP </a:t>
            </a:r>
            <a:r>
              <a:rPr lang="fr-FR" sz="1200" dirty="0" err="1"/>
              <a:t>deficiency</a:t>
            </a:r>
            <a:r>
              <a:rPr lang="fr-FR" sz="1200" dirty="0"/>
              <a:t>), </a:t>
            </a:r>
            <a:r>
              <a:rPr lang="fr-FR" sz="1200" dirty="0" err="1"/>
              <a:t>Pachlopnik</a:t>
            </a:r>
            <a:r>
              <a:rPr lang="fr-FR" sz="1200" dirty="0"/>
              <a:t> et al, Blood 2011</a:t>
            </a:r>
          </a:p>
          <a:p>
            <a:pPr marL="171450" indent="-171450">
              <a:buFontTx/>
              <a:buChar char="-"/>
            </a:pPr>
            <a:r>
              <a:rPr lang="fr-FR" sz="1200" dirty="0"/>
              <a:t>X-</a:t>
            </a:r>
            <a:r>
              <a:rPr lang="fr-FR" sz="1200" dirty="0" err="1"/>
              <a:t>linked</a:t>
            </a:r>
            <a:r>
              <a:rPr lang="fr-FR" sz="1200" dirty="0"/>
              <a:t> </a:t>
            </a:r>
            <a:r>
              <a:rPr lang="fr-FR" sz="1200" dirty="0" err="1"/>
              <a:t>inhibitor</a:t>
            </a:r>
            <a:r>
              <a:rPr lang="fr-FR" sz="1200" dirty="0"/>
              <a:t> of </a:t>
            </a:r>
            <a:r>
              <a:rPr lang="fr-FR" sz="1200" dirty="0" err="1"/>
              <a:t>apoptosis</a:t>
            </a:r>
            <a:r>
              <a:rPr lang="fr-FR" sz="1200" dirty="0"/>
              <a:t> (XIAP) </a:t>
            </a:r>
            <a:r>
              <a:rPr lang="fr-FR" sz="1200" dirty="0" err="1"/>
              <a:t>deficiency</a:t>
            </a:r>
            <a:r>
              <a:rPr lang="fr-FR" sz="1200" dirty="0"/>
              <a:t>: the </a:t>
            </a:r>
            <a:r>
              <a:rPr lang="fr-FR" sz="1200" dirty="0" err="1"/>
              <a:t>spectrum</a:t>
            </a:r>
            <a:r>
              <a:rPr lang="fr-FR" sz="1200" dirty="0"/>
              <a:t> of </a:t>
            </a:r>
            <a:r>
              <a:rPr lang="fr-FR" sz="1200" dirty="0" err="1"/>
              <a:t>presenting</a:t>
            </a:r>
            <a:r>
              <a:rPr lang="fr-FR" sz="1200" dirty="0"/>
              <a:t> manifestations </a:t>
            </a:r>
            <a:r>
              <a:rPr lang="fr-FR" sz="1200" dirty="0" err="1"/>
              <a:t>beyond</a:t>
            </a:r>
            <a:r>
              <a:rPr lang="fr-FR" sz="1200" dirty="0"/>
              <a:t> </a:t>
            </a:r>
            <a:r>
              <a:rPr lang="fr-FR" sz="1200" dirty="0" err="1"/>
              <a:t>hemophagocytic</a:t>
            </a:r>
            <a:r>
              <a:rPr lang="fr-FR" sz="1200" dirty="0"/>
              <a:t> </a:t>
            </a:r>
            <a:r>
              <a:rPr lang="fr-FR" sz="1200" dirty="0" err="1"/>
              <a:t>lymphohistiocytosis</a:t>
            </a:r>
            <a:r>
              <a:rPr lang="fr-FR" sz="1200" dirty="0"/>
              <a:t>, </a:t>
            </a:r>
            <a:r>
              <a:rPr lang="fr-FR" sz="1200" dirty="0" err="1"/>
              <a:t>Speckmann</a:t>
            </a:r>
            <a:r>
              <a:rPr lang="fr-FR" sz="1200" dirty="0"/>
              <a:t> et al, Clin </a:t>
            </a:r>
            <a:r>
              <a:rPr lang="fr-FR" sz="1200" dirty="0" err="1"/>
              <a:t>Immunol</a:t>
            </a:r>
            <a:r>
              <a:rPr lang="fr-FR" sz="1200" dirty="0"/>
              <a:t> 2013</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C1A6195D-C8E2-A147-96B7-DB152C09C9C1}" type="slidenum">
              <a:rPr lang="fr-FR" smtClean="0"/>
              <a:t>9</a:t>
            </a:fld>
            <a:endParaRPr lang="fr-FR" dirty="0"/>
          </a:p>
        </p:txBody>
      </p:sp>
    </p:spTree>
    <p:extLst>
      <p:ext uri="{BB962C8B-B14F-4D97-AF65-F5344CB8AC3E}">
        <p14:creationId xmlns:p14="http://schemas.microsoft.com/office/powerpoint/2010/main" val="99356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99AF7D-7430-12B0-F98F-1D19CDF34F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3E2FCEE-64C6-9DBA-1373-68E01680E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208C5F-38A4-8A86-896D-5E85C9CCC213}"/>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5" name="Espace réservé du pied de page 4">
            <a:extLst>
              <a:ext uri="{FF2B5EF4-FFF2-40B4-BE49-F238E27FC236}">
                <a16:creationId xmlns:a16="http://schemas.microsoft.com/office/drawing/2014/main" id="{6BDF0A1C-B1B9-6736-F1D6-FA32C0CF75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D539FD-813B-E37B-C7C5-C12890C124E6}"/>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1028706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24A72-7A9D-C2F8-5B48-BB02706C5A6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9FBBBC-9C06-908A-17AB-3311A72E378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B3787E-299D-034D-A480-3B3A806546BF}"/>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5" name="Espace réservé du pied de page 4">
            <a:extLst>
              <a:ext uri="{FF2B5EF4-FFF2-40B4-BE49-F238E27FC236}">
                <a16:creationId xmlns:a16="http://schemas.microsoft.com/office/drawing/2014/main" id="{2055D1FA-50AB-47D3-76C2-EFC62881C4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536DDE-F292-FFFB-3A98-516D517C6E09}"/>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98000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27AD471-0BA6-08FA-5866-E75ECA1801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7B3C7B-9997-4F9E-406A-CA30CBDF6E9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1B4715-C079-9B07-ABC6-F7285EC35164}"/>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5" name="Espace réservé du pied de page 4">
            <a:extLst>
              <a:ext uri="{FF2B5EF4-FFF2-40B4-BE49-F238E27FC236}">
                <a16:creationId xmlns:a16="http://schemas.microsoft.com/office/drawing/2014/main" id="{B3416A31-0D35-C4DF-D54D-05E3F7866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45271D-D3E3-75C0-0D06-DF49919F9339}"/>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155844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DC723-AB80-6DB5-08D7-00728033AD7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ABEC55-DEB1-AAC0-78D6-C43C4E68E31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1FFFE4-E108-F816-0B00-0D6F34D8B251}"/>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5" name="Espace réservé du pied de page 4">
            <a:extLst>
              <a:ext uri="{FF2B5EF4-FFF2-40B4-BE49-F238E27FC236}">
                <a16:creationId xmlns:a16="http://schemas.microsoft.com/office/drawing/2014/main" id="{6B37F8B2-7D79-E9C9-EAC8-D2D0C13187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85F4BE-4DD8-6288-FB58-6EDA7857A41A}"/>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252637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96EEB-A802-9952-7F7E-E37B729854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B08F012-4320-95DA-DDC2-39694D044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760C6E-A1B4-AD55-E80D-21A1556AA781}"/>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5" name="Espace réservé du pied de page 4">
            <a:extLst>
              <a:ext uri="{FF2B5EF4-FFF2-40B4-BE49-F238E27FC236}">
                <a16:creationId xmlns:a16="http://schemas.microsoft.com/office/drawing/2014/main" id="{C3B1C14B-5B6C-2350-7046-8F55D0D2FF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CE7B6C-71A5-DA76-D03D-BBD2E58E12FC}"/>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211204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A77F0-A25E-DD10-0533-D4F32A6D9A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07747D-5082-7D84-A975-D7F56B601FB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FC3BA8C-7D92-C433-7541-CEB28C6AE6E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5588F8-1700-760E-1C64-8117723BA0A5}"/>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6" name="Espace réservé du pied de page 5">
            <a:extLst>
              <a:ext uri="{FF2B5EF4-FFF2-40B4-BE49-F238E27FC236}">
                <a16:creationId xmlns:a16="http://schemas.microsoft.com/office/drawing/2014/main" id="{41B952ED-9026-32F9-3F6C-746F49CFCE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657FC4-3CA0-B179-1A64-EB128D7C6153}"/>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226208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7A302-06F1-F78C-E777-1969E481B81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0A4AE42-F3E9-FD0F-DEDB-83221FE3DF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A77B26-411C-C35F-FEF2-D9422428AED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78485D6-4651-BA18-74B3-C71A7C29E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15804BD-9A7C-2998-B073-9A4BAD0B833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091D4B-CC3B-186C-6F46-DC8905A10A0A}"/>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8" name="Espace réservé du pied de page 7">
            <a:extLst>
              <a:ext uri="{FF2B5EF4-FFF2-40B4-BE49-F238E27FC236}">
                <a16:creationId xmlns:a16="http://schemas.microsoft.com/office/drawing/2014/main" id="{35682809-A13A-94FA-FB88-6C6240D3A94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D489DDF-3E91-F2D9-D290-25539D7893B5}"/>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251081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A6AAE-17FF-AC77-C1DD-E4FC76F6DF4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33CC7AF-33D3-752F-81F7-45152D13C426}"/>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4" name="Espace réservé du pied de page 3">
            <a:extLst>
              <a:ext uri="{FF2B5EF4-FFF2-40B4-BE49-F238E27FC236}">
                <a16:creationId xmlns:a16="http://schemas.microsoft.com/office/drawing/2014/main" id="{81AD44AD-0BBD-C03F-7E82-871A5F6808C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49C0D6-98F0-439F-A489-DCDA3E9F89AF}"/>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43256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43E383-1141-3EA3-227D-34AE5C641EF0}"/>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3" name="Espace réservé du pied de page 2">
            <a:extLst>
              <a:ext uri="{FF2B5EF4-FFF2-40B4-BE49-F238E27FC236}">
                <a16:creationId xmlns:a16="http://schemas.microsoft.com/office/drawing/2014/main" id="{876678C8-CD52-BD72-A4DA-42A4C4C2D1A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05F01B-778B-4257-7ED2-93B973468831}"/>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35105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C42AD-76F8-ED5E-728E-E609152CB54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EBEEB58-0654-B7EA-21F7-5DDA2C561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D9F228B-078D-0E8D-957C-07BB8689F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1E7D0D7-A56F-38E4-A658-787F73458107}"/>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6" name="Espace réservé du pied de page 5">
            <a:extLst>
              <a:ext uri="{FF2B5EF4-FFF2-40B4-BE49-F238E27FC236}">
                <a16:creationId xmlns:a16="http://schemas.microsoft.com/office/drawing/2014/main" id="{1627CC8F-6C28-8601-66CB-96C10B390B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67E525-528E-8CB8-F2FB-494F4739ABB1}"/>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19617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27794A-54B8-183C-B281-457C232283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983F64-BCE7-8B7C-4017-01673B1A4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BA71FFF-DF69-22D9-5315-90F692C7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74272B-697B-3039-8D65-85A52EAE7A83}"/>
              </a:ext>
            </a:extLst>
          </p:cNvPr>
          <p:cNvSpPr>
            <a:spLocks noGrp="1"/>
          </p:cNvSpPr>
          <p:nvPr>
            <p:ph type="dt" sz="half" idx="10"/>
          </p:nvPr>
        </p:nvSpPr>
        <p:spPr/>
        <p:txBody>
          <a:bodyPr/>
          <a:lstStyle/>
          <a:p>
            <a:fld id="{8D15F911-2A5E-B340-9EC5-ACB9AD95953A}" type="datetimeFigureOut">
              <a:rPr lang="fr-FR" smtClean="0"/>
              <a:t>08/05/2022</a:t>
            </a:fld>
            <a:endParaRPr lang="fr-FR"/>
          </a:p>
        </p:txBody>
      </p:sp>
      <p:sp>
        <p:nvSpPr>
          <p:cNvPr id="6" name="Espace réservé du pied de page 5">
            <a:extLst>
              <a:ext uri="{FF2B5EF4-FFF2-40B4-BE49-F238E27FC236}">
                <a16:creationId xmlns:a16="http://schemas.microsoft.com/office/drawing/2014/main" id="{C25D5C80-5922-40F0-4EBA-D6428785D52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308E87-45FE-967B-D811-C00099BF74DF}"/>
              </a:ext>
            </a:extLst>
          </p:cNvPr>
          <p:cNvSpPr>
            <a:spLocks noGrp="1"/>
          </p:cNvSpPr>
          <p:nvPr>
            <p:ph type="sldNum" sz="quarter" idx="12"/>
          </p:nvPr>
        </p:nvSpPr>
        <p:spPr/>
        <p:txBody>
          <a:bodyPr/>
          <a:lstStyle/>
          <a:p>
            <a:fld id="{5606BC11-253F-3646-BD8B-C811C99A3243}" type="slidenum">
              <a:rPr lang="fr-FR" smtClean="0"/>
              <a:t>‹N°›</a:t>
            </a:fld>
            <a:endParaRPr lang="fr-FR"/>
          </a:p>
        </p:txBody>
      </p:sp>
    </p:spTree>
    <p:extLst>
      <p:ext uri="{BB962C8B-B14F-4D97-AF65-F5344CB8AC3E}">
        <p14:creationId xmlns:p14="http://schemas.microsoft.com/office/powerpoint/2010/main" val="179734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7F518B4-AE88-DC77-A76D-66BE1D541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23D72E-2D37-A37A-6607-61ECFB5CA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58AF57-2850-D37A-4B54-8E0F45FC04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F911-2A5E-B340-9EC5-ACB9AD95953A}" type="datetimeFigureOut">
              <a:rPr lang="fr-FR" smtClean="0"/>
              <a:t>08/05/2022</a:t>
            </a:fld>
            <a:endParaRPr lang="fr-FR"/>
          </a:p>
        </p:txBody>
      </p:sp>
      <p:sp>
        <p:nvSpPr>
          <p:cNvPr id="5" name="Espace réservé du pied de page 4">
            <a:extLst>
              <a:ext uri="{FF2B5EF4-FFF2-40B4-BE49-F238E27FC236}">
                <a16:creationId xmlns:a16="http://schemas.microsoft.com/office/drawing/2014/main" id="{B14DBB77-DF0B-3ED3-DB18-0005F7A45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049FE16-12E5-025A-05D6-A8E527250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6BC11-253F-3646-BD8B-C811C99A3243}" type="slidenum">
              <a:rPr lang="fr-FR" smtClean="0"/>
              <a:t>‹N°›</a:t>
            </a:fld>
            <a:endParaRPr lang="fr-FR"/>
          </a:p>
        </p:txBody>
      </p:sp>
    </p:spTree>
    <p:extLst>
      <p:ext uri="{BB962C8B-B14F-4D97-AF65-F5344CB8AC3E}">
        <p14:creationId xmlns:p14="http://schemas.microsoft.com/office/powerpoint/2010/main" val="333073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E515BCA-C04A-BE7D-44C7-D567DD2E864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Déficits immunitaires primitifs et foie</a:t>
            </a:r>
          </a:p>
        </p:txBody>
      </p:sp>
      <p:cxnSp>
        <p:nvCxnSpPr>
          <p:cNvPr id="46" name="Straight Connector 4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9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Syndrome de Good</a:t>
            </a:r>
          </a:p>
        </p:txBody>
      </p:sp>
      <p:sp>
        <p:nvSpPr>
          <p:cNvPr id="4" name="ZoneTexte 3">
            <a:extLst>
              <a:ext uri="{FF2B5EF4-FFF2-40B4-BE49-F238E27FC236}">
                <a16:creationId xmlns:a16="http://schemas.microsoft.com/office/drawing/2014/main" id="{2FAE9456-297F-FDBA-4B11-31A24D2EDDEE}"/>
              </a:ext>
            </a:extLst>
          </p:cNvPr>
          <p:cNvSpPr txBox="1"/>
          <p:nvPr/>
        </p:nvSpPr>
        <p:spPr>
          <a:xfrm>
            <a:off x="613775" y="2016689"/>
            <a:ext cx="10835014" cy="1231106"/>
          </a:xfrm>
          <a:prstGeom prst="rect">
            <a:avLst/>
          </a:prstGeom>
          <a:noFill/>
        </p:spPr>
        <p:txBody>
          <a:bodyPr wrap="square" rtlCol="0">
            <a:spAutoFit/>
          </a:bodyPr>
          <a:lstStyle/>
          <a:p>
            <a:r>
              <a:rPr lang="fr-FR" sz="2800" b="1" dirty="0">
                <a:solidFill>
                  <a:schemeClr val="accent2"/>
                </a:solidFill>
              </a:rPr>
              <a:t>Rare +++</a:t>
            </a:r>
          </a:p>
          <a:p>
            <a:r>
              <a:rPr lang="fr-FR" sz="2800" dirty="0"/>
              <a:t>314 cas rapportés</a:t>
            </a:r>
          </a:p>
          <a:p>
            <a:endParaRPr lang="fr-FR" dirty="0"/>
          </a:p>
        </p:txBody>
      </p:sp>
      <p:pic>
        <p:nvPicPr>
          <p:cNvPr id="15" name="Picture 2" descr="Figure thumbnail gr1">
            <a:extLst>
              <a:ext uri="{FF2B5EF4-FFF2-40B4-BE49-F238E27FC236}">
                <a16:creationId xmlns:a16="http://schemas.microsoft.com/office/drawing/2014/main" id="{0D113527-B177-2A9D-6F84-3EE7B5929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498" y="474067"/>
            <a:ext cx="1507210" cy="22467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 coins arrondis 8">
            <a:extLst>
              <a:ext uri="{FF2B5EF4-FFF2-40B4-BE49-F238E27FC236}">
                <a16:creationId xmlns:a16="http://schemas.microsoft.com/office/drawing/2014/main" id="{5881911D-E4C3-BC38-7E82-BF95248417FB}"/>
              </a:ext>
            </a:extLst>
          </p:cNvPr>
          <p:cNvSpPr/>
          <p:nvPr/>
        </p:nvSpPr>
        <p:spPr>
          <a:xfrm>
            <a:off x="459350" y="3321408"/>
            <a:ext cx="4873998" cy="142441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Hypogammaglobulinémie</a:t>
            </a:r>
            <a:endParaRPr lang="fr-FR" sz="2400" dirty="0">
              <a:solidFill>
                <a:schemeClr val="tx1"/>
              </a:solidFill>
            </a:endParaRPr>
          </a:p>
          <a:p>
            <a:pPr algn="ctr"/>
            <a:r>
              <a:rPr lang="fr-FR" dirty="0">
                <a:solidFill>
                  <a:schemeClr val="tx1"/>
                </a:solidFill>
              </a:rPr>
              <a:t> </a:t>
            </a:r>
          </a:p>
        </p:txBody>
      </p:sp>
      <p:sp>
        <p:nvSpPr>
          <p:cNvPr id="18" name="Rectangle : coins arrondis 17">
            <a:extLst>
              <a:ext uri="{FF2B5EF4-FFF2-40B4-BE49-F238E27FC236}">
                <a16:creationId xmlns:a16="http://schemas.microsoft.com/office/drawing/2014/main" id="{21090558-F75D-9508-B2A1-7D7D0CC9F98E}"/>
              </a:ext>
            </a:extLst>
          </p:cNvPr>
          <p:cNvSpPr/>
          <p:nvPr/>
        </p:nvSpPr>
        <p:spPr>
          <a:xfrm>
            <a:off x="6858653" y="3321407"/>
            <a:ext cx="4873997" cy="142441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Thymome</a:t>
            </a:r>
          </a:p>
        </p:txBody>
      </p:sp>
      <p:sp>
        <p:nvSpPr>
          <p:cNvPr id="20" name="Plus 19">
            <a:extLst>
              <a:ext uri="{FF2B5EF4-FFF2-40B4-BE49-F238E27FC236}">
                <a16:creationId xmlns:a16="http://schemas.microsoft.com/office/drawing/2014/main" id="{E79F3E8A-5D1E-9FB2-8543-4D549816CC86}"/>
              </a:ext>
            </a:extLst>
          </p:cNvPr>
          <p:cNvSpPr/>
          <p:nvPr/>
        </p:nvSpPr>
        <p:spPr>
          <a:xfrm>
            <a:off x="5636713" y="3667052"/>
            <a:ext cx="918574" cy="79221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623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Syndrome de Good</a:t>
            </a:r>
          </a:p>
        </p:txBody>
      </p:sp>
      <p:sp>
        <p:nvSpPr>
          <p:cNvPr id="11" name="ZoneTexte 10">
            <a:extLst>
              <a:ext uri="{FF2B5EF4-FFF2-40B4-BE49-F238E27FC236}">
                <a16:creationId xmlns:a16="http://schemas.microsoft.com/office/drawing/2014/main" id="{907D8F1C-607B-6492-379F-D9ECE38EDB08}"/>
              </a:ext>
            </a:extLst>
          </p:cNvPr>
          <p:cNvSpPr txBox="1"/>
          <p:nvPr/>
        </p:nvSpPr>
        <p:spPr>
          <a:xfrm>
            <a:off x="559505" y="1951672"/>
            <a:ext cx="4991100" cy="2769989"/>
          </a:xfrm>
          <a:prstGeom prst="rect">
            <a:avLst/>
          </a:prstGeom>
          <a:noFill/>
        </p:spPr>
        <p:txBody>
          <a:bodyPr wrap="square" rtlCol="0">
            <a:spAutoFit/>
          </a:bodyPr>
          <a:lstStyle/>
          <a:p>
            <a:r>
              <a:rPr lang="fr-FR" sz="2800" b="1">
                <a:solidFill>
                  <a:schemeClr val="accent2"/>
                </a:solidFill>
              </a:rPr>
              <a:t>Infections</a:t>
            </a:r>
            <a:r>
              <a:rPr lang="fr-FR" sz="2800" b="1"/>
              <a:t> </a:t>
            </a:r>
            <a:r>
              <a:rPr lang="fr-FR" sz="2800"/>
              <a:t>(92% des patients) </a:t>
            </a:r>
            <a:r>
              <a:rPr lang="fr-FR" sz="2800" b="1"/>
              <a:t>:</a:t>
            </a:r>
          </a:p>
          <a:p>
            <a:pPr marL="285750" indent="-285750">
              <a:buFontTx/>
              <a:buChar char="-"/>
            </a:pPr>
            <a:r>
              <a:rPr lang="fr-FR" sz="2800"/>
              <a:t>Pulmonaires/ORL +++ (67%)</a:t>
            </a:r>
          </a:p>
          <a:p>
            <a:pPr marL="285750" indent="-285750">
              <a:buFontTx/>
              <a:buChar char="-"/>
            </a:pPr>
            <a:r>
              <a:rPr lang="fr-FR" sz="2800"/>
              <a:t>Digestives (27%)</a:t>
            </a:r>
          </a:p>
          <a:p>
            <a:pPr marL="285750" indent="-285750">
              <a:buFontTx/>
              <a:buChar char="-"/>
            </a:pPr>
            <a:r>
              <a:rPr lang="fr-FR" sz="2400"/>
              <a:t>Peau et tissus mous (18%)</a:t>
            </a:r>
          </a:p>
          <a:p>
            <a:pPr marL="285750" indent="-285750">
              <a:buFontTx/>
              <a:buChar char="-"/>
            </a:pPr>
            <a:r>
              <a:rPr lang="fr-FR" sz="2400"/>
              <a:t>Muqueuses (14%)</a:t>
            </a:r>
          </a:p>
          <a:p>
            <a:pPr marL="285750" indent="-285750">
              <a:buFontTx/>
              <a:buChar char="-"/>
            </a:pPr>
            <a:r>
              <a:rPr lang="fr-FR" sz="2400"/>
              <a:t>Oculaires (10%)</a:t>
            </a:r>
          </a:p>
          <a:p>
            <a:endParaRPr lang="fr-FR"/>
          </a:p>
        </p:txBody>
      </p:sp>
      <p:sp>
        <p:nvSpPr>
          <p:cNvPr id="13" name="ZoneTexte 12">
            <a:extLst>
              <a:ext uri="{FF2B5EF4-FFF2-40B4-BE49-F238E27FC236}">
                <a16:creationId xmlns:a16="http://schemas.microsoft.com/office/drawing/2014/main" id="{D7B46517-49F7-E39A-2BCC-D2B5256F2916}"/>
              </a:ext>
            </a:extLst>
          </p:cNvPr>
          <p:cNvSpPr txBox="1"/>
          <p:nvPr/>
        </p:nvSpPr>
        <p:spPr>
          <a:xfrm>
            <a:off x="559505" y="4450423"/>
            <a:ext cx="5286374" cy="2123658"/>
          </a:xfrm>
          <a:prstGeom prst="rect">
            <a:avLst/>
          </a:prstGeom>
          <a:noFill/>
        </p:spPr>
        <p:txBody>
          <a:bodyPr wrap="square" rtlCol="0">
            <a:spAutoFit/>
          </a:bodyPr>
          <a:lstStyle/>
          <a:p>
            <a:r>
              <a:rPr lang="fr-FR" sz="2400">
                <a:solidFill>
                  <a:schemeClr val="accent2"/>
                </a:solidFill>
              </a:rPr>
              <a:t>Germes:</a:t>
            </a:r>
          </a:p>
          <a:p>
            <a:pPr>
              <a:buFontTx/>
              <a:buChar char="-"/>
            </a:pPr>
            <a:r>
              <a:rPr lang="fr-FR"/>
              <a:t>Bactéries: </a:t>
            </a:r>
            <a:r>
              <a:rPr lang="fr-FR" err="1"/>
              <a:t>P.aeruginosa</a:t>
            </a:r>
            <a:r>
              <a:rPr lang="fr-FR"/>
              <a:t> ++</a:t>
            </a:r>
          </a:p>
          <a:p>
            <a:pPr>
              <a:buFontTx/>
              <a:buChar char="-"/>
            </a:pPr>
            <a:r>
              <a:rPr lang="fr-FR"/>
              <a:t>Virus: CMV ++, VZV +, HSV</a:t>
            </a:r>
          </a:p>
          <a:p>
            <a:pPr>
              <a:buFontTx/>
              <a:buChar char="-"/>
            </a:pPr>
            <a:r>
              <a:rPr lang="fr-FR"/>
              <a:t>Champignons: candidose ++, pneumocystose, aspergillose</a:t>
            </a:r>
          </a:p>
          <a:p>
            <a:pPr>
              <a:buFontTx/>
              <a:buChar char="-"/>
            </a:pPr>
            <a:r>
              <a:rPr lang="fr-FR"/>
              <a:t>Parasites: </a:t>
            </a:r>
            <a:r>
              <a:rPr lang="fr-FR" err="1"/>
              <a:t>giardiase</a:t>
            </a:r>
            <a:r>
              <a:rPr lang="fr-FR"/>
              <a:t> </a:t>
            </a:r>
          </a:p>
          <a:p>
            <a:endParaRPr lang="fr-FR"/>
          </a:p>
        </p:txBody>
      </p:sp>
      <p:sp>
        <p:nvSpPr>
          <p:cNvPr id="6" name="Rectangle 5">
            <a:extLst>
              <a:ext uri="{FF2B5EF4-FFF2-40B4-BE49-F238E27FC236}">
                <a16:creationId xmlns:a16="http://schemas.microsoft.com/office/drawing/2014/main" id="{70B8A043-42A2-577E-58D8-6A81B611954C}"/>
              </a:ext>
            </a:extLst>
          </p:cNvPr>
          <p:cNvSpPr/>
          <p:nvPr/>
        </p:nvSpPr>
        <p:spPr>
          <a:xfrm>
            <a:off x="354312" y="1823073"/>
            <a:ext cx="5173250" cy="4744668"/>
          </a:xfrm>
          <a:prstGeom prst="rect">
            <a:avLst/>
          </a:prstGeom>
          <a:no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133BB5F-E550-2FE4-7CD6-76E0B24962A0}"/>
              </a:ext>
            </a:extLst>
          </p:cNvPr>
          <p:cNvSpPr/>
          <p:nvPr/>
        </p:nvSpPr>
        <p:spPr>
          <a:xfrm>
            <a:off x="6664439" y="1818793"/>
            <a:ext cx="5173250" cy="4744037"/>
          </a:xfrm>
          <a:prstGeom prst="rect">
            <a:avLst/>
          </a:prstGeom>
          <a:noFill/>
          <a:ln w="381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D73FA8BE-F41C-FCC1-A461-CCA8CF13AC04}"/>
              </a:ext>
            </a:extLst>
          </p:cNvPr>
          <p:cNvSpPr txBox="1"/>
          <p:nvPr/>
        </p:nvSpPr>
        <p:spPr>
          <a:xfrm>
            <a:off x="6758921" y="1951672"/>
            <a:ext cx="5311629" cy="3385542"/>
          </a:xfrm>
          <a:prstGeom prst="rect">
            <a:avLst/>
          </a:prstGeom>
          <a:noFill/>
        </p:spPr>
        <p:txBody>
          <a:bodyPr wrap="square" rtlCol="0">
            <a:spAutoFit/>
          </a:bodyPr>
          <a:lstStyle/>
          <a:p>
            <a:r>
              <a:rPr lang="fr-FR" sz="2800" b="1">
                <a:solidFill>
                  <a:schemeClr val="accent2"/>
                </a:solidFill>
              </a:rPr>
              <a:t>Auto-immunité</a:t>
            </a:r>
            <a:r>
              <a:rPr lang="fr-FR" sz="2800" b="1"/>
              <a:t> </a:t>
            </a:r>
            <a:r>
              <a:rPr lang="fr-FR" sz="2800"/>
              <a:t>(51%):</a:t>
            </a:r>
          </a:p>
          <a:p>
            <a:r>
              <a:rPr lang="fr-FR" sz="2800"/>
              <a:t>- </a:t>
            </a:r>
            <a:r>
              <a:rPr lang="fr-FR" sz="2800" err="1"/>
              <a:t>Erythroblastopénie</a:t>
            </a:r>
            <a:r>
              <a:rPr lang="fr-FR" sz="2800"/>
              <a:t> (31%)</a:t>
            </a:r>
          </a:p>
          <a:p>
            <a:pPr>
              <a:buFontTx/>
              <a:buChar char="-"/>
            </a:pPr>
            <a:r>
              <a:rPr lang="fr-FR" sz="2800"/>
              <a:t> Myasthénie (28%)</a:t>
            </a:r>
          </a:p>
          <a:p>
            <a:pPr>
              <a:buFontTx/>
              <a:buChar char="-"/>
            </a:pPr>
            <a:r>
              <a:rPr lang="fr-FR" sz="2800"/>
              <a:t> Lichen plan (23%)</a:t>
            </a:r>
          </a:p>
          <a:p>
            <a:pPr>
              <a:buFontTx/>
              <a:buChar char="-"/>
            </a:pPr>
            <a:endParaRPr lang="fr-FR" sz="2800"/>
          </a:p>
          <a:p>
            <a:r>
              <a:rPr lang="fr-FR" sz="2800">
                <a:solidFill>
                  <a:schemeClr val="accent2"/>
                </a:solidFill>
              </a:rPr>
              <a:t>Pas d’atteinte hépatique décrite </a:t>
            </a:r>
          </a:p>
          <a:p>
            <a:r>
              <a:rPr lang="fr-FR" sz="2800">
                <a:solidFill>
                  <a:schemeClr val="accent2"/>
                </a:solidFill>
              </a:rPr>
              <a:t>dans la littérature</a:t>
            </a:r>
          </a:p>
          <a:p>
            <a:endParaRPr lang="fr-FR"/>
          </a:p>
        </p:txBody>
      </p:sp>
    </p:spTree>
    <p:extLst>
      <p:ext uri="{BB962C8B-B14F-4D97-AF65-F5344CB8AC3E}">
        <p14:creationId xmlns:p14="http://schemas.microsoft.com/office/powerpoint/2010/main" val="155928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6" grpId="0" animBg="1"/>
      <p:bldP spid="17"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Syndrome de Good et foie</a:t>
            </a:r>
          </a:p>
        </p:txBody>
      </p:sp>
      <p:sp>
        <p:nvSpPr>
          <p:cNvPr id="4" name="Espace réservé du contenu 3">
            <a:extLst>
              <a:ext uri="{FF2B5EF4-FFF2-40B4-BE49-F238E27FC236}">
                <a16:creationId xmlns:a16="http://schemas.microsoft.com/office/drawing/2014/main" id="{352E9A8D-D738-D287-C702-7C373CBE9492}"/>
              </a:ext>
            </a:extLst>
          </p:cNvPr>
          <p:cNvSpPr>
            <a:spLocks noGrp="1"/>
          </p:cNvSpPr>
          <p:nvPr>
            <p:ph idx="1"/>
          </p:nvPr>
        </p:nvSpPr>
        <p:spPr>
          <a:xfrm>
            <a:off x="838200" y="1716066"/>
            <a:ext cx="10515600" cy="4571999"/>
          </a:xfrm>
        </p:spPr>
        <p:txBody>
          <a:bodyPr/>
          <a:lstStyle/>
          <a:p>
            <a:pPr marL="0" indent="0">
              <a:buNone/>
            </a:pPr>
            <a:r>
              <a:rPr lang="fr-FR" dirty="0">
                <a:solidFill>
                  <a:schemeClr val="accent2"/>
                </a:solidFill>
              </a:rPr>
              <a:t>1</a:t>
            </a:r>
            <a:r>
              <a:rPr lang="fr-FR" baseline="30000" dirty="0">
                <a:solidFill>
                  <a:schemeClr val="accent2"/>
                </a:solidFill>
              </a:rPr>
              <a:t>er</a:t>
            </a:r>
            <a:r>
              <a:rPr lang="fr-FR" dirty="0">
                <a:solidFill>
                  <a:schemeClr val="accent2"/>
                </a:solidFill>
              </a:rPr>
              <a:t> cas de TH d’un patient avec Syndrome de Good </a:t>
            </a:r>
            <a:r>
              <a:rPr lang="fr-FR" sz="2000" dirty="0"/>
              <a:t>(en cours de publication)</a:t>
            </a:r>
          </a:p>
          <a:p>
            <a:pPr marL="0" indent="0">
              <a:buNone/>
            </a:pPr>
            <a:endParaRPr lang="fr-FR" dirty="0"/>
          </a:p>
        </p:txBody>
      </p:sp>
      <p:sp>
        <p:nvSpPr>
          <p:cNvPr id="13" name="Espace réservé du contenu 2">
            <a:extLst>
              <a:ext uri="{FF2B5EF4-FFF2-40B4-BE49-F238E27FC236}">
                <a16:creationId xmlns:a16="http://schemas.microsoft.com/office/drawing/2014/main" id="{3D895447-BF47-77A0-FC52-76F33C17E88E}"/>
              </a:ext>
            </a:extLst>
          </p:cNvPr>
          <p:cNvSpPr txBox="1">
            <a:spLocks/>
          </p:cNvSpPr>
          <p:nvPr/>
        </p:nvSpPr>
        <p:spPr>
          <a:xfrm>
            <a:off x="838200" y="2317818"/>
            <a:ext cx="10966732" cy="424564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t>Patient de 39 ans</a:t>
            </a:r>
          </a:p>
          <a:p>
            <a:pPr marL="0" indent="0">
              <a:buFont typeface="Arial" panose="020B0604020202020204" pitchFamily="34" charset="0"/>
              <a:buNone/>
            </a:pPr>
            <a:r>
              <a:rPr lang="fr-FR" b="1" dirty="0"/>
              <a:t>TH le 19/11/21 pour hépatite fulminante d’origine dysimmunitaire</a:t>
            </a:r>
          </a:p>
          <a:p>
            <a:pPr>
              <a:buFontTx/>
              <a:buChar char="-"/>
            </a:pPr>
            <a:r>
              <a:rPr lang="fr-FR" dirty="0"/>
              <a:t>Masse médiastinale antérieure non explorée</a:t>
            </a:r>
          </a:p>
          <a:p>
            <a:pPr>
              <a:buFontTx/>
              <a:buChar char="-"/>
            </a:pPr>
            <a:r>
              <a:rPr lang="fr-FR" dirty="0"/>
              <a:t>Hypogammaglobulinémie</a:t>
            </a:r>
          </a:p>
          <a:p>
            <a:pPr>
              <a:buFontTx/>
              <a:buChar char="-"/>
            </a:pPr>
            <a:endParaRPr lang="fr-FR" sz="1900" dirty="0"/>
          </a:p>
          <a:p>
            <a:pPr marL="0" indent="0">
              <a:buFont typeface="Arial" panose="020B0604020202020204" pitchFamily="34" charset="0"/>
              <a:buNone/>
            </a:pPr>
            <a:r>
              <a:rPr lang="fr-FR" dirty="0"/>
              <a:t>Immunosuppression: corticoïdes, MMF, Tacrolimus</a:t>
            </a:r>
          </a:p>
          <a:p>
            <a:pPr marL="0" indent="0">
              <a:buFont typeface="Arial" panose="020B0604020202020204" pitchFamily="34" charset="0"/>
              <a:buNone/>
            </a:pPr>
            <a:endParaRPr lang="fr-FR" dirty="0"/>
          </a:p>
          <a:p>
            <a:pPr marL="0" indent="0">
              <a:buFont typeface="Arial" panose="020B0604020202020204" pitchFamily="34" charset="0"/>
              <a:buNone/>
            </a:pPr>
            <a:r>
              <a:rPr lang="fr-FR" u="sng" dirty="0"/>
              <a:t>Post-TH :</a:t>
            </a:r>
          </a:p>
          <a:p>
            <a:pPr marL="0" indent="0">
              <a:buNone/>
            </a:pPr>
            <a:r>
              <a:rPr lang="fr-FR" dirty="0"/>
              <a:t>- Zona thoracique à J6</a:t>
            </a:r>
          </a:p>
          <a:p>
            <a:pPr marL="0" indent="0">
              <a:buNone/>
            </a:pPr>
            <a:r>
              <a:rPr lang="fr-FR" dirty="0"/>
              <a:t>- Encéphalite à VZV à J9</a:t>
            </a:r>
          </a:p>
          <a:p>
            <a:pPr marL="0" indent="0">
              <a:buNone/>
            </a:pPr>
            <a:r>
              <a:rPr lang="fr-FR" dirty="0"/>
              <a:t>- Réactivation CMV à J8</a:t>
            </a:r>
          </a:p>
          <a:p>
            <a:pPr marL="0" indent="0">
              <a:buNone/>
            </a:pPr>
            <a:r>
              <a:rPr lang="fr-FR" dirty="0"/>
              <a:t>- Chirurgie de la masse médiastinale</a:t>
            </a:r>
          </a:p>
        </p:txBody>
      </p:sp>
      <p:pic>
        <p:nvPicPr>
          <p:cNvPr id="15" name="Image 14" descr="Une image contenant texte, lunettes&#10;&#10;Description générée automatiquement">
            <a:extLst>
              <a:ext uri="{FF2B5EF4-FFF2-40B4-BE49-F238E27FC236}">
                <a16:creationId xmlns:a16="http://schemas.microsoft.com/office/drawing/2014/main" id="{8A331D79-24C4-C6B9-3B9E-7AEC15AFDCBC}"/>
              </a:ext>
            </a:extLst>
          </p:cNvPr>
          <p:cNvPicPr>
            <a:picLocks noChangeAspect="1"/>
          </p:cNvPicPr>
          <p:nvPr/>
        </p:nvPicPr>
        <p:blipFill>
          <a:blip r:embed="rId3"/>
          <a:stretch>
            <a:fillRect/>
          </a:stretch>
        </p:blipFill>
        <p:spPr>
          <a:xfrm>
            <a:off x="6953562" y="4618925"/>
            <a:ext cx="5044904" cy="2140523"/>
          </a:xfrm>
          <a:prstGeom prst="roundRect">
            <a:avLst/>
          </a:prstGeom>
        </p:spPr>
      </p:pic>
      <p:sp>
        <p:nvSpPr>
          <p:cNvPr id="3" name="Accolade fermante 2">
            <a:extLst>
              <a:ext uri="{FF2B5EF4-FFF2-40B4-BE49-F238E27FC236}">
                <a16:creationId xmlns:a16="http://schemas.microsoft.com/office/drawing/2014/main" id="{412BFEB0-5BE5-A7E3-10E7-10B5581BC28E}"/>
              </a:ext>
            </a:extLst>
          </p:cNvPr>
          <p:cNvSpPr/>
          <p:nvPr/>
        </p:nvSpPr>
        <p:spPr>
          <a:xfrm>
            <a:off x="7233557" y="3069769"/>
            <a:ext cx="179614" cy="65314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a:extLst>
              <a:ext uri="{FF2B5EF4-FFF2-40B4-BE49-F238E27FC236}">
                <a16:creationId xmlns:a16="http://schemas.microsoft.com/office/drawing/2014/main" id="{6C94572D-4600-7C1C-7AF4-578359198DF3}"/>
              </a:ext>
            </a:extLst>
          </p:cNvPr>
          <p:cNvSpPr txBox="1"/>
          <p:nvPr/>
        </p:nvSpPr>
        <p:spPr>
          <a:xfrm>
            <a:off x="7511141" y="3134504"/>
            <a:ext cx="2234719" cy="492443"/>
          </a:xfrm>
          <a:prstGeom prst="rect">
            <a:avLst/>
          </a:prstGeom>
          <a:noFill/>
        </p:spPr>
        <p:txBody>
          <a:bodyPr wrap="square" rtlCol="0">
            <a:spAutoFit/>
          </a:bodyPr>
          <a:lstStyle/>
          <a:p>
            <a:r>
              <a:rPr lang="fr-FR" sz="2600" dirty="0"/>
              <a:t>Avant la TH</a:t>
            </a:r>
          </a:p>
        </p:txBody>
      </p:sp>
      <p:sp>
        <p:nvSpPr>
          <p:cNvPr id="6" name="ZoneTexte 5">
            <a:extLst>
              <a:ext uri="{FF2B5EF4-FFF2-40B4-BE49-F238E27FC236}">
                <a16:creationId xmlns:a16="http://schemas.microsoft.com/office/drawing/2014/main" id="{8DE01601-EC76-A3B4-190F-F3EB17D5539A}"/>
              </a:ext>
            </a:extLst>
          </p:cNvPr>
          <p:cNvSpPr txBox="1"/>
          <p:nvPr/>
        </p:nvSpPr>
        <p:spPr>
          <a:xfrm>
            <a:off x="1796143" y="6455156"/>
            <a:ext cx="2528384" cy="430887"/>
          </a:xfrm>
          <a:prstGeom prst="rect">
            <a:avLst/>
          </a:prstGeom>
          <a:noFill/>
        </p:spPr>
        <p:txBody>
          <a:bodyPr wrap="none" rtlCol="0">
            <a:spAutoFit/>
          </a:bodyPr>
          <a:lstStyle/>
          <a:p>
            <a:r>
              <a:rPr lang="fr-FR" sz="2200" dirty="0"/>
              <a:t>Anapath = thymome</a:t>
            </a:r>
          </a:p>
        </p:txBody>
      </p:sp>
      <p:sp>
        <p:nvSpPr>
          <p:cNvPr id="7" name="Flèche à angle droit 6">
            <a:extLst>
              <a:ext uri="{FF2B5EF4-FFF2-40B4-BE49-F238E27FC236}">
                <a16:creationId xmlns:a16="http://schemas.microsoft.com/office/drawing/2014/main" id="{04D0DC2F-AF68-C8FE-6453-141A5040065E}"/>
              </a:ext>
            </a:extLst>
          </p:cNvPr>
          <p:cNvSpPr/>
          <p:nvPr/>
        </p:nvSpPr>
        <p:spPr>
          <a:xfrm rot="5400000">
            <a:off x="1323819" y="6480658"/>
            <a:ext cx="179593" cy="377987"/>
          </a:xfrm>
          <a:prstGeom prst="bentUpArrow">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17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P spid="3" grpId="0" animBg="1"/>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Syndrome de Good et foie</a:t>
            </a:r>
          </a:p>
        </p:txBody>
      </p:sp>
      <p:pic>
        <p:nvPicPr>
          <p:cNvPr id="11" name="Image 10">
            <a:extLst>
              <a:ext uri="{FF2B5EF4-FFF2-40B4-BE49-F238E27FC236}">
                <a16:creationId xmlns:a16="http://schemas.microsoft.com/office/drawing/2014/main" id="{187EF2F9-1D8E-44B0-D851-83B7AE4EA47A}"/>
              </a:ext>
            </a:extLst>
          </p:cNvPr>
          <p:cNvPicPr>
            <a:picLocks noChangeAspect="1"/>
          </p:cNvPicPr>
          <p:nvPr/>
        </p:nvPicPr>
        <p:blipFill rotWithShape="1">
          <a:blip r:embed="rId3"/>
          <a:srcRect b="9886"/>
          <a:stretch/>
        </p:blipFill>
        <p:spPr>
          <a:xfrm>
            <a:off x="5215000" y="1622745"/>
            <a:ext cx="6977000" cy="5209780"/>
          </a:xfrm>
          <a:prstGeom prst="rect">
            <a:avLst/>
          </a:prstGeom>
        </p:spPr>
      </p:pic>
      <p:sp>
        <p:nvSpPr>
          <p:cNvPr id="17" name="ZoneTexte 16">
            <a:extLst>
              <a:ext uri="{FF2B5EF4-FFF2-40B4-BE49-F238E27FC236}">
                <a16:creationId xmlns:a16="http://schemas.microsoft.com/office/drawing/2014/main" id="{6A1E53FA-BA0D-6616-0389-FD1B1468C79D}"/>
              </a:ext>
            </a:extLst>
          </p:cNvPr>
          <p:cNvSpPr txBox="1"/>
          <p:nvPr/>
        </p:nvSpPr>
        <p:spPr>
          <a:xfrm>
            <a:off x="874636" y="1813578"/>
            <a:ext cx="3646832" cy="954107"/>
          </a:xfrm>
          <a:prstGeom prst="rect">
            <a:avLst/>
          </a:prstGeom>
          <a:noFill/>
        </p:spPr>
        <p:txBody>
          <a:bodyPr wrap="none" rtlCol="0">
            <a:spAutoFit/>
          </a:bodyPr>
          <a:lstStyle/>
          <a:p>
            <a:r>
              <a:rPr lang="fr-FR" sz="2800" dirty="0"/>
              <a:t>Histologie du foie natif </a:t>
            </a:r>
          </a:p>
          <a:p>
            <a:pPr algn="ctr"/>
            <a:r>
              <a:rPr lang="fr-FR" sz="2800" dirty="0"/>
              <a:t>du patient</a:t>
            </a:r>
          </a:p>
        </p:txBody>
      </p:sp>
      <p:sp>
        <p:nvSpPr>
          <p:cNvPr id="18" name="ZoneTexte 17">
            <a:extLst>
              <a:ext uri="{FF2B5EF4-FFF2-40B4-BE49-F238E27FC236}">
                <a16:creationId xmlns:a16="http://schemas.microsoft.com/office/drawing/2014/main" id="{443275D2-2858-9661-02DB-9566896C139E}"/>
              </a:ext>
            </a:extLst>
          </p:cNvPr>
          <p:cNvSpPr txBox="1"/>
          <p:nvPr/>
        </p:nvSpPr>
        <p:spPr>
          <a:xfrm>
            <a:off x="1371599" y="3362045"/>
            <a:ext cx="2652906" cy="1569660"/>
          </a:xfrm>
          <a:prstGeom prst="rect">
            <a:avLst/>
          </a:prstGeom>
          <a:noFill/>
        </p:spPr>
        <p:txBody>
          <a:bodyPr wrap="none" rtlCol="0">
            <a:spAutoFit/>
          </a:bodyPr>
          <a:lstStyle/>
          <a:p>
            <a:r>
              <a:rPr lang="fr-FR" sz="2400" dirty="0"/>
              <a:t>A: coloration HES</a:t>
            </a:r>
          </a:p>
          <a:p>
            <a:r>
              <a:rPr lang="fr-FR" sz="2400" dirty="0"/>
              <a:t>B: marquage CD163</a:t>
            </a:r>
          </a:p>
          <a:p>
            <a:r>
              <a:rPr lang="fr-FR" sz="2400" dirty="0"/>
              <a:t>C: coloration CD8</a:t>
            </a:r>
          </a:p>
          <a:p>
            <a:r>
              <a:rPr lang="fr-FR" sz="2400" dirty="0"/>
              <a:t>D: coloration CD3</a:t>
            </a:r>
          </a:p>
        </p:txBody>
      </p:sp>
      <p:sp>
        <p:nvSpPr>
          <p:cNvPr id="19" name="Rectangle 18">
            <a:extLst>
              <a:ext uri="{FF2B5EF4-FFF2-40B4-BE49-F238E27FC236}">
                <a16:creationId xmlns:a16="http://schemas.microsoft.com/office/drawing/2014/main" id="{9C2AEF01-0AF5-8839-2CE7-88BB7034DBCE}"/>
              </a:ext>
            </a:extLst>
          </p:cNvPr>
          <p:cNvSpPr/>
          <p:nvPr/>
        </p:nvSpPr>
        <p:spPr>
          <a:xfrm>
            <a:off x="1061357" y="3133922"/>
            <a:ext cx="3118757" cy="2025907"/>
          </a:xfrm>
          <a:prstGeom prst="rect">
            <a:avLst/>
          </a:prstGeom>
          <a:noFill/>
          <a:ln w="381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139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solidFill>
            <a:schemeClr val="accent2"/>
          </a:solidFill>
        </p:spPr>
        <p:txBody>
          <a:bodyPr>
            <a:normAutofit/>
          </a:bodyPr>
          <a:lstStyle/>
          <a:p>
            <a:pPr algn="ctr"/>
            <a:r>
              <a:rPr lang="fr-FR" sz="4800" dirty="0"/>
              <a:t>CONCLUSION</a:t>
            </a:r>
          </a:p>
        </p:txBody>
      </p:sp>
      <p:sp>
        <p:nvSpPr>
          <p:cNvPr id="6" name="Rectangle : coins arrondis 5">
            <a:extLst>
              <a:ext uri="{FF2B5EF4-FFF2-40B4-BE49-F238E27FC236}">
                <a16:creationId xmlns:a16="http://schemas.microsoft.com/office/drawing/2014/main" id="{AC26DE8C-27BD-4723-D2D0-740BD25A76A6}"/>
              </a:ext>
            </a:extLst>
          </p:cNvPr>
          <p:cNvSpPr/>
          <p:nvPr/>
        </p:nvSpPr>
        <p:spPr>
          <a:xfrm>
            <a:off x="459350" y="1714498"/>
            <a:ext cx="11264564" cy="2237015"/>
          </a:xfrm>
          <a:prstGeom prst="roundRect">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Déficits immunitaires primitifs (DIP) :</a:t>
            </a:r>
          </a:p>
          <a:p>
            <a:pPr marL="285750" indent="-285750" algn="ctr">
              <a:buFont typeface="Arial" panose="020B0604020202020204" pitchFamily="34" charset="0"/>
              <a:buChar char="•"/>
            </a:pPr>
            <a:r>
              <a:rPr lang="fr-FR" sz="3200" dirty="0">
                <a:solidFill>
                  <a:schemeClr val="tx1"/>
                </a:solidFill>
              </a:rPr>
              <a:t>individuellement = rares voir très rares</a:t>
            </a:r>
          </a:p>
          <a:p>
            <a:pPr marL="285750" indent="-285750" algn="ctr">
              <a:buFont typeface="Arial" panose="020B0604020202020204" pitchFamily="34" charset="0"/>
              <a:buChar char="•"/>
            </a:pPr>
            <a:r>
              <a:rPr lang="fr-FR" sz="3200" dirty="0">
                <a:solidFill>
                  <a:schemeClr val="tx1"/>
                </a:solidFill>
              </a:rPr>
              <a:t>ensemble = pas si rares</a:t>
            </a:r>
          </a:p>
          <a:p>
            <a:pPr algn="ctr"/>
            <a:r>
              <a:rPr lang="fr-FR" sz="3200" dirty="0">
                <a:solidFill>
                  <a:schemeClr val="tx1"/>
                </a:solidFill>
              </a:rPr>
              <a:t>Incidence en augmentation</a:t>
            </a:r>
          </a:p>
        </p:txBody>
      </p:sp>
      <p:sp>
        <p:nvSpPr>
          <p:cNvPr id="7" name="Rectangle : coins arrondis 6">
            <a:extLst>
              <a:ext uri="{FF2B5EF4-FFF2-40B4-BE49-F238E27FC236}">
                <a16:creationId xmlns:a16="http://schemas.microsoft.com/office/drawing/2014/main" id="{6FEB303A-3E17-1CEB-6CB6-C1F93D5C2710}"/>
              </a:ext>
            </a:extLst>
          </p:cNvPr>
          <p:cNvSpPr/>
          <p:nvPr/>
        </p:nvSpPr>
        <p:spPr>
          <a:xfrm>
            <a:off x="459350" y="4166549"/>
            <a:ext cx="11264564" cy="1665515"/>
          </a:xfrm>
          <a:prstGeom prst="roundRect">
            <a:avLst>
              <a:gd name="adj" fmla="val 2404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solidFill>
            </a:endParaRPr>
          </a:p>
          <a:p>
            <a:pPr algn="ctr"/>
            <a:r>
              <a:rPr lang="fr-FR" sz="3200" dirty="0">
                <a:solidFill>
                  <a:schemeClr val="tx1"/>
                </a:solidFill>
              </a:rPr>
              <a:t>Atteinte hépatique variable en fonction du type de DIP mais encore peu de données.</a:t>
            </a:r>
          </a:p>
          <a:p>
            <a:pPr algn="ctr"/>
            <a:r>
              <a:rPr lang="fr-FR" sz="3200" dirty="0">
                <a:solidFill>
                  <a:schemeClr val="tx1"/>
                </a:solidFill>
              </a:rPr>
              <a:t>Penser à publier les cas !</a:t>
            </a:r>
          </a:p>
          <a:p>
            <a:pPr algn="ctr"/>
            <a:endParaRPr lang="fr-FR" dirty="0">
              <a:solidFill>
                <a:schemeClr val="tx1"/>
              </a:solidFill>
            </a:endParaRPr>
          </a:p>
        </p:txBody>
      </p:sp>
      <p:sp>
        <p:nvSpPr>
          <p:cNvPr id="9" name="Rectangle : coins arrondis 8">
            <a:extLst>
              <a:ext uri="{FF2B5EF4-FFF2-40B4-BE49-F238E27FC236}">
                <a16:creationId xmlns:a16="http://schemas.microsoft.com/office/drawing/2014/main" id="{3F3FD9BF-D6EF-8A02-A03C-DF1ED2335E44}"/>
              </a:ext>
            </a:extLst>
          </p:cNvPr>
          <p:cNvSpPr/>
          <p:nvPr/>
        </p:nvSpPr>
        <p:spPr>
          <a:xfrm>
            <a:off x="459350" y="6041570"/>
            <a:ext cx="11264564" cy="65591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rPr>
              <a:t>Penser au DICV en cas de lésions d’HNR </a:t>
            </a:r>
          </a:p>
        </p:txBody>
      </p:sp>
    </p:spTree>
    <p:extLst>
      <p:ext uri="{BB962C8B-B14F-4D97-AF65-F5344CB8AC3E}">
        <p14:creationId xmlns:p14="http://schemas.microsoft.com/office/powerpoint/2010/main" val="362857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solidFill>
            <a:schemeClr val="accent2"/>
          </a:solidFill>
        </p:spPr>
        <p:txBody>
          <a:bodyPr>
            <a:normAutofit fontScale="90000"/>
          </a:bodyPr>
          <a:lstStyle/>
          <a:p>
            <a:pPr algn="ctr"/>
            <a:r>
              <a:rPr lang="fr-FR" sz="4800" dirty="0"/>
              <a:t>Classification des déficits immunitaires primitifs (DIP)</a:t>
            </a:r>
            <a:endParaRPr lang="fr-FR" sz="4000" dirty="0"/>
          </a:p>
        </p:txBody>
      </p:sp>
      <p:sp>
        <p:nvSpPr>
          <p:cNvPr id="5" name="Espace réservé du contenu 4">
            <a:extLst>
              <a:ext uri="{FF2B5EF4-FFF2-40B4-BE49-F238E27FC236}">
                <a16:creationId xmlns:a16="http://schemas.microsoft.com/office/drawing/2014/main" id="{55ED2EEF-B993-46FF-ABFF-60EEDFE6ECFE}"/>
              </a:ext>
            </a:extLst>
          </p:cNvPr>
          <p:cNvSpPr>
            <a:spLocks noGrp="1"/>
          </p:cNvSpPr>
          <p:nvPr>
            <p:ph idx="1"/>
          </p:nvPr>
        </p:nvSpPr>
        <p:spPr>
          <a:xfrm>
            <a:off x="839244" y="1639037"/>
            <a:ext cx="10514556" cy="4537926"/>
          </a:xfrm>
        </p:spPr>
        <p:txBody>
          <a:bodyPr/>
          <a:lstStyle/>
          <a:p>
            <a:pPr marL="0" indent="0">
              <a:buNone/>
            </a:pPr>
            <a:r>
              <a:rPr lang="fr-FR" dirty="0"/>
              <a:t>330 déficits immunitaires primitifs</a:t>
            </a:r>
          </a:p>
        </p:txBody>
      </p:sp>
      <p:sp>
        <p:nvSpPr>
          <p:cNvPr id="6" name="Rectangle : coins arrondis 5">
            <a:extLst>
              <a:ext uri="{FF2B5EF4-FFF2-40B4-BE49-F238E27FC236}">
                <a16:creationId xmlns:a16="http://schemas.microsoft.com/office/drawing/2014/main" id="{40082201-712C-50E9-E00E-5CA80D2441E5}"/>
              </a:ext>
            </a:extLst>
          </p:cNvPr>
          <p:cNvSpPr/>
          <p:nvPr/>
        </p:nvSpPr>
        <p:spPr>
          <a:xfrm>
            <a:off x="122219" y="2330856"/>
            <a:ext cx="4313066" cy="196347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Déficits immunitaires combinés </a:t>
            </a:r>
          </a:p>
          <a:p>
            <a:pPr marL="285750" indent="-285750" algn="ctr">
              <a:buFontTx/>
              <a:buChar char="-"/>
            </a:pPr>
            <a:r>
              <a:rPr lang="fr-FR" sz="2000">
                <a:solidFill>
                  <a:schemeClr val="tx1"/>
                </a:solidFill>
              </a:rPr>
              <a:t>non sévères</a:t>
            </a:r>
          </a:p>
          <a:p>
            <a:pPr marL="285750" indent="-285750" algn="ctr">
              <a:buFontTx/>
              <a:buChar char="-"/>
            </a:pPr>
            <a:r>
              <a:rPr lang="fr-FR" sz="2000">
                <a:solidFill>
                  <a:schemeClr val="tx1"/>
                </a:solidFill>
              </a:rPr>
              <a:t>sévères</a:t>
            </a:r>
          </a:p>
          <a:p>
            <a:pPr marL="285750" indent="-285750" algn="ctr">
              <a:buFontTx/>
              <a:buChar char="-"/>
            </a:pPr>
            <a:r>
              <a:rPr lang="fr-FR" sz="2000">
                <a:solidFill>
                  <a:schemeClr val="tx1"/>
                </a:solidFill>
              </a:rPr>
              <a:t>syndromiques</a:t>
            </a:r>
          </a:p>
        </p:txBody>
      </p:sp>
      <p:sp>
        <p:nvSpPr>
          <p:cNvPr id="13" name="Rectangle : coins arrondis 12">
            <a:extLst>
              <a:ext uri="{FF2B5EF4-FFF2-40B4-BE49-F238E27FC236}">
                <a16:creationId xmlns:a16="http://schemas.microsoft.com/office/drawing/2014/main" id="{1E67249A-88E3-D608-7E11-A19AC2666C01}"/>
              </a:ext>
            </a:extLst>
          </p:cNvPr>
          <p:cNvSpPr/>
          <p:nvPr/>
        </p:nvSpPr>
        <p:spPr>
          <a:xfrm>
            <a:off x="7276339" y="4433764"/>
            <a:ext cx="4814166" cy="215887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solidFill>
                  <a:schemeClr val="tx1"/>
                </a:solidFill>
              </a:rPr>
              <a:t>Déficits immunitaires humoraux</a:t>
            </a:r>
          </a:p>
          <a:p>
            <a:pPr marL="342900" indent="-342900" algn="ctr">
              <a:buFontTx/>
              <a:buChar char="-"/>
            </a:pPr>
            <a:r>
              <a:rPr lang="fr-FR" sz="2400">
                <a:solidFill>
                  <a:schemeClr val="tx1"/>
                </a:solidFill>
              </a:rPr>
              <a:t>hypogammaglobulinémie</a:t>
            </a:r>
          </a:p>
          <a:p>
            <a:pPr marL="342900" indent="-342900" algn="ctr">
              <a:buFontTx/>
              <a:buChar char="-"/>
            </a:pPr>
            <a:r>
              <a:rPr lang="fr-FR" sz="2400">
                <a:solidFill>
                  <a:schemeClr val="tx1"/>
                </a:solidFill>
              </a:rPr>
              <a:t>déficit en autres Ac</a:t>
            </a:r>
            <a:endParaRPr lang="fr-FR" sz="2000">
              <a:solidFill>
                <a:schemeClr val="tx1"/>
              </a:solidFill>
            </a:endParaRPr>
          </a:p>
        </p:txBody>
      </p:sp>
      <p:sp>
        <p:nvSpPr>
          <p:cNvPr id="7" name="Rectangle : coins arrondis 6">
            <a:extLst>
              <a:ext uri="{FF2B5EF4-FFF2-40B4-BE49-F238E27FC236}">
                <a16:creationId xmlns:a16="http://schemas.microsoft.com/office/drawing/2014/main" id="{5A13F10E-4FC0-875C-8D6B-AA71AE6B1847}"/>
              </a:ext>
            </a:extLst>
          </p:cNvPr>
          <p:cNvSpPr/>
          <p:nvPr/>
        </p:nvSpPr>
        <p:spPr>
          <a:xfrm>
            <a:off x="4265547" y="4487205"/>
            <a:ext cx="2651908" cy="219693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Déficit congénital de la phagocytose </a:t>
            </a:r>
          </a:p>
          <a:p>
            <a:pPr marL="285750" indent="-285750" algn="ctr">
              <a:buFontTx/>
              <a:buChar char="-"/>
            </a:pPr>
            <a:r>
              <a:rPr lang="fr-FR">
                <a:solidFill>
                  <a:schemeClr val="tx1"/>
                </a:solidFill>
              </a:rPr>
              <a:t>qualitatif </a:t>
            </a:r>
          </a:p>
          <a:p>
            <a:pPr marL="285750" indent="-285750" algn="ctr">
              <a:buFontTx/>
              <a:buChar char="-"/>
            </a:pPr>
            <a:r>
              <a:rPr lang="fr-FR">
                <a:solidFill>
                  <a:schemeClr val="tx1"/>
                </a:solidFill>
              </a:rPr>
              <a:t>quantitatif (neutropénie) </a:t>
            </a:r>
          </a:p>
        </p:txBody>
      </p:sp>
      <p:sp>
        <p:nvSpPr>
          <p:cNvPr id="9" name="Rectangle : coins arrondis 8">
            <a:extLst>
              <a:ext uri="{FF2B5EF4-FFF2-40B4-BE49-F238E27FC236}">
                <a16:creationId xmlns:a16="http://schemas.microsoft.com/office/drawing/2014/main" id="{2E89F1CF-50CF-8565-8E4D-CA0B1014F4E1}"/>
              </a:ext>
            </a:extLst>
          </p:cNvPr>
          <p:cNvSpPr/>
          <p:nvPr/>
        </p:nvSpPr>
        <p:spPr>
          <a:xfrm>
            <a:off x="7655057" y="2472264"/>
            <a:ext cx="4178954" cy="165067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Maladies auto-inflammatoires</a:t>
            </a:r>
          </a:p>
        </p:txBody>
      </p:sp>
      <p:sp>
        <p:nvSpPr>
          <p:cNvPr id="11" name="Rectangle : coins arrondis 10">
            <a:extLst>
              <a:ext uri="{FF2B5EF4-FFF2-40B4-BE49-F238E27FC236}">
                <a16:creationId xmlns:a16="http://schemas.microsoft.com/office/drawing/2014/main" id="{23E7F53C-615C-0FFC-1DAB-67C6B034005D}"/>
              </a:ext>
            </a:extLst>
          </p:cNvPr>
          <p:cNvSpPr/>
          <p:nvPr/>
        </p:nvSpPr>
        <p:spPr>
          <a:xfrm>
            <a:off x="419102" y="5028327"/>
            <a:ext cx="3008245" cy="1114692"/>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Déficits du complément</a:t>
            </a:r>
          </a:p>
        </p:txBody>
      </p:sp>
      <p:sp>
        <p:nvSpPr>
          <p:cNvPr id="15" name="Rectangle : coins arrondis 14">
            <a:extLst>
              <a:ext uri="{FF2B5EF4-FFF2-40B4-BE49-F238E27FC236}">
                <a16:creationId xmlns:a16="http://schemas.microsoft.com/office/drawing/2014/main" id="{60973025-6C1A-006A-16A6-6F520683E234}"/>
              </a:ext>
            </a:extLst>
          </p:cNvPr>
          <p:cNvSpPr/>
          <p:nvPr/>
        </p:nvSpPr>
        <p:spPr>
          <a:xfrm>
            <a:off x="4793274" y="2869476"/>
            <a:ext cx="2381572" cy="884305"/>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Phénocopies de DIP</a:t>
            </a:r>
          </a:p>
        </p:txBody>
      </p:sp>
      <p:sp>
        <p:nvSpPr>
          <p:cNvPr id="3" name="Rectangle : coins arrondis 2">
            <a:extLst>
              <a:ext uri="{FF2B5EF4-FFF2-40B4-BE49-F238E27FC236}">
                <a16:creationId xmlns:a16="http://schemas.microsoft.com/office/drawing/2014/main" id="{9FE342AF-A952-269B-D641-77CD19B24EA7}"/>
              </a:ext>
            </a:extLst>
          </p:cNvPr>
          <p:cNvSpPr/>
          <p:nvPr/>
        </p:nvSpPr>
        <p:spPr>
          <a:xfrm>
            <a:off x="1039092" y="6400800"/>
            <a:ext cx="1093682" cy="341492"/>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Autres …</a:t>
            </a:r>
          </a:p>
        </p:txBody>
      </p:sp>
    </p:spTree>
    <p:extLst>
      <p:ext uri="{BB962C8B-B14F-4D97-AF65-F5344CB8AC3E}">
        <p14:creationId xmlns:p14="http://schemas.microsoft.com/office/powerpoint/2010/main" val="29804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7" grpId="0" animBg="1"/>
      <p:bldP spid="9" grpId="0" animBg="1"/>
      <p:bldP spid="11" grpId="0" animBg="1"/>
      <p:bldP spid="1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solidFill>
            <a:schemeClr val="accent2"/>
          </a:solidFill>
        </p:spPr>
        <p:txBody>
          <a:bodyPr>
            <a:normAutofit/>
          </a:bodyPr>
          <a:lstStyle/>
          <a:p>
            <a:pPr algn="ctr"/>
            <a:r>
              <a:rPr lang="fr-FR" sz="4800" dirty="0"/>
              <a:t>Déficits immunitaires primitifs et foie</a:t>
            </a:r>
          </a:p>
        </p:txBody>
      </p:sp>
      <p:sp>
        <p:nvSpPr>
          <p:cNvPr id="5" name="Rectangle : coins arrondis 4">
            <a:extLst>
              <a:ext uri="{FF2B5EF4-FFF2-40B4-BE49-F238E27FC236}">
                <a16:creationId xmlns:a16="http://schemas.microsoft.com/office/drawing/2014/main" id="{72413298-4A03-98C1-6F5D-9AAE23CE44FB}"/>
              </a:ext>
            </a:extLst>
          </p:cNvPr>
          <p:cNvSpPr/>
          <p:nvPr/>
        </p:nvSpPr>
        <p:spPr>
          <a:xfrm>
            <a:off x="142338" y="1905587"/>
            <a:ext cx="3795185" cy="223711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a:solidFill>
                  <a:schemeClr val="tx1"/>
                </a:solidFill>
              </a:rPr>
              <a:t>DIP « fréquent » avec atteinte hépatique rare</a:t>
            </a:r>
          </a:p>
        </p:txBody>
      </p:sp>
      <p:sp>
        <p:nvSpPr>
          <p:cNvPr id="9" name="Rectangle : coins arrondis 8">
            <a:extLst>
              <a:ext uri="{FF2B5EF4-FFF2-40B4-BE49-F238E27FC236}">
                <a16:creationId xmlns:a16="http://schemas.microsoft.com/office/drawing/2014/main" id="{8A6CB2F9-AAC8-A8B2-F5ED-F89667C5C5C8}"/>
              </a:ext>
            </a:extLst>
          </p:cNvPr>
          <p:cNvSpPr/>
          <p:nvPr/>
        </p:nvSpPr>
        <p:spPr>
          <a:xfrm>
            <a:off x="4057650" y="1905587"/>
            <a:ext cx="4078278" cy="223711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solidFill>
                <a:schemeClr val="tx1"/>
              </a:solidFill>
            </a:endParaRPr>
          </a:p>
          <a:p>
            <a:pPr algn="ctr"/>
            <a:endParaRPr lang="fr-FR" sz="3600" dirty="0">
              <a:solidFill>
                <a:schemeClr val="tx1"/>
              </a:solidFill>
            </a:endParaRPr>
          </a:p>
          <a:p>
            <a:pPr algn="ctr"/>
            <a:r>
              <a:rPr lang="fr-FR" sz="3600" dirty="0">
                <a:solidFill>
                  <a:schemeClr val="tx1"/>
                </a:solidFill>
              </a:rPr>
              <a:t>DIP « rares » avec atteinte hépatique fréquente</a:t>
            </a:r>
          </a:p>
          <a:p>
            <a:pPr algn="ctr"/>
            <a:endParaRPr lang="fr-FR" sz="3600" dirty="0">
              <a:solidFill>
                <a:schemeClr val="tx1"/>
              </a:solidFill>
            </a:endParaRPr>
          </a:p>
          <a:p>
            <a:pPr algn="ctr"/>
            <a:endParaRPr lang="fr-FR" sz="3600" dirty="0">
              <a:solidFill>
                <a:schemeClr val="tx1"/>
              </a:solidFill>
            </a:endParaRPr>
          </a:p>
        </p:txBody>
      </p:sp>
      <p:sp>
        <p:nvSpPr>
          <p:cNvPr id="11" name="Rectangle : coins arrondis 10">
            <a:extLst>
              <a:ext uri="{FF2B5EF4-FFF2-40B4-BE49-F238E27FC236}">
                <a16:creationId xmlns:a16="http://schemas.microsoft.com/office/drawing/2014/main" id="{E2D4FD9B-D79F-313D-6C67-7CE10C3CCE1B}"/>
              </a:ext>
            </a:extLst>
          </p:cNvPr>
          <p:cNvSpPr/>
          <p:nvPr/>
        </p:nvSpPr>
        <p:spPr>
          <a:xfrm>
            <a:off x="8256055" y="1891970"/>
            <a:ext cx="3795185" cy="223711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solidFill>
                <a:schemeClr val="tx1"/>
              </a:solidFill>
            </a:endParaRPr>
          </a:p>
          <a:p>
            <a:pPr algn="ctr"/>
            <a:r>
              <a:rPr lang="fr-FR" sz="3600" dirty="0">
                <a:solidFill>
                  <a:schemeClr val="tx1"/>
                </a:solidFill>
              </a:rPr>
              <a:t>DIP « rares » avec atteinte hépatique rare</a:t>
            </a:r>
          </a:p>
          <a:p>
            <a:pPr algn="ctr"/>
            <a:endParaRPr lang="fr-FR" sz="3600" dirty="0">
              <a:solidFill>
                <a:schemeClr val="tx1"/>
              </a:solidFill>
            </a:endParaRPr>
          </a:p>
        </p:txBody>
      </p:sp>
      <p:sp>
        <p:nvSpPr>
          <p:cNvPr id="19" name="Rectangle : coins arrondis 18">
            <a:extLst>
              <a:ext uri="{FF2B5EF4-FFF2-40B4-BE49-F238E27FC236}">
                <a16:creationId xmlns:a16="http://schemas.microsoft.com/office/drawing/2014/main" id="{E4A9A54F-98A3-E513-276C-80A951FF6305}"/>
              </a:ext>
            </a:extLst>
          </p:cNvPr>
          <p:cNvSpPr/>
          <p:nvPr/>
        </p:nvSpPr>
        <p:spPr>
          <a:xfrm>
            <a:off x="71169" y="4929186"/>
            <a:ext cx="3795185" cy="161448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solidFill>
                  <a:schemeClr val="tx1"/>
                </a:solidFill>
              </a:rPr>
              <a:t>Déficit immunitaire commun variable</a:t>
            </a:r>
          </a:p>
          <a:p>
            <a:pPr algn="ctr"/>
            <a:r>
              <a:rPr lang="fr-FR" sz="2800">
                <a:solidFill>
                  <a:schemeClr val="tx1"/>
                </a:solidFill>
              </a:rPr>
              <a:t>(DICV)</a:t>
            </a:r>
          </a:p>
        </p:txBody>
      </p:sp>
      <p:sp>
        <p:nvSpPr>
          <p:cNvPr id="22" name="Rectangle : coins arrondis 21">
            <a:extLst>
              <a:ext uri="{FF2B5EF4-FFF2-40B4-BE49-F238E27FC236}">
                <a16:creationId xmlns:a16="http://schemas.microsoft.com/office/drawing/2014/main" id="{0FE1FAB6-D155-2E21-6FED-6A81A561E1BC}"/>
              </a:ext>
            </a:extLst>
          </p:cNvPr>
          <p:cNvSpPr/>
          <p:nvPr/>
        </p:nvSpPr>
        <p:spPr>
          <a:xfrm>
            <a:off x="8256054" y="4929186"/>
            <a:ext cx="3795185" cy="161448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Syndrome de Good</a:t>
            </a:r>
          </a:p>
        </p:txBody>
      </p:sp>
      <p:sp>
        <p:nvSpPr>
          <p:cNvPr id="23" name="Rectangle : coins arrondis 22">
            <a:extLst>
              <a:ext uri="{FF2B5EF4-FFF2-40B4-BE49-F238E27FC236}">
                <a16:creationId xmlns:a16="http://schemas.microsoft.com/office/drawing/2014/main" id="{016A99B7-C4B2-D512-D4D7-3DFD2119EBE6}"/>
              </a:ext>
            </a:extLst>
          </p:cNvPr>
          <p:cNvSpPr/>
          <p:nvPr/>
        </p:nvSpPr>
        <p:spPr>
          <a:xfrm>
            <a:off x="3973896" y="4929186"/>
            <a:ext cx="4174616" cy="185737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fr-FR" sz="2800" dirty="0">
                <a:solidFill>
                  <a:schemeClr val="tx1"/>
                </a:solidFill>
              </a:rPr>
              <a:t>VODI</a:t>
            </a:r>
          </a:p>
          <a:p>
            <a:pPr marL="457200" indent="-457200" algn="just">
              <a:buFontTx/>
              <a:buChar char="-"/>
            </a:pPr>
            <a:r>
              <a:rPr lang="fr-FR" sz="2800" dirty="0" err="1">
                <a:solidFill>
                  <a:schemeClr val="tx1"/>
                </a:solidFill>
              </a:rPr>
              <a:t>Interféronopathies</a:t>
            </a:r>
            <a:r>
              <a:rPr lang="fr-FR" sz="2800" dirty="0">
                <a:solidFill>
                  <a:schemeClr val="tx1"/>
                </a:solidFill>
              </a:rPr>
              <a:t> </a:t>
            </a:r>
          </a:p>
          <a:p>
            <a:pPr marL="457200" indent="-457200" algn="just">
              <a:buFontTx/>
              <a:buChar char="-"/>
            </a:pPr>
            <a:r>
              <a:rPr lang="fr-FR" sz="2800" dirty="0">
                <a:solidFill>
                  <a:schemeClr val="tx1"/>
                </a:solidFill>
              </a:rPr>
              <a:t>Déficit en XIAP</a:t>
            </a:r>
          </a:p>
          <a:p>
            <a:pPr marL="457200" indent="-457200" algn="just">
              <a:buFontTx/>
              <a:buChar char="-"/>
            </a:pPr>
            <a:r>
              <a:rPr lang="fr-FR" sz="2800" dirty="0">
                <a:solidFill>
                  <a:schemeClr val="tx1"/>
                </a:solidFill>
              </a:rPr>
              <a:t>Déficit en ATP6AP1</a:t>
            </a:r>
          </a:p>
        </p:txBody>
      </p:sp>
      <p:cxnSp>
        <p:nvCxnSpPr>
          <p:cNvPr id="25" name="Connecteur droit avec flèche 24">
            <a:extLst>
              <a:ext uri="{FF2B5EF4-FFF2-40B4-BE49-F238E27FC236}">
                <a16:creationId xmlns:a16="http://schemas.microsoft.com/office/drawing/2014/main" id="{25FBF68B-0FC1-E62E-0138-A6EE6EAEBB99}"/>
              </a:ext>
            </a:extLst>
          </p:cNvPr>
          <p:cNvCxnSpPr/>
          <p:nvPr/>
        </p:nvCxnSpPr>
        <p:spPr>
          <a:xfrm>
            <a:off x="2039930" y="4214809"/>
            <a:ext cx="0" cy="6715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ED7B20FF-714B-C31A-6E85-FD4A68590B9D}"/>
              </a:ext>
            </a:extLst>
          </p:cNvPr>
          <p:cNvCxnSpPr/>
          <p:nvPr/>
        </p:nvCxnSpPr>
        <p:spPr>
          <a:xfrm>
            <a:off x="6061204" y="4229098"/>
            <a:ext cx="0" cy="6715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1091EFC3-82E3-8B85-060B-5B7DB287CCE4}"/>
              </a:ext>
            </a:extLst>
          </p:cNvPr>
          <p:cNvCxnSpPr/>
          <p:nvPr/>
        </p:nvCxnSpPr>
        <p:spPr>
          <a:xfrm>
            <a:off x="10153646" y="4214809"/>
            <a:ext cx="0" cy="6715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3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DICV</a:t>
            </a:r>
          </a:p>
        </p:txBody>
      </p:sp>
      <p:sp>
        <p:nvSpPr>
          <p:cNvPr id="4" name="ZoneTexte 3">
            <a:extLst>
              <a:ext uri="{FF2B5EF4-FFF2-40B4-BE49-F238E27FC236}">
                <a16:creationId xmlns:a16="http://schemas.microsoft.com/office/drawing/2014/main" id="{FE8C460A-A932-4C8F-96DA-071F2C45FA9A}"/>
              </a:ext>
            </a:extLst>
          </p:cNvPr>
          <p:cNvSpPr txBox="1"/>
          <p:nvPr/>
        </p:nvSpPr>
        <p:spPr>
          <a:xfrm>
            <a:off x="759617" y="1653281"/>
            <a:ext cx="10672762" cy="800219"/>
          </a:xfrm>
          <a:prstGeom prst="rect">
            <a:avLst/>
          </a:prstGeom>
          <a:noFill/>
        </p:spPr>
        <p:txBody>
          <a:bodyPr wrap="square" rtlCol="0">
            <a:spAutoFit/>
          </a:bodyPr>
          <a:lstStyle/>
          <a:p>
            <a:r>
              <a:rPr lang="fr-FR" sz="2800"/>
              <a:t>Déficit immunitaire primitif </a:t>
            </a:r>
            <a:r>
              <a:rPr lang="fr-FR" sz="2800" u="sng"/>
              <a:t>symptomatique</a:t>
            </a:r>
            <a:r>
              <a:rPr lang="fr-FR" sz="2800"/>
              <a:t> le plus fréquent (1/50 000)</a:t>
            </a:r>
          </a:p>
          <a:p>
            <a:endParaRPr lang="fr-FR"/>
          </a:p>
        </p:txBody>
      </p:sp>
      <p:sp>
        <p:nvSpPr>
          <p:cNvPr id="5" name="Rectangle : coins arrondis 4">
            <a:extLst>
              <a:ext uri="{FF2B5EF4-FFF2-40B4-BE49-F238E27FC236}">
                <a16:creationId xmlns:a16="http://schemas.microsoft.com/office/drawing/2014/main" id="{1983A9A9-7D44-E9F7-059E-A5D01AD0628A}"/>
              </a:ext>
            </a:extLst>
          </p:cNvPr>
          <p:cNvSpPr/>
          <p:nvPr/>
        </p:nvSpPr>
        <p:spPr>
          <a:xfrm>
            <a:off x="3978088" y="3490866"/>
            <a:ext cx="4371584" cy="226721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fr-FR" sz="2800" dirty="0">
                <a:solidFill>
                  <a:schemeClr val="tx1"/>
                </a:solidFill>
              </a:rPr>
              <a:t>Infections</a:t>
            </a:r>
          </a:p>
          <a:p>
            <a:pPr marL="285750" indent="-285750" algn="ctr">
              <a:buFontTx/>
              <a:buChar char="-"/>
            </a:pPr>
            <a:r>
              <a:rPr lang="fr-FR" sz="2800" dirty="0">
                <a:solidFill>
                  <a:schemeClr val="tx1"/>
                </a:solidFill>
              </a:rPr>
              <a:t>Auto-immunité</a:t>
            </a:r>
          </a:p>
          <a:p>
            <a:pPr marL="285750" indent="-285750" algn="ctr">
              <a:buFontTx/>
              <a:buChar char="-"/>
            </a:pPr>
            <a:r>
              <a:rPr lang="fr-FR" sz="2800" dirty="0">
                <a:solidFill>
                  <a:schemeClr val="tx1"/>
                </a:solidFill>
              </a:rPr>
              <a:t>Lympho-prolifération</a:t>
            </a:r>
          </a:p>
          <a:p>
            <a:pPr marL="285750" indent="-285750" algn="ctr">
              <a:buFontTx/>
              <a:buChar char="-"/>
            </a:pPr>
            <a:r>
              <a:rPr lang="fr-FR" sz="2800" dirty="0">
                <a:solidFill>
                  <a:schemeClr val="tx1"/>
                </a:solidFill>
              </a:rPr>
              <a:t>Granulomatoses</a:t>
            </a:r>
          </a:p>
        </p:txBody>
      </p:sp>
      <p:sp>
        <p:nvSpPr>
          <p:cNvPr id="6" name="Rectangle : coins arrondis 5">
            <a:extLst>
              <a:ext uri="{FF2B5EF4-FFF2-40B4-BE49-F238E27FC236}">
                <a16:creationId xmlns:a16="http://schemas.microsoft.com/office/drawing/2014/main" id="{97FA4112-CDC3-9282-239A-AFC442D8C015}"/>
              </a:ext>
            </a:extLst>
          </p:cNvPr>
          <p:cNvSpPr/>
          <p:nvPr/>
        </p:nvSpPr>
        <p:spPr>
          <a:xfrm>
            <a:off x="268266" y="3429000"/>
            <a:ext cx="3235828" cy="22672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Déficit en IgG ET IgA et/ou IgM</a:t>
            </a:r>
          </a:p>
        </p:txBody>
      </p:sp>
      <p:sp>
        <p:nvSpPr>
          <p:cNvPr id="7" name="Rectangle : coins arrondis 6">
            <a:extLst>
              <a:ext uri="{FF2B5EF4-FFF2-40B4-BE49-F238E27FC236}">
                <a16:creationId xmlns:a16="http://schemas.microsoft.com/office/drawing/2014/main" id="{28BFB7F7-1083-CA4A-A71B-E00A230D9F27}"/>
              </a:ext>
            </a:extLst>
          </p:cNvPr>
          <p:cNvSpPr/>
          <p:nvPr/>
        </p:nvSpPr>
        <p:spPr>
          <a:xfrm>
            <a:off x="1971297" y="6175367"/>
            <a:ext cx="8249402" cy="45093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a:t>Après exclusion des autres causes d’hypogammaglobulinémie</a:t>
            </a:r>
          </a:p>
        </p:txBody>
      </p:sp>
      <p:sp>
        <p:nvSpPr>
          <p:cNvPr id="9" name="Rectangle : coins arrondis 8">
            <a:extLst>
              <a:ext uri="{FF2B5EF4-FFF2-40B4-BE49-F238E27FC236}">
                <a16:creationId xmlns:a16="http://schemas.microsoft.com/office/drawing/2014/main" id="{AA593AB1-1D5C-4F9D-74AE-C3BCD0772433}"/>
              </a:ext>
            </a:extLst>
          </p:cNvPr>
          <p:cNvSpPr/>
          <p:nvPr/>
        </p:nvSpPr>
        <p:spPr>
          <a:xfrm>
            <a:off x="1971297" y="2498907"/>
            <a:ext cx="8249402" cy="45093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rPr>
              <a:t>Âge &gt; 2 ans au début des symptômes</a:t>
            </a:r>
          </a:p>
        </p:txBody>
      </p:sp>
      <p:sp>
        <p:nvSpPr>
          <p:cNvPr id="11" name="Rectangle : coins arrondis 10">
            <a:extLst>
              <a:ext uri="{FF2B5EF4-FFF2-40B4-BE49-F238E27FC236}">
                <a16:creationId xmlns:a16="http://schemas.microsoft.com/office/drawing/2014/main" id="{069A7FE0-AF8E-E79A-E385-3C501DC05F72}"/>
              </a:ext>
            </a:extLst>
          </p:cNvPr>
          <p:cNvSpPr/>
          <p:nvPr/>
        </p:nvSpPr>
        <p:spPr>
          <a:xfrm>
            <a:off x="8823667" y="3526842"/>
            <a:ext cx="3100067" cy="225781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Mauvaise réponse vaccinale</a:t>
            </a:r>
          </a:p>
        </p:txBody>
      </p:sp>
    </p:spTree>
    <p:extLst>
      <p:ext uri="{BB962C8B-B14F-4D97-AF65-F5344CB8AC3E}">
        <p14:creationId xmlns:p14="http://schemas.microsoft.com/office/powerpoint/2010/main" val="92720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DICV et foie</a:t>
            </a:r>
          </a:p>
        </p:txBody>
      </p:sp>
      <p:pic>
        <p:nvPicPr>
          <p:cNvPr id="5" name="Image 4">
            <a:extLst>
              <a:ext uri="{FF2B5EF4-FFF2-40B4-BE49-F238E27FC236}">
                <a16:creationId xmlns:a16="http://schemas.microsoft.com/office/drawing/2014/main" id="{0D9176BF-3E85-DEDC-14E3-063EF1D36FE5}"/>
              </a:ext>
            </a:extLst>
          </p:cNvPr>
          <p:cNvPicPr>
            <a:picLocks noChangeAspect="1"/>
          </p:cNvPicPr>
          <p:nvPr/>
        </p:nvPicPr>
        <p:blipFill rotWithShape="1">
          <a:blip r:embed="rId3"/>
          <a:srcRect l="6216" t="3428" r="7305" b="2603"/>
          <a:stretch/>
        </p:blipFill>
        <p:spPr>
          <a:xfrm>
            <a:off x="4700963" y="1691288"/>
            <a:ext cx="7491033" cy="5166712"/>
          </a:xfrm>
          <a:prstGeom prst="rect">
            <a:avLst/>
          </a:prstGeom>
        </p:spPr>
      </p:pic>
      <p:sp>
        <p:nvSpPr>
          <p:cNvPr id="3" name="ZoneTexte 2">
            <a:extLst>
              <a:ext uri="{FF2B5EF4-FFF2-40B4-BE49-F238E27FC236}">
                <a16:creationId xmlns:a16="http://schemas.microsoft.com/office/drawing/2014/main" id="{887E6740-71DD-00E5-B66C-7C5D9C0CFCA8}"/>
              </a:ext>
            </a:extLst>
          </p:cNvPr>
          <p:cNvSpPr txBox="1"/>
          <p:nvPr/>
        </p:nvSpPr>
        <p:spPr>
          <a:xfrm>
            <a:off x="89807" y="1700332"/>
            <a:ext cx="4814548" cy="2339102"/>
          </a:xfrm>
          <a:prstGeom prst="rect">
            <a:avLst/>
          </a:prstGeom>
          <a:noFill/>
        </p:spPr>
        <p:txBody>
          <a:bodyPr wrap="square" rtlCol="0">
            <a:spAutoFit/>
          </a:bodyPr>
          <a:lstStyle/>
          <a:p>
            <a:r>
              <a:rPr lang="fr-FR" sz="2800" b="1" dirty="0">
                <a:solidFill>
                  <a:schemeClr val="accent2"/>
                </a:solidFill>
              </a:rPr>
              <a:t>Atteinte hépatique 9-79%</a:t>
            </a:r>
          </a:p>
          <a:p>
            <a:r>
              <a:rPr lang="fr-FR" sz="2800" b="1" dirty="0">
                <a:solidFill>
                  <a:schemeClr val="accent2"/>
                </a:solidFill>
              </a:rPr>
              <a:t>selon la définition utilisée</a:t>
            </a:r>
          </a:p>
          <a:p>
            <a:r>
              <a:rPr lang="fr-FR" sz="2400" dirty="0">
                <a:solidFill>
                  <a:schemeClr val="accent2"/>
                </a:solidFill>
              </a:rPr>
              <a:t>(simple élévation des transaminases, anomalies échographiques, anomalies histologiques …)</a:t>
            </a:r>
          </a:p>
          <a:p>
            <a:endParaRPr lang="fr-FR" dirty="0"/>
          </a:p>
        </p:txBody>
      </p:sp>
      <p:sp>
        <p:nvSpPr>
          <p:cNvPr id="11" name="ZoneTexte 10">
            <a:extLst>
              <a:ext uri="{FF2B5EF4-FFF2-40B4-BE49-F238E27FC236}">
                <a16:creationId xmlns:a16="http://schemas.microsoft.com/office/drawing/2014/main" id="{ECDC2909-11C5-3A61-7A5F-F25FFEB711B6}"/>
              </a:ext>
            </a:extLst>
          </p:cNvPr>
          <p:cNvSpPr txBox="1"/>
          <p:nvPr/>
        </p:nvSpPr>
        <p:spPr>
          <a:xfrm>
            <a:off x="89807" y="6481436"/>
            <a:ext cx="3967843" cy="338554"/>
          </a:xfrm>
          <a:prstGeom prst="rect">
            <a:avLst/>
          </a:prstGeom>
          <a:noFill/>
        </p:spPr>
        <p:txBody>
          <a:bodyPr wrap="square" rtlCol="0">
            <a:spAutoFit/>
          </a:bodyPr>
          <a:lstStyle/>
          <a:p>
            <a:r>
              <a:rPr lang="fr-FR" sz="1600" dirty="0" err="1">
                <a:solidFill>
                  <a:schemeClr val="bg1">
                    <a:lumMod val="50000"/>
                  </a:schemeClr>
                </a:solidFill>
              </a:rPr>
              <a:t>Pecoraro</a:t>
            </a:r>
            <a:r>
              <a:rPr lang="fr-FR" sz="1600" dirty="0">
                <a:solidFill>
                  <a:schemeClr val="bg1">
                    <a:lumMod val="50000"/>
                  </a:schemeClr>
                </a:solidFill>
              </a:rPr>
              <a:t> et al, Front </a:t>
            </a:r>
            <a:r>
              <a:rPr lang="fr-FR" sz="1600" dirty="0" err="1">
                <a:solidFill>
                  <a:schemeClr val="bg1">
                    <a:lumMod val="50000"/>
                  </a:schemeClr>
                </a:solidFill>
              </a:rPr>
              <a:t>Immunol</a:t>
            </a:r>
            <a:r>
              <a:rPr lang="fr-FR" sz="1600" dirty="0">
                <a:solidFill>
                  <a:schemeClr val="bg1">
                    <a:lumMod val="50000"/>
                  </a:schemeClr>
                </a:solidFill>
              </a:rPr>
              <a:t> 2020</a:t>
            </a:r>
          </a:p>
        </p:txBody>
      </p:sp>
    </p:spTree>
    <p:extLst>
      <p:ext uri="{BB962C8B-B14F-4D97-AF65-F5344CB8AC3E}">
        <p14:creationId xmlns:p14="http://schemas.microsoft.com/office/powerpoint/2010/main" val="9689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a:bodyPr>
          <a:lstStyle/>
          <a:p>
            <a:pPr algn="ctr"/>
            <a:r>
              <a:rPr lang="fr-FR" sz="4800" dirty="0"/>
              <a:t>DICV, dérégulation immunitaire et foie</a:t>
            </a:r>
          </a:p>
        </p:txBody>
      </p:sp>
      <p:sp>
        <p:nvSpPr>
          <p:cNvPr id="3" name="ZoneTexte 2">
            <a:extLst>
              <a:ext uri="{FF2B5EF4-FFF2-40B4-BE49-F238E27FC236}">
                <a16:creationId xmlns:a16="http://schemas.microsoft.com/office/drawing/2014/main" id="{7972F640-78A6-E513-B102-604254CBA3BC}"/>
              </a:ext>
            </a:extLst>
          </p:cNvPr>
          <p:cNvSpPr txBox="1"/>
          <p:nvPr/>
        </p:nvSpPr>
        <p:spPr>
          <a:xfrm>
            <a:off x="351179" y="1759616"/>
            <a:ext cx="10379805" cy="800219"/>
          </a:xfrm>
          <a:prstGeom prst="rect">
            <a:avLst/>
          </a:prstGeom>
          <a:noFill/>
        </p:spPr>
        <p:txBody>
          <a:bodyPr wrap="square" rtlCol="0">
            <a:spAutoFit/>
          </a:bodyPr>
          <a:lstStyle/>
          <a:p>
            <a:pPr>
              <a:buFontTx/>
              <a:buChar char="-"/>
            </a:pPr>
            <a:r>
              <a:rPr lang="fr-FR" sz="2800" dirty="0"/>
              <a:t> HNR </a:t>
            </a:r>
            <a:r>
              <a:rPr lang="fr-FR" sz="2800" dirty="0">
                <a:solidFill>
                  <a:schemeClr val="accent2"/>
                </a:solidFill>
              </a:rPr>
              <a:t>&lt;1%</a:t>
            </a:r>
            <a:r>
              <a:rPr lang="fr-FR" sz="2800" dirty="0"/>
              <a:t> </a:t>
            </a:r>
            <a:r>
              <a:rPr lang="fr-FR" sz="2400" dirty="0"/>
              <a:t>(5-12% si anomalies des tests hépatiques, 87% des patients biopsiés)</a:t>
            </a:r>
          </a:p>
          <a:p>
            <a:endParaRPr lang="fr-FR" dirty="0"/>
          </a:p>
        </p:txBody>
      </p:sp>
      <p:sp>
        <p:nvSpPr>
          <p:cNvPr id="15" name="Flèche à angle droit 14">
            <a:extLst>
              <a:ext uri="{FF2B5EF4-FFF2-40B4-BE49-F238E27FC236}">
                <a16:creationId xmlns:a16="http://schemas.microsoft.com/office/drawing/2014/main" id="{BD09EAB6-B191-287E-A5FB-9BC0D33523F6}"/>
              </a:ext>
            </a:extLst>
          </p:cNvPr>
          <p:cNvSpPr/>
          <p:nvPr/>
        </p:nvSpPr>
        <p:spPr>
          <a:xfrm rot="5400000">
            <a:off x="568836" y="2463736"/>
            <a:ext cx="557409" cy="532356"/>
          </a:xfrm>
          <a:prstGeom prst="bentUpArrow">
            <a:avLst>
              <a:gd name="adj1" fmla="val 10882"/>
              <a:gd name="adj2" fmla="val 2147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93BE1BF4-0200-3185-9939-A3636C94BCAA}"/>
              </a:ext>
            </a:extLst>
          </p:cNvPr>
          <p:cNvSpPr txBox="1"/>
          <p:nvPr/>
        </p:nvSpPr>
        <p:spPr>
          <a:xfrm>
            <a:off x="1371599" y="2364164"/>
            <a:ext cx="4915035" cy="2333612"/>
          </a:xfrm>
          <a:prstGeom prst="rect">
            <a:avLst/>
          </a:prstGeom>
          <a:noFill/>
        </p:spPr>
        <p:txBody>
          <a:bodyPr wrap="square" rtlCol="0">
            <a:spAutoFit/>
          </a:bodyPr>
          <a:lstStyle/>
          <a:p>
            <a:r>
              <a:rPr lang="fr-FR" sz="2800" dirty="0"/>
              <a:t>Infiltrat inflammatoire intra-sinusoïdal de LT CD8 +++</a:t>
            </a:r>
          </a:p>
          <a:p>
            <a:r>
              <a:rPr lang="fr-FR" sz="2800" dirty="0"/>
              <a:t>+/- dilatation sinusoïdale </a:t>
            </a:r>
          </a:p>
          <a:p>
            <a:r>
              <a:rPr lang="fr-FR" sz="2800" dirty="0"/>
              <a:t>+/- granulomes</a:t>
            </a:r>
          </a:p>
          <a:p>
            <a:r>
              <a:rPr lang="fr-FR" sz="2800" dirty="0"/>
              <a:t>+/- hépatite d’interface</a:t>
            </a:r>
          </a:p>
        </p:txBody>
      </p:sp>
      <p:sp>
        <p:nvSpPr>
          <p:cNvPr id="5" name="ZoneTexte 4">
            <a:extLst>
              <a:ext uri="{FF2B5EF4-FFF2-40B4-BE49-F238E27FC236}">
                <a16:creationId xmlns:a16="http://schemas.microsoft.com/office/drawing/2014/main" id="{3DEDBD68-5D00-A54A-1132-A4775AA5D28B}"/>
              </a:ext>
            </a:extLst>
          </p:cNvPr>
          <p:cNvSpPr txBox="1"/>
          <p:nvPr/>
        </p:nvSpPr>
        <p:spPr>
          <a:xfrm>
            <a:off x="105656" y="4869947"/>
            <a:ext cx="6578264" cy="1815882"/>
          </a:xfrm>
          <a:prstGeom prst="rect">
            <a:avLst/>
          </a:prstGeom>
          <a:noFill/>
        </p:spPr>
        <p:txBody>
          <a:bodyPr wrap="square" rtlCol="0">
            <a:spAutoFit/>
          </a:bodyPr>
          <a:lstStyle/>
          <a:p>
            <a:pPr algn="just"/>
            <a:r>
              <a:rPr lang="fr-FR" sz="2800" dirty="0">
                <a:solidFill>
                  <a:schemeClr val="accent2"/>
                </a:solidFill>
              </a:rPr>
              <a:t>=&gt; Intérêt du dépistage systématique d’une atteinte hépatique chez les patients avec DICV (bilan hépatique et </a:t>
            </a:r>
            <a:r>
              <a:rPr lang="fr-FR" sz="2800" dirty="0" err="1">
                <a:solidFill>
                  <a:schemeClr val="accent2"/>
                </a:solidFill>
              </a:rPr>
              <a:t>écho-doppler</a:t>
            </a:r>
            <a:r>
              <a:rPr lang="fr-FR" sz="2800" dirty="0">
                <a:solidFill>
                  <a:schemeClr val="accent2"/>
                </a:solidFill>
              </a:rPr>
              <a:t> hépatique en 1</a:t>
            </a:r>
            <a:r>
              <a:rPr lang="fr-FR" sz="2800" baseline="30000" dirty="0">
                <a:solidFill>
                  <a:schemeClr val="accent2"/>
                </a:solidFill>
              </a:rPr>
              <a:t>ère</a:t>
            </a:r>
            <a:r>
              <a:rPr lang="fr-FR" sz="2800" dirty="0">
                <a:solidFill>
                  <a:schemeClr val="accent2"/>
                </a:solidFill>
              </a:rPr>
              <a:t> intention +/- PBH) ?</a:t>
            </a:r>
          </a:p>
        </p:txBody>
      </p:sp>
      <p:sp>
        <p:nvSpPr>
          <p:cNvPr id="4" name="ZoneTexte 3">
            <a:extLst>
              <a:ext uri="{FF2B5EF4-FFF2-40B4-BE49-F238E27FC236}">
                <a16:creationId xmlns:a16="http://schemas.microsoft.com/office/drawing/2014/main" id="{B19A2F9B-394D-AE40-BF35-8755D44B00F7}"/>
              </a:ext>
            </a:extLst>
          </p:cNvPr>
          <p:cNvSpPr txBox="1"/>
          <p:nvPr/>
        </p:nvSpPr>
        <p:spPr>
          <a:xfrm>
            <a:off x="4441371" y="4686300"/>
            <a:ext cx="184731" cy="369332"/>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3666F6C8-466B-A50F-76C9-8B1DE7A2A577}"/>
              </a:ext>
            </a:extLst>
          </p:cNvPr>
          <p:cNvSpPr txBox="1"/>
          <p:nvPr/>
        </p:nvSpPr>
        <p:spPr>
          <a:xfrm>
            <a:off x="7938369" y="6299720"/>
            <a:ext cx="3389069" cy="338554"/>
          </a:xfrm>
          <a:prstGeom prst="rect">
            <a:avLst/>
          </a:prstGeom>
          <a:noFill/>
        </p:spPr>
        <p:txBody>
          <a:bodyPr wrap="none" rtlCol="0">
            <a:spAutoFit/>
          </a:bodyPr>
          <a:lstStyle/>
          <a:p>
            <a:r>
              <a:rPr lang="fr-FR" sz="1600" i="1" dirty="0">
                <a:solidFill>
                  <a:schemeClr val="bg1">
                    <a:lumMod val="50000"/>
                  </a:schemeClr>
                </a:solidFill>
              </a:rPr>
              <a:t>D’après </a:t>
            </a:r>
            <a:r>
              <a:rPr lang="fr-FR" sz="1600" i="1" dirty="0" err="1">
                <a:solidFill>
                  <a:schemeClr val="bg1">
                    <a:lumMod val="50000"/>
                  </a:schemeClr>
                </a:solidFill>
              </a:rPr>
              <a:t>Fuss</a:t>
            </a:r>
            <a:r>
              <a:rPr lang="fr-FR" sz="1600" i="1" dirty="0">
                <a:solidFill>
                  <a:schemeClr val="bg1">
                    <a:lumMod val="50000"/>
                  </a:schemeClr>
                </a:solidFill>
              </a:rPr>
              <a:t> et al, J Clin </a:t>
            </a:r>
            <a:r>
              <a:rPr lang="fr-FR" sz="1600" i="1" dirty="0" err="1">
                <a:solidFill>
                  <a:schemeClr val="bg1">
                    <a:lumMod val="50000"/>
                  </a:schemeClr>
                </a:solidFill>
              </a:rPr>
              <a:t>Immunol</a:t>
            </a:r>
            <a:r>
              <a:rPr lang="fr-FR" sz="1600" i="1" dirty="0">
                <a:solidFill>
                  <a:schemeClr val="bg1">
                    <a:lumMod val="50000"/>
                  </a:schemeClr>
                </a:solidFill>
              </a:rPr>
              <a:t> 2013</a:t>
            </a:r>
          </a:p>
        </p:txBody>
      </p:sp>
      <p:pic>
        <p:nvPicPr>
          <p:cNvPr id="9" name="Image 8" descr="Une image contenant chocolat&#10;&#10;Description générée automatiquement">
            <a:extLst>
              <a:ext uri="{FF2B5EF4-FFF2-40B4-BE49-F238E27FC236}">
                <a16:creationId xmlns:a16="http://schemas.microsoft.com/office/drawing/2014/main" id="{91D68D3D-BDA1-1B94-1C72-066741862CC9}"/>
              </a:ext>
            </a:extLst>
          </p:cNvPr>
          <p:cNvPicPr preferRelativeResize="0">
            <a:picLocks noChangeAspect="1"/>
          </p:cNvPicPr>
          <p:nvPr/>
        </p:nvPicPr>
        <p:blipFill>
          <a:blip r:embed="rId3"/>
          <a:stretch>
            <a:fillRect/>
          </a:stretch>
        </p:blipFill>
        <p:spPr>
          <a:xfrm>
            <a:off x="6827402" y="2530465"/>
            <a:ext cx="2520000" cy="1843191"/>
          </a:xfrm>
          <a:prstGeom prst="rect">
            <a:avLst/>
          </a:prstGeom>
        </p:spPr>
      </p:pic>
      <p:pic>
        <p:nvPicPr>
          <p:cNvPr id="17" name="Image 16">
            <a:extLst>
              <a:ext uri="{FF2B5EF4-FFF2-40B4-BE49-F238E27FC236}">
                <a16:creationId xmlns:a16="http://schemas.microsoft.com/office/drawing/2014/main" id="{9C6D5AC9-41FE-730E-4BEB-763A59BF5358}"/>
              </a:ext>
            </a:extLst>
          </p:cNvPr>
          <p:cNvPicPr preferRelativeResize="0">
            <a:picLocks noChangeAspect="1"/>
          </p:cNvPicPr>
          <p:nvPr/>
        </p:nvPicPr>
        <p:blipFill rotWithShape="1">
          <a:blip r:embed="rId4"/>
          <a:srcRect l="5170"/>
          <a:stretch/>
        </p:blipFill>
        <p:spPr>
          <a:xfrm>
            <a:off x="6822234" y="4373656"/>
            <a:ext cx="2520000" cy="1905221"/>
          </a:xfrm>
          <a:prstGeom prst="rect">
            <a:avLst/>
          </a:prstGeom>
        </p:spPr>
      </p:pic>
      <p:pic>
        <p:nvPicPr>
          <p:cNvPr id="20" name="Image 19">
            <a:extLst>
              <a:ext uri="{FF2B5EF4-FFF2-40B4-BE49-F238E27FC236}">
                <a16:creationId xmlns:a16="http://schemas.microsoft.com/office/drawing/2014/main" id="{6ACA33A5-26BC-29E5-48A8-94E440CFA563}"/>
              </a:ext>
            </a:extLst>
          </p:cNvPr>
          <p:cNvPicPr preferRelativeResize="0">
            <a:picLocks noChangeAspect="1"/>
          </p:cNvPicPr>
          <p:nvPr/>
        </p:nvPicPr>
        <p:blipFill>
          <a:blip r:embed="rId5"/>
          <a:stretch>
            <a:fillRect/>
          </a:stretch>
        </p:blipFill>
        <p:spPr>
          <a:xfrm>
            <a:off x="9347402" y="2535160"/>
            <a:ext cx="2520000" cy="1899020"/>
          </a:xfrm>
          <a:prstGeom prst="rect">
            <a:avLst/>
          </a:prstGeom>
        </p:spPr>
      </p:pic>
      <p:pic>
        <p:nvPicPr>
          <p:cNvPr id="22" name="Image 21" descr="Une image contenant rose, violet&#10;&#10;Description générée automatiquement">
            <a:extLst>
              <a:ext uri="{FF2B5EF4-FFF2-40B4-BE49-F238E27FC236}">
                <a16:creationId xmlns:a16="http://schemas.microsoft.com/office/drawing/2014/main" id="{CC224353-D4A6-9F4E-269F-F25BEE4DF167}"/>
              </a:ext>
            </a:extLst>
          </p:cNvPr>
          <p:cNvPicPr preferRelativeResize="0">
            <a:picLocks noChangeAspect="1"/>
          </p:cNvPicPr>
          <p:nvPr/>
        </p:nvPicPr>
        <p:blipFill>
          <a:blip r:embed="rId6"/>
          <a:stretch>
            <a:fillRect/>
          </a:stretch>
        </p:blipFill>
        <p:spPr>
          <a:xfrm>
            <a:off x="9344058" y="4399030"/>
            <a:ext cx="2520001" cy="1905221"/>
          </a:xfrm>
          <a:prstGeom prst="rect">
            <a:avLst/>
          </a:prstGeom>
        </p:spPr>
      </p:pic>
      <p:sp>
        <p:nvSpPr>
          <p:cNvPr id="23" name="ZoneTexte 22">
            <a:extLst>
              <a:ext uri="{FF2B5EF4-FFF2-40B4-BE49-F238E27FC236}">
                <a16:creationId xmlns:a16="http://schemas.microsoft.com/office/drawing/2014/main" id="{DE70FC7A-53A4-0B19-7C2D-5A99683DEFC2}"/>
              </a:ext>
            </a:extLst>
          </p:cNvPr>
          <p:cNvSpPr txBox="1"/>
          <p:nvPr/>
        </p:nvSpPr>
        <p:spPr>
          <a:xfrm>
            <a:off x="6768301" y="4330275"/>
            <a:ext cx="308098" cy="369332"/>
          </a:xfrm>
          <a:prstGeom prst="rect">
            <a:avLst/>
          </a:prstGeom>
          <a:noFill/>
        </p:spPr>
        <p:txBody>
          <a:bodyPr wrap="none" rtlCol="0">
            <a:spAutoFit/>
          </a:bodyPr>
          <a:lstStyle/>
          <a:p>
            <a:r>
              <a:rPr lang="fr-FR" b="1" dirty="0"/>
              <a:t>C</a:t>
            </a:r>
          </a:p>
        </p:txBody>
      </p:sp>
    </p:spTree>
    <p:extLst>
      <p:ext uri="{BB962C8B-B14F-4D97-AF65-F5344CB8AC3E}">
        <p14:creationId xmlns:p14="http://schemas.microsoft.com/office/powerpoint/2010/main" val="1439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5" grpId="0"/>
      <p:bldP spid="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fontScale="90000"/>
          </a:bodyPr>
          <a:lstStyle/>
          <a:p>
            <a:pPr algn="ctr"/>
            <a:r>
              <a:rPr lang="fr-FR" sz="4800" dirty="0"/>
              <a:t>DICV et hyperplasie nodulaire régénérative</a:t>
            </a:r>
          </a:p>
        </p:txBody>
      </p:sp>
      <p:sp>
        <p:nvSpPr>
          <p:cNvPr id="4" name="ZoneTexte 3">
            <a:extLst>
              <a:ext uri="{FF2B5EF4-FFF2-40B4-BE49-F238E27FC236}">
                <a16:creationId xmlns:a16="http://schemas.microsoft.com/office/drawing/2014/main" id="{7D2234EC-98F1-0A42-D793-12241CD701B6}"/>
              </a:ext>
            </a:extLst>
          </p:cNvPr>
          <p:cNvSpPr txBox="1"/>
          <p:nvPr/>
        </p:nvSpPr>
        <p:spPr>
          <a:xfrm>
            <a:off x="5960533" y="3826933"/>
            <a:ext cx="184731" cy="369332"/>
          </a:xfrm>
          <a:prstGeom prst="rect">
            <a:avLst/>
          </a:prstGeom>
          <a:noFill/>
        </p:spPr>
        <p:txBody>
          <a:bodyPr wrap="none" rtlCol="0">
            <a:spAutoFit/>
          </a:bodyPr>
          <a:lstStyle/>
          <a:p>
            <a:endParaRPr lang="fr-FR"/>
          </a:p>
        </p:txBody>
      </p:sp>
      <p:pic>
        <p:nvPicPr>
          <p:cNvPr id="13" name="Image 12">
            <a:extLst>
              <a:ext uri="{FF2B5EF4-FFF2-40B4-BE49-F238E27FC236}">
                <a16:creationId xmlns:a16="http://schemas.microsoft.com/office/drawing/2014/main" id="{5366F324-3FE5-42EB-0A00-E0892C569595}"/>
              </a:ext>
            </a:extLst>
          </p:cNvPr>
          <p:cNvPicPr>
            <a:picLocks noChangeAspect="1"/>
          </p:cNvPicPr>
          <p:nvPr/>
        </p:nvPicPr>
        <p:blipFill rotWithShape="1">
          <a:blip r:embed="rId3"/>
          <a:srcRect l="1879" r="2056" b="2380"/>
          <a:stretch/>
        </p:blipFill>
        <p:spPr>
          <a:xfrm>
            <a:off x="1711523" y="1634034"/>
            <a:ext cx="8768954" cy="5124462"/>
          </a:xfrm>
          <a:prstGeom prst="rect">
            <a:avLst/>
          </a:prstGeom>
        </p:spPr>
      </p:pic>
      <p:sp>
        <p:nvSpPr>
          <p:cNvPr id="3" name="ZoneTexte 2">
            <a:extLst>
              <a:ext uri="{FF2B5EF4-FFF2-40B4-BE49-F238E27FC236}">
                <a16:creationId xmlns:a16="http://schemas.microsoft.com/office/drawing/2014/main" id="{A6684CA9-A4EF-66EF-249D-5954164CDE30}"/>
              </a:ext>
            </a:extLst>
          </p:cNvPr>
          <p:cNvSpPr txBox="1"/>
          <p:nvPr/>
        </p:nvSpPr>
        <p:spPr>
          <a:xfrm>
            <a:off x="7948274" y="6471932"/>
            <a:ext cx="4243726" cy="646331"/>
          </a:xfrm>
          <a:prstGeom prst="rect">
            <a:avLst/>
          </a:prstGeom>
          <a:noFill/>
        </p:spPr>
        <p:txBody>
          <a:bodyPr wrap="none" rtlCol="0">
            <a:spAutoFit/>
          </a:bodyPr>
          <a:lstStyle/>
          <a:p>
            <a:r>
              <a:rPr lang="fr-FR" i="1" dirty="0">
                <a:solidFill>
                  <a:schemeClr val="bg1">
                    <a:lumMod val="50000"/>
                  </a:schemeClr>
                </a:solidFill>
              </a:rPr>
              <a:t>D’après </a:t>
            </a:r>
            <a:r>
              <a:rPr lang="fr-FR" i="1" dirty="0" err="1">
                <a:solidFill>
                  <a:schemeClr val="bg1">
                    <a:lumMod val="50000"/>
                  </a:schemeClr>
                </a:solidFill>
              </a:rPr>
              <a:t>Pecoraro</a:t>
            </a:r>
            <a:r>
              <a:rPr lang="fr-FR" i="1" dirty="0">
                <a:solidFill>
                  <a:schemeClr val="bg1">
                    <a:lumMod val="50000"/>
                  </a:schemeClr>
                </a:solidFill>
              </a:rPr>
              <a:t> et al, Front </a:t>
            </a:r>
            <a:r>
              <a:rPr lang="fr-FR" i="1" dirty="0" err="1">
                <a:solidFill>
                  <a:schemeClr val="bg1">
                    <a:lumMod val="50000"/>
                  </a:schemeClr>
                </a:solidFill>
              </a:rPr>
              <a:t>Immunol</a:t>
            </a:r>
            <a:r>
              <a:rPr lang="fr-FR" i="1" dirty="0">
                <a:solidFill>
                  <a:schemeClr val="bg1">
                    <a:lumMod val="50000"/>
                  </a:schemeClr>
                </a:solidFill>
              </a:rPr>
              <a:t> 2020</a:t>
            </a:r>
          </a:p>
          <a:p>
            <a:endParaRPr lang="fr-FR" dirty="0"/>
          </a:p>
        </p:txBody>
      </p:sp>
      <p:sp>
        <p:nvSpPr>
          <p:cNvPr id="7" name="Rectangle 6">
            <a:extLst>
              <a:ext uri="{FF2B5EF4-FFF2-40B4-BE49-F238E27FC236}">
                <a16:creationId xmlns:a16="http://schemas.microsoft.com/office/drawing/2014/main" id="{FD2479C3-6432-2052-A9E1-F0C22AFF22AE}"/>
              </a:ext>
            </a:extLst>
          </p:cNvPr>
          <p:cNvSpPr/>
          <p:nvPr/>
        </p:nvSpPr>
        <p:spPr>
          <a:xfrm>
            <a:off x="1711519" y="1607070"/>
            <a:ext cx="2917631" cy="695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mj-lt"/>
              </a:rPr>
              <a:t>Vasculopathie intra-hépatique, HNR et fibrose péri-sinusoïdale </a:t>
            </a:r>
          </a:p>
        </p:txBody>
      </p:sp>
      <p:sp>
        <p:nvSpPr>
          <p:cNvPr id="11" name="Rectangle 10">
            <a:extLst>
              <a:ext uri="{FF2B5EF4-FFF2-40B4-BE49-F238E27FC236}">
                <a16:creationId xmlns:a16="http://schemas.microsoft.com/office/drawing/2014/main" id="{A420829E-2595-0C65-01F2-C1637441E63D}"/>
              </a:ext>
            </a:extLst>
          </p:cNvPr>
          <p:cNvSpPr/>
          <p:nvPr/>
        </p:nvSpPr>
        <p:spPr>
          <a:xfrm>
            <a:off x="5250241" y="1915792"/>
            <a:ext cx="1485900" cy="962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mj-lt"/>
              </a:rPr>
              <a:t>Augmentation de la pression portale</a:t>
            </a:r>
          </a:p>
        </p:txBody>
      </p:sp>
      <p:sp>
        <p:nvSpPr>
          <p:cNvPr id="15" name="Rectangle 14">
            <a:extLst>
              <a:ext uri="{FF2B5EF4-FFF2-40B4-BE49-F238E27FC236}">
                <a16:creationId xmlns:a16="http://schemas.microsoft.com/office/drawing/2014/main" id="{07C653EC-B5D2-A8D6-ABDD-8B2428DBBEFC}"/>
              </a:ext>
            </a:extLst>
          </p:cNvPr>
          <p:cNvSpPr/>
          <p:nvPr/>
        </p:nvSpPr>
        <p:spPr>
          <a:xfrm>
            <a:off x="6629398" y="1946113"/>
            <a:ext cx="1538469" cy="412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mj-lt"/>
              </a:rPr>
              <a:t>Splénomégalie</a:t>
            </a:r>
            <a:endParaRPr lang="fr-FR" dirty="0">
              <a:solidFill>
                <a:sysClr val="windowText" lastClr="000000"/>
              </a:solidFill>
              <a:latin typeface="+mj-lt"/>
            </a:endParaRPr>
          </a:p>
        </p:txBody>
      </p:sp>
      <p:sp>
        <p:nvSpPr>
          <p:cNvPr id="17" name="Rectangle 16">
            <a:extLst>
              <a:ext uri="{FF2B5EF4-FFF2-40B4-BE49-F238E27FC236}">
                <a16:creationId xmlns:a16="http://schemas.microsoft.com/office/drawing/2014/main" id="{DB28ADAF-013D-3866-3087-1CBC934A79B9}"/>
              </a:ext>
            </a:extLst>
          </p:cNvPr>
          <p:cNvSpPr/>
          <p:nvPr/>
        </p:nvSpPr>
        <p:spPr>
          <a:xfrm>
            <a:off x="4629150" y="2674330"/>
            <a:ext cx="628347" cy="396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C72B5D0E-980A-6C00-8C7B-9371FDB204C3}"/>
              </a:ext>
            </a:extLst>
          </p:cNvPr>
          <p:cNvSpPr/>
          <p:nvPr/>
        </p:nvSpPr>
        <p:spPr>
          <a:xfrm>
            <a:off x="8854275" y="1612542"/>
            <a:ext cx="1889928"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mj-lt"/>
              </a:rPr>
              <a:t>Splénomégalie secondaire au DICV</a:t>
            </a:r>
            <a:endParaRPr lang="fr-FR" dirty="0">
              <a:solidFill>
                <a:sysClr val="windowText" lastClr="000000"/>
              </a:solidFill>
              <a:latin typeface="+mj-lt"/>
            </a:endParaRPr>
          </a:p>
        </p:txBody>
      </p:sp>
      <p:sp>
        <p:nvSpPr>
          <p:cNvPr id="20" name="Rectangle 19">
            <a:extLst>
              <a:ext uri="{FF2B5EF4-FFF2-40B4-BE49-F238E27FC236}">
                <a16:creationId xmlns:a16="http://schemas.microsoft.com/office/drawing/2014/main" id="{483829D4-AA30-85D8-90BA-A1D6C500D54E}"/>
              </a:ext>
            </a:extLst>
          </p:cNvPr>
          <p:cNvSpPr/>
          <p:nvPr/>
        </p:nvSpPr>
        <p:spPr>
          <a:xfrm>
            <a:off x="4865249" y="4663981"/>
            <a:ext cx="2368307" cy="9622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mj-lt"/>
              </a:rPr>
              <a:t>Augmentation de la pression portale</a:t>
            </a:r>
          </a:p>
        </p:txBody>
      </p:sp>
      <p:sp>
        <p:nvSpPr>
          <p:cNvPr id="21" name="Rectangle 20">
            <a:extLst>
              <a:ext uri="{FF2B5EF4-FFF2-40B4-BE49-F238E27FC236}">
                <a16:creationId xmlns:a16="http://schemas.microsoft.com/office/drawing/2014/main" id="{AF362AC7-B465-7F2F-DAA8-B4D7845D480A}"/>
              </a:ext>
            </a:extLst>
          </p:cNvPr>
          <p:cNvSpPr/>
          <p:nvPr/>
        </p:nvSpPr>
        <p:spPr>
          <a:xfrm>
            <a:off x="7233556" y="4471102"/>
            <a:ext cx="2368307" cy="907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mj-lt"/>
              </a:rPr>
              <a:t>Augmentation du flux splénique</a:t>
            </a:r>
          </a:p>
        </p:txBody>
      </p:sp>
      <p:sp>
        <p:nvSpPr>
          <p:cNvPr id="22" name="Rectangle 21">
            <a:extLst>
              <a:ext uri="{FF2B5EF4-FFF2-40B4-BE49-F238E27FC236}">
                <a16:creationId xmlns:a16="http://schemas.microsoft.com/office/drawing/2014/main" id="{275B89F3-1F50-59E5-C81E-5980521BEAA1}"/>
              </a:ext>
            </a:extLst>
          </p:cNvPr>
          <p:cNvSpPr/>
          <p:nvPr/>
        </p:nvSpPr>
        <p:spPr>
          <a:xfrm>
            <a:off x="2104232" y="4793728"/>
            <a:ext cx="2368307" cy="262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ysClr val="windowText" lastClr="000000"/>
                </a:solidFill>
                <a:latin typeface="+mj-lt"/>
              </a:rPr>
              <a:t>Infiltrat sinusoïdal de LT</a:t>
            </a:r>
          </a:p>
        </p:txBody>
      </p:sp>
      <p:sp>
        <p:nvSpPr>
          <p:cNvPr id="23" name="Rectangle 22">
            <a:extLst>
              <a:ext uri="{FF2B5EF4-FFF2-40B4-BE49-F238E27FC236}">
                <a16:creationId xmlns:a16="http://schemas.microsoft.com/office/drawing/2014/main" id="{808B13EF-50A1-62E2-BE57-CA75DFA655BC}"/>
              </a:ext>
            </a:extLst>
          </p:cNvPr>
          <p:cNvSpPr/>
          <p:nvPr/>
        </p:nvSpPr>
        <p:spPr>
          <a:xfrm>
            <a:off x="2498271" y="6111384"/>
            <a:ext cx="1638454" cy="262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ysClr val="windowText" lastClr="000000"/>
                </a:solidFill>
                <a:latin typeface="+mj-lt"/>
              </a:rPr>
              <a:t>Lumière sinusoïdale</a:t>
            </a:r>
          </a:p>
        </p:txBody>
      </p:sp>
    </p:spTree>
    <p:extLst>
      <p:ext uri="{BB962C8B-B14F-4D97-AF65-F5344CB8AC3E}">
        <p14:creationId xmlns:p14="http://schemas.microsoft.com/office/powerpoint/2010/main" val="112127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459346" y="198251"/>
            <a:ext cx="10808204" cy="1033669"/>
          </a:xfrm>
          <a:noFill/>
        </p:spPr>
        <p:txBody>
          <a:bodyPr>
            <a:normAutofit fontScale="90000"/>
          </a:bodyPr>
          <a:lstStyle/>
          <a:p>
            <a:pPr algn="ctr"/>
            <a:r>
              <a:rPr lang="fr-FR" sz="4800" dirty="0"/>
              <a:t>DICV et transplantation hépatique = 18 patients</a:t>
            </a:r>
          </a:p>
        </p:txBody>
      </p:sp>
      <p:sp>
        <p:nvSpPr>
          <p:cNvPr id="13" name="Espace réservé du contenu 2">
            <a:extLst>
              <a:ext uri="{FF2B5EF4-FFF2-40B4-BE49-F238E27FC236}">
                <a16:creationId xmlns:a16="http://schemas.microsoft.com/office/drawing/2014/main" id="{B22445D0-9855-0576-2E0D-688DF947B16C}"/>
              </a:ext>
            </a:extLst>
          </p:cNvPr>
          <p:cNvSpPr>
            <a:spLocks noGrp="1"/>
          </p:cNvSpPr>
          <p:nvPr>
            <p:ph idx="1"/>
          </p:nvPr>
        </p:nvSpPr>
        <p:spPr>
          <a:xfrm>
            <a:off x="751950" y="1795682"/>
            <a:ext cx="10515600" cy="4864067"/>
          </a:xfrm>
        </p:spPr>
        <p:txBody>
          <a:bodyPr>
            <a:normAutofit lnSpcReduction="10000"/>
          </a:bodyPr>
          <a:lstStyle/>
          <a:p>
            <a:pPr marL="0" indent="0">
              <a:buNone/>
            </a:pPr>
            <a:r>
              <a:rPr lang="fr-FR" b="1" dirty="0">
                <a:solidFill>
                  <a:schemeClr val="accent2"/>
                </a:solidFill>
              </a:rPr>
              <a:t>TH pour hépatopathie liée au DICV </a:t>
            </a:r>
            <a:r>
              <a:rPr lang="fr-FR" dirty="0">
                <a:solidFill>
                  <a:schemeClr val="accent2"/>
                </a:solidFill>
              </a:rPr>
              <a:t>(12 patients)</a:t>
            </a:r>
          </a:p>
          <a:p>
            <a:pPr marL="0" indent="0">
              <a:buNone/>
            </a:pPr>
            <a:r>
              <a:rPr lang="fr-FR" sz="2400" dirty="0"/>
              <a:t>- Indication TH: HTP, SHP, insuffisance hépatique sévère, hépatite fulminante</a:t>
            </a:r>
          </a:p>
          <a:p>
            <a:pPr marL="0" indent="0">
              <a:buNone/>
            </a:pPr>
            <a:r>
              <a:rPr lang="fr-FR" sz="2400" dirty="0"/>
              <a:t>- Foie natif: lésions d’HNR (9/12) </a:t>
            </a:r>
          </a:p>
          <a:p>
            <a:pPr marL="0" indent="0">
              <a:buNone/>
            </a:pPr>
            <a:r>
              <a:rPr lang="fr-FR" sz="2400" dirty="0"/>
              <a:t>- Infections post-TH (7/12): pneumocystose, colite à CD, rectite à CMV, toxoplasmose, PVB19, aspergillose invasive, grippe, candidose œsophagienne…</a:t>
            </a:r>
          </a:p>
          <a:p>
            <a:pPr marL="0" indent="0">
              <a:buNone/>
            </a:pPr>
            <a:r>
              <a:rPr lang="fr-FR" sz="2400" dirty="0"/>
              <a:t>- Récidive lésions HNR (4/12)</a:t>
            </a:r>
          </a:p>
          <a:p>
            <a:pPr marL="0" indent="0">
              <a:buNone/>
            </a:pPr>
            <a:r>
              <a:rPr lang="fr-FR" sz="2400" dirty="0"/>
              <a:t>- 2 cas de néoplasie (carcinomes épidermoïdes)</a:t>
            </a:r>
          </a:p>
          <a:p>
            <a:pPr>
              <a:buFontTx/>
              <a:buChar char="-"/>
            </a:pPr>
            <a:r>
              <a:rPr lang="fr-FR" sz="2400" dirty="0"/>
              <a:t>1 rejet aigu cellulaire</a:t>
            </a:r>
            <a:endParaRPr lang="fr-FR" dirty="0"/>
          </a:p>
          <a:p>
            <a:pPr marL="0" indent="0">
              <a:buNone/>
            </a:pPr>
            <a:endParaRPr lang="fr-FR" dirty="0"/>
          </a:p>
          <a:p>
            <a:pPr marL="0" indent="0">
              <a:buNone/>
            </a:pPr>
            <a:r>
              <a:rPr lang="fr-FR" b="1" dirty="0">
                <a:solidFill>
                  <a:schemeClr val="accent2"/>
                </a:solidFill>
              </a:rPr>
              <a:t>TH pour hépatopathie virale </a:t>
            </a:r>
            <a:r>
              <a:rPr lang="fr-FR" dirty="0">
                <a:solidFill>
                  <a:schemeClr val="accent2"/>
                </a:solidFill>
              </a:rPr>
              <a:t>(6 patients)</a:t>
            </a:r>
          </a:p>
          <a:p>
            <a:pPr marL="0" indent="0">
              <a:buNone/>
            </a:pPr>
            <a:r>
              <a:rPr lang="fr-FR" sz="2400" dirty="0"/>
              <a:t>Moins d’infections</a:t>
            </a:r>
          </a:p>
        </p:txBody>
      </p:sp>
      <p:sp>
        <p:nvSpPr>
          <p:cNvPr id="17" name="ZoneTexte 16">
            <a:extLst>
              <a:ext uri="{FF2B5EF4-FFF2-40B4-BE49-F238E27FC236}">
                <a16:creationId xmlns:a16="http://schemas.microsoft.com/office/drawing/2014/main" id="{FECE520A-F8ED-1C57-10B3-0E7B3AB1005B}"/>
              </a:ext>
            </a:extLst>
          </p:cNvPr>
          <p:cNvSpPr txBox="1"/>
          <p:nvPr/>
        </p:nvSpPr>
        <p:spPr>
          <a:xfrm>
            <a:off x="3849522" y="1066597"/>
            <a:ext cx="4492952" cy="523220"/>
          </a:xfrm>
          <a:prstGeom prst="rect">
            <a:avLst/>
          </a:prstGeom>
          <a:noFill/>
        </p:spPr>
        <p:txBody>
          <a:bodyPr wrap="square" rtlCol="0">
            <a:spAutoFit/>
          </a:bodyPr>
          <a:lstStyle/>
          <a:p>
            <a:r>
              <a:rPr lang="fr-FR" sz="2800" b="1">
                <a:solidFill>
                  <a:srgbClr val="C00000"/>
                </a:solidFill>
              </a:rPr>
              <a:t>Survie à 5 ans post-TH = 55%</a:t>
            </a:r>
          </a:p>
        </p:txBody>
      </p:sp>
    </p:spTree>
    <p:extLst>
      <p:ext uri="{BB962C8B-B14F-4D97-AF65-F5344CB8AC3E}">
        <p14:creationId xmlns:p14="http://schemas.microsoft.com/office/powerpoint/2010/main" val="24412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81D2D5E-603A-C1EF-A424-CBE61701C181}"/>
              </a:ext>
            </a:extLst>
          </p:cNvPr>
          <p:cNvSpPr>
            <a:spLocks noGrp="1"/>
          </p:cNvSpPr>
          <p:nvPr>
            <p:ph type="title"/>
          </p:nvPr>
        </p:nvSpPr>
        <p:spPr>
          <a:xfrm>
            <a:off x="1371599" y="294538"/>
            <a:ext cx="9895951" cy="1033669"/>
          </a:xfrm>
          <a:noFill/>
        </p:spPr>
        <p:txBody>
          <a:bodyPr>
            <a:normAutofit fontScale="90000"/>
          </a:bodyPr>
          <a:lstStyle/>
          <a:p>
            <a:pPr algn="ctr"/>
            <a:r>
              <a:rPr lang="fr-FR" sz="4800" dirty="0"/>
              <a:t>DIP rares avec atteinte hépatique fréquente</a:t>
            </a:r>
          </a:p>
        </p:txBody>
      </p:sp>
      <p:sp>
        <p:nvSpPr>
          <p:cNvPr id="3" name="Rectangle 2">
            <a:extLst>
              <a:ext uri="{FF2B5EF4-FFF2-40B4-BE49-F238E27FC236}">
                <a16:creationId xmlns:a16="http://schemas.microsoft.com/office/drawing/2014/main" id="{8B112641-3167-932C-3305-90F7AD25772A}"/>
              </a:ext>
            </a:extLst>
          </p:cNvPr>
          <p:cNvSpPr/>
          <p:nvPr/>
        </p:nvSpPr>
        <p:spPr>
          <a:xfrm>
            <a:off x="0" y="1604123"/>
            <a:ext cx="6096000" cy="25044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r>
              <a:rPr lang="fr-FR" sz="2800" b="1" dirty="0">
                <a:solidFill>
                  <a:schemeClr val="tx1"/>
                </a:solidFill>
              </a:rPr>
              <a:t>Maladie </a:t>
            </a:r>
            <a:r>
              <a:rPr lang="fr-FR" sz="2800" b="1" dirty="0" err="1">
                <a:solidFill>
                  <a:schemeClr val="tx1"/>
                </a:solidFill>
              </a:rPr>
              <a:t>veino</a:t>
            </a:r>
            <a:r>
              <a:rPr lang="fr-FR" sz="2800" b="1" dirty="0">
                <a:solidFill>
                  <a:schemeClr val="tx1"/>
                </a:solidFill>
              </a:rPr>
              <a:t>-occlusive hépatique -déficit immunitaire (VODI)</a:t>
            </a:r>
          </a:p>
          <a:p>
            <a:pPr algn="ctr"/>
            <a:r>
              <a:rPr lang="fr-FR" sz="2800" dirty="0">
                <a:solidFill>
                  <a:schemeClr val="tx1"/>
                </a:solidFill>
              </a:rPr>
              <a:t>= DI combiné sévère</a:t>
            </a:r>
          </a:p>
          <a:p>
            <a:pPr algn="ctr"/>
            <a:r>
              <a:rPr lang="fr-FR" sz="2800" dirty="0">
                <a:solidFill>
                  <a:schemeClr val="tx1"/>
                </a:solidFill>
              </a:rPr>
              <a:t>Mutation homozygote Sp110 (</a:t>
            </a:r>
            <a:r>
              <a:rPr lang="fr-FR" sz="2800" dirty="0" err="1">
                <a:solidFill>
                  <a:schemeClr val="tx1"/>
                </a:solidFill>
              </a:rPr>
              <a:t>chr</a:t>
            </a:r>
            <a:r>
              <a:rPr lang="fr-FR" sz="2800" dirty="0">
                <a:solidFill>
                  <a:schemeClr val="tx1"/>
                </a:solidFill>
              </a:rPr>
              <a:t> 2)</a:t>
            </a:r>
          </a:p>
          <a:p>
            <a:pPr algn="ctr"/>
            <a:r>
              <a:rPr lang="fr-FR" sz="2800" dirty="0">
                <a:solidFill>
                  <a:schemeClr val="tx1"/>
                </a:solidFill>
              </a:rPr>
              <a:t>Syndrome d’obstruction sinusoïdale</a:t>
            </a:r>
          </a:p>
          <a:p>
            <a:pPr algn="ctr"/>
            <a:endParaRPr lang="fr-FR" sz="3200" dirty="0"/>
          </a:p>
        </p:txBody>
      </p:sp>
      <p:sp>
        <p:nvSpPr>
          <p:cNvPr id="15" name="Rectangle 14">
            <a:extLst>
              <a:ext uri="{FF2B5EF4-FFF2-40B4-BE49-F238E27FC236}">
                <a16:creationId xmlns:a16="http://schemas.microsoft.com/office/drawing/2014/main" id="{502377AF-0201-64A4-330C-EBDBA2EDD2DA}"/>
              </a:ext>
            </a:extLst>
          </p:cNvPr>
          <p:cNvSpPr/>
          <p:nvPr/>
        </p:nvSpPr>
        <p:spPr>
          <a:xfrm>
            <a:off x="-3" y="4108536"/>
            <a:ext cx="6096000" cy="27628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r>
              <a:rPr lang="fr-FR" sz="2800" b="1" dirty="0">
                <a:solidFill>
                  <a:schemeClr val="tx1"/>
                </a:solidFill>
              </a:rPr>
              <a:t>Déficit en XIAP</a:t>
            </a:r>
          </a:p>
          <a:p>
            <a:pPr algn="ctr"/>
            <a:r>
              <a:rPr lang="fr-FR" sz="2800" dirty="0">
                <a:solidFill>
                  <a:schemeClr val="tx1"/>
                </a:solidFill>
              </a:rPr>
              <a:t>Lié à l’X</a:t>
            </a:r>
            <a:endParaRPr lang="fr-FR" sz="2800" b="1" dirty="0">
              <a:solidFill>
                <a:schemeClr val="tx1"/>
              </a:solidFill>
            </a:endParaRPr>
          </a:p>
          <a:p>
            <a:pPr algn="ctr"/>
            <a:r>
              <a:rPr lang="fr-FR" sz="2800" dirty="0">
                <a:solidFill>
                  <a:schemeClr val="tx1"/>
                </a:solidFill>
              </a:rPr>
              <a:t>SAM + splénomégalie + MICI</a:t>
            </a:r>
          </a:p>
          <a:p>
            <a:pPr algn="ctr"/>
            <a:r>
              <a:rPr lang="fr-FR" sz="2400" dirty="0">
                <a:solidFill>
                  <a:schemeClr val="tx1"/>
                </a:solidFill>
              </a:rPr>
              <a:t>Cholangite, hépatite</a:t>
            </a:r>
          </a:p>
          <a:p>
            <a:pPr algn="ctr"/>
            <a:endParaRPr lang="fr-FR" sz="2800" dirty="0">
              <a:solidFill>
                <a:schemeClr val="tx1"/>
              </a:solidFill>
            </a:endParaRPr>
          </a:p>
        </p:txBody>
      </p:sp>
      <p:sp>
        <p:nvSpPr>
          <p:cNvPr id="17" name="Rectangle 16">
            <a:extLst>
              <a:ext uri="{FF2B5EF4-FFF2-40B4-BE49-F238E27FC236}">
                <a16:creationId xmlns:a16="http://schemas.microsoft.com/office/drawing/2014/main" id="{AB452B04-D395-ED7A-45CC-5C8BD5C750BC}"/>
              </a:ext>
            </a:extLst>
          </p:cNvPr>
          <p:cNvSpPr/>
          <p:nvPr/>
        </p:nvSpPr>
        <p:spPr>
          <a:xfrm>
            <a:off x="6096001" y="1597433"/>
            <a:ext cx="6096000" cy="25111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chemeClr val="tx1"/>
              </a:solidFill>
            </a:endParaRPr>
          </a:p>
          <a:p>
            <a:pPr algn="ctr"/>
            <a:r>
              <a:rPr lang="fr-FR" sz="2800" b="1" dirty="0" err="1">
                <a:solidFill>
                  <a:schemeClr val="tx1"/>
                </a:solidFill>
              </a:rPr>
              <a:t>Interféronopathies</a:t>
            </a:r>
            <a:r>
              <a:rPr lang="fr-FR" sz="2800" b="1" dirty="0">
                <a:solidFill>
                  <a:schemeClr val="tx1"/>
                </a:solidFill>
              </a:rPr>
              <a:t> de type 1</a:t>
            </a:r>
          </a:p>
          <a:p>
            <a:pPr algn="ctr"/>
            <a:r>
              <a:rPr lang="fr-FR" sz="2800" b="1" dirty="0">
                <a:solidFill>
                  <a:schemeClr val="tx1"/>
                </a:solidFill>
              </a:rPr>
              <a:t>Ex: </a:t>
            </a:r>
            <a:r>
              <a:rPr lang="fr-FR" sz="2800" b="1" dirty="0" err="1">
                <a:solidFill>
                  <a:schemeClr val="tx1"/>
                </a:solidFill>
              </a:rPr>
              <a:t>sd</a:t>
            </a:r>
            <a:r>
              <a:rPr lang="fr-FR" sz="2800" b="1" dirty="0">
                <a:solidFill>
                  <a:schemeClr val="tx1"/>
                </a:solidFill>
              </a:rPr>
              <a:t> </a:t>
            </a:r>
            <a:r>
              <a:rPr lang="fr-FR" sz="2800" b="1" dirty="0" err="1">
                <a:solidFill>
                  <a:schemeClr val="tx1"/>
                </a:solidFill>
              </a:rPr>
              <a:t>Aicardi-Goutières</a:t>
            </a:r>
            <a:r>
              <a:rPr lang="fr-FR" sz="2800" b="1" dirty="0">
                <a:solidFill>
                  <a:schemeClr val="tx1"/>
                </a:solidFill>
              </a:rPr>
              <a:t> </a:t>
            </a:r>
            <a:endParaRPr lang="fr-FR" sz="2800" dirty="0">
              <a:solidFill>
                <a:schemeClr val="tx1"/>
              </a:solidFill>
            </a:endParaRPr>
          </a:p>
          <a:p>
            <a:pPr algn="ctr"/>
            <a:r>
              <a:rPr lang="fr-FR" sz="2800" dirty="0">
                <a:solidFill>
                  <a:schemeClr val="tx1"/>
                </a:solidFill>
              </a:rPr>
              <a:t>Transmission AR ++ ou AD</a:t>
            </a:r>
          </a:p>
          <a:p>
            <a:pPr algn="ctr"/>
            <a:r>
              <a:rPr lang="fr-FR" sz="2800" dirty="0">
                <a:solidFill>
                  <a:schemeClr val="tx1"/>
                </a:solidFill>
              </a:rPr>
              <a:t>Symptômes neurologiques +++</a:t>
            </a:r>
          </a:p>
          <a:p>
            <a:pPr algn="ctr"/>
            <a:r>
              <a:rPr lang="fr-FR" sz="2400" dirty="0">
                <a:solidFill>
                  <a:schemeClr val="tx1"/>
                </a:solidFill>
              </a:rPr>
              <a:t>+/- cytolyse +/- Ac anti-tissus</a:t>
            </a:r>
          </a:p>
          <a:p>
            <a:pPr algn="ctr"/>
            <a:endParaRPr lang="fr-FR" sz="2800" dirty="0">
              <a:solidFill>
                <a:schemeClr val="tx1"/>
              </a:solidFill>
            </a:endParaRPr>
          </a:p>
        </p:txBody>
      </p:sp>
      <p:sp>
        <p:nvSpPr>
          <p:cNvPr id="18" name="Rectangle 17">
            <a:extLst>
              <a:ext uri="{FF2B5EF4-FFF2-40B4-BE49-F238E27FC236}">
                <a16:creationId xmlns:a16="http://schemas.microsoft.com/office/drawing/2014/main" id="{971C5284-F783-751F-93D6-71CED97C4369}"/>
              </a:ext>
            </a:extLst>
          </p:cNvPr>
          <p:cNvSpPr/>
          <p:nvPr/>
        </p:nvSpPr>
        <p:spPr>
          <a:xfrm>
            <a:off x="6095997" y="4108534"/>
            <a:ext cx="6095999" cy="27628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Déficit en ATP6AP1</a:t>
            </a:r>
          </a:p>
          <a:p>
            <a:pPr algn="ctr"/>
            <a:r>
              <a:rPr lang="fr-FR" sz="2800" dirty="0">
                <a:solidFill>
                  <a:schemeClr val="tx1"/>
                </a:solidFill>
              </a:rPr>
              <a:t>Lié à l’X</a:t>
            </a:r>
          </a:p>
          <a:p>
            <a:pPr algn="ctr"/>
            <a:r>
              <a:rPr lang="fr-FR" sz="2800" dirty="0">
                <a:solidFill>
                  <a:schemeClr val="tx1"/>
                </a:solidFill>
              </a:rPr>
              <a:t>Cytolyse hépatique/cirrhose</a:t>
            </a:r>
          </a:p>
          <a:p>
            <a:pPr algn="ctr"/>
            <a:r>
              <a:rPr lang="fr-FR" sz="2400" dirty="0">
                <a:solidFill>
                  <a:schemeClr val="tx1"/>
                </a:solidFill>
              </a:rPr>
              <a:t>Diminution cuivre sérique + céruléoplasmine</a:t>
            </a:r>
          </a:p>
        </p:txBody>
      </p:sp>
      <p:sp>
        <p:nvSpPr>
          <p:cNvPr id="4" name="Rectangle 3">
            <a:extLst>
              <a:ext uri="{FF2B5EF4-FFF2-40B4-BE49-F238E27FC236}">
                <a16:creationId xmlns:a16="http://schemas.microsoft.com/office/drawing/2014/main" id="{FB4F83C7-04F3-3DF4-4E9B-DCBE7179BD77}"/>
              </a:ext>
            </a:extLst>
          </p:cNvPr>
          <p:cNvSpPr/>
          <p:nvPr/>
        </p:nvSpPr>
        <p:spPr>
          <a:xfrm>
            <a:off x="0" y="819807"/>
            <a:ext cx="788276" cy="77093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47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7" grpId="0" animBg="1"/>
      <p:bldP spid="1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4647</Words>
  <Application>Microsoft Macintosh PowerPoint</Application>
  <PresentationFormat>Grand écran</PresentationFormat>
  <Paragraphs>366</Paragraphs>
  <Slides>14</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Déficits immunitaires primitifs et foie</vt:lpstr>
      <vt:lpstr>Classification des déficits immunitaires primitifs (DIP)</vt:lpstr>
      <vt:lpstr>Déficits immunitaires primitifs et foie</vt:lpstr>
      <vt:lpstr>DICV</vt:lpstr>
      <vt:lpstr>DICV et foie</vt:lpstr>
      <vt:lpstr>DICV, dérégulation immunitaire et foie</vt:lpstr>
      <vt:lpstr>DICV et hyperplasie nodulaire régénérative</vt:lpstr>
      <vt:lpstr>DICV et transplantation hépatique = 18 patients</vt:lpstr>
      <vt:lpstr>DIP rares avec atteinte hépatique fréquente</vt:lpstr>
      <vt:lpstr>Syndrome de Good</vt:lpstr>
      <vt:lpstr>Syndrome de Good</vt:lpstr>
      <vt:lpstr>Syndrome de Good et foie</vt:lpstr>
      <vt:lpstr>Syndrome de Good et foie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Déficits immunitaires et foie</dc:title>
  <dc:creator>clementine roger</dc:creator>
  <cp:lastModifiedBy>clementine roger</cp:lastModifiedBy>
  <cp:revision>368</cp:revision>
  <dcterms:created xsi:type="dcterms:W3CDTF">2022-05-01T13:06:14Z</dcterms:created>
  <dcterms:modified xsi:type="dcterms:W3CDTF">2022-05-08T16:05:26Z</dcterms:modified>
</cp:coreProperties>
</file>