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361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10" r:id="rId10"/>
    <p:sldId id="311" r:id="rId11"/>
    <p:sldId id="312" r:id="rId12"/>
    <p:sldId id="359" r:id="rId13"/>
    <p:sldId id="313" r:id="rId14"/>
    <p:sldId id="314" r:id="rId15"/>
    <p:sldId id="368" r:id="rId16"/>
    <p:sldId id="315" r:id="rId17"/>
    <p:sldId id="316" r:id="rId18"/>
    <p:sldId id="317" r:id="rId19"/>
    <p:sldId id="318" r:id="rId20"/>
    <p:sldId id="319" r:id="rId21"/>
    <p:sldId id="357" r:id="rId22"/>
    <p:sldId id="321" r:id="rId23"/>
    <p:sldId id="320" r:id="rId24"/>
    <p:sldId id="328" r:id="rId25"/>
    <p:sldId id="325" r:id="rId26"/>
    <p:sldId id="355" r:id="rId27"/>
    <p:sldId id="369" r:id="rId28"/>
    <p:sldId id="331" r:id="rId29"/>
    <p:sldId id="334" r:id="rId30"/>
    <p:sldId id="370" r:id="rId31"/>
    <p:sldId id="371" r:id="rId32"/>
    <p:sldId id="372" r:id="rId33"/>
    <p:sldId id="335" r:id="rId34"/>
    <p:sldId id="336" r:id="rId35"/>
    <p:sldId id="340" r:id="rId36"/>
    <p:sldId id="367" r:id="rId37"/>
    <p:sldId id="337" r:id="rId38"/>
    <p:sldId id="373" r:id="rId39"/>
    <p:sldId id="374" r:id="rId40"/>
    <p:sldId id="339" r:id="rId41"/>
    <p:sldId id="360" r:id="rId42"/>
    <p:sldId id="341" r:id="rId43"/>
    <p:sldId id="366" r:id="rId44"/>
    <p:sldId id="362" r:id="rId45"/>
    <p:sldId id="342" r:id="rId46"/>
    <p:sldId id="343" r:id="rId47"/>
    <p:sldId id="346" r:id="rId48"/>
    <p:sldId id="349" r:id="rId49"/>
    <p:sldId id="363" r:id="rId50"/>
    <p:sldId id="375" r:id="rId51"/>
    <p:sldId id="364" r:id="rId52"/>
    <p:sldId id="365" r:id="rId53"/>
  </p:sldIdLst>
  <p:sldSz cx="10799763" cy="6072188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9" userDrawn="1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7B7"/>
    <a:srgbClr val="2B2B2B"/>
    <a:srgbClr val="3F8ACC"/>
    <a:srgbClr val="161D39"/>
    <a:srgbClr val="CDEDFF"/>
    <a:srgbClr val="79C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60"/>
  </p:normalViewPr>
  <p:slideViewPr>
    <p:cSldViewPr snapToGrid="0" snapToObjects="1">
      <p:cViewPr varScale="1">
        <p:scale>
          <a:sx n="123" d="100"/>
          <a:sy n="123" d="100"/>
        </p:scale>
        <p:origin x="612" y="96"/>
      </p:cViewPr>
      <p:guideLst>
        <p:guide orient="horz" pos="1799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FF-4D47-98F4-726FE9FAE87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FF-4D47-98F4-726FE9FAE87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FF-4D47-98F4-726FE9FAE87D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>
                <a:noFill/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71FF-4D47-98F4-726FE9FAE8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Feuil1!$A$2:$A$5</c:f>
              <c:strCache>
                <c:ptCount val="4"/>
                <c:pt idx="0">
                  <c:v>Stéatose</c:v>
                </c:pt>
                <c:pt idx="1">
                  <c:v>Stéatohépatite</c:v>
                </c:pt>
                <c:pt idx="2">
                  <c:v>Autres lésions</c:v>
                </c:pt>
                <c:pt idx="3">
                  <c:v>Foie normal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25</c:v>
                </c:pt>
                <c:pt idx="1">
                  <c:v>22</c:v>
                </c:pt>
                <c:pt idx="2">
                  <c:v>11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FF-4D47-98F4-726FE9FAE87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691293185874905E-2"/>
          <c:y val="0.18938876958561998"/>
          <c:w val="0.24707138452436894"/>
          <c:h val="0.59091426071741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PsO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2EB-41FB-A876-86887CCA1A6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2EB-41FB-A876-86887CCA1A6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2EB-41FB-A876-86887CCA1A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Total</c:v>
                </c:pt>
                <c:pt idx="1">
                  <c:v>MTX</c:v>
                </c:pt>
                <c:pt idx="2">
                  <c:v>Controles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0.56000000000000005</c:v>
                </c:pt>
                <c:pt idx="2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6-4EF8-AFF5-B7B9B028322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PR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Total</c:v>
                </c:pt>
                <c:pt idx="1">
                  <c:v>MTX</c:v>
                </c:pt>
                <c:pt idx="2">
                  <c:v>Controles</c:v>
                </c:pt>
              </c:strCache>
            </c:strRef>
          </c:cat>
          <c:val>
            <c:numRef>
              <c:f>Feuil1!$C$2:$C$4</c:f>
              <c:numCache>
                <c:formatCode>0%</c:formatCode>
                <c:ptCount val="3"/>
                <c:pt idx="0">
                  <c:v>0.47</c:v>
                </c:pt>
                <c:pt idx="1">
                  <c:v>0.52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96-4EF8-AFF5-B7B9B028322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Crohn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Total</c:v>
                </c:pt>
                <c:pt idx="1">
                  <c:v>MTX</c:v>
                </c:pt>
                <c:pt idx="2">
                  <c:v>Controles</c:v>
                </c:pt>
              </c:strCache>
            </c:strRef>
          </c:cat>
          <c:val>
            <c:numRef>
              <c:f>Feuil1!$D$2:$D$4</c:f>
              <c:numCache>
                <c:formatCode>0%</c:formatCode>
                <c:ptCount val="3"/>
                <c:pt idx="0">
                  <c:v>0.19</c:v>
                </c:pt>
                <c:pt idx="1">
                  <c:v>0.14000000000000001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96-4EF8-AFF5-B7B9B0283227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Total</c:v>
                </c:pt>
                <c:pt idx="1">
                  <c:v>MTX</c:v>
                </c:pt>
                <c:pt idx="2">
                  <c:v>Controles</c:v>
                </c:pt>
              </c:strCache>
            </c:strRef>
          </c:cat>
          <c:val>
            <c:numRef>
              <c:f>Feuil1!$E$2:$E$4</c:f>
              <c:numCache>
                <c:formatCode>0%</c:formatCode>
                <c:ptCount val="3"/>
                <c:pt idx="0">
                  <c:v>0.47</c:v>
                </c:pt>
                <c:pt idx="1">
                  <c:v>0.51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96-4EF8-AFF5-B7B9B0283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8407984"/>
        <c:axId val="448407592"/>
      </c:barChart>
      <c:catAx>
        <c:axId val="44840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8407592"/>
        <c:crosses val="autoZero"/>
        <c:auto val="1"/>
        <c:lblAlgn val="ctr"/>
        <c:lblOffset val="100"/>
        <c:noMultiLvlLbl val="0"/>
      </c:catAx>
      <c:valAx>
        <c:axId val="4484075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484079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E93AD-B9BC-43E4-BB42-F167EA72E189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28AF7-AC55-428D-9167-EF497E98C0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54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177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5C27D95-F805-4CBE-8691-8D18DE1C5263}" type="slidenum">
              <a:rPr lang="fr-FR" altLang="fr-FR"/>
              <a:pPr eaLnBrk="1" hangingPunct="1"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700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177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1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ctr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05C27D95-F805-4CBE-8691-8D18DE1C5263}" type="slidenum">
              <a:rPr lang="fr-FR" altLang="fr-FR"/>
              <a:pPr eaLnBrk="1" hangingPunct="1"/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2449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28AF7-AC55-428D-9167-EF497E98C03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31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9982" y="1886314"/>
            <a:ext cx="9179799" cy="130158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19965" y="3440907"/>
            <a:ext cx="7559834" cy="15517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6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35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29828" y="243170"/>
            <a:ext cx="2429947" cy="51810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988" y="243170"/>
            <a:ext cx="7109844" cy="51810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65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0B88-1192-44BD-806F-54B0EE6FE106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AD4B-1C27-446D-8FE9-A7AABA64A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72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D5AF7-B71F-BF48-A00F-73AD5632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B5FCB416-53F0-4E22-9757-63F29E6F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253556"/>
            <a:ext cx="10496368" cy="546778"/>
          </a:xfrm>
          <a:prstGeom prst="rect">
            <a:avLst/>
          </a:prstGeom>
        </p:spPr>
        <p:txBody>
          <a:bodyPr lIns="108000" tIns="72000" bIns="36000" anchor="b">
            <a:noAutofit/>
          </a:bodyPr>
          <a:lstStyle>
            <a:lvl1pPr marL="0" indent="0">
              <a:lnSpc>
                <a:spcPct val="95000"/>
              </a:lnSpc>
              <a:spcBef>
                <a:spcPts val="177"/>
              </a:spcBef>
              <a:spcAft>
                <a:spcPts val="0"/>
              </a:spcAft>
              <a:buFontTx/>
              <a:buNone/>
              <a:defRPr sz="1062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4805" indent="0">
              <a:buNone/>
              <a:defRPr/>
            </a:lvl2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2967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_iMedia_SAGA_MTX_PRES_V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1" cy="60721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327400" y="5627688"/>
            <a:ext cx="7200000" cy="323850"/>
          </a:xfrm>
        </p:spPr>
        <p:txBody>
          <a:bodyPr anchor="b">
            <a:noAutofit/>
          </a:bodyPr>
          <a:lstStyle>
            <a:lvl1pPr marL="0" indent="0" algn="r">
              <a:buNone/>
              <a:defRPr sz="1200" i="1">
                <a:solidFill>
                  <a:srgbClr val="2B2B2B"/>
                </a:solidFill>
              </a:defRPr>
            </a:lvl1pPr>
          </a:lstStyle>
          <a:p>
            <a:pPr lvl="0"/>
            <a:r>
              <a:rPr lang="fr-FR" dirty="0"/>
              <a:t>Référence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327041" y="399457"/>
            <a:ext cx="7200000" cy="1012031"/>
          </a:xfrm>
        </p:spPr>
        <p:txBody>
          <a:bodyPr anchor="t" anchorCtr="0">
            <a:noAutofit/>
          </a:bodyPr>
          <a:lstStyle>
            <a:lvl1pPr algn="l">
              <a:defRPr sz="3000" b="1">
                <a:solidFill>
                  <a:srgbClr val="161D39"/>
                </a:solidFill>
              </a:defRPr>
            </a:lvl1pPr>
          </a:lstStyle>
          <a:p>
            <a:r>
              <a:rPr lang="fr-FR" dirty="0"/>
              <a:t>Cliquez et modifiez le titre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7041" y="1573133"/>
            <a:ext cx="7200000" cy="4007363"/>
          </a:xfrm>
        </p:spPr>
        <p:txBody>
          <a:bodyPr>
            <a:noAutofit/>
          </a:bodyPr>
          <a:lstStyle>
            <a:lvl1pPr marL="269875" indent="-269875">
              <a:buClr>
                <a:srgbClr val="3F8ACC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6575" indent="-266700">
              <a:buClr>
                <a:srgbClr val="3F8ACC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712788" indent="-228600" defTabSz="6097588">
              <a:buClr>
                <a:srgbClr val="3F8ACC"/>
              </a:buClr>
              <a:buFont typeface="Wingdings" charset="2"/>
              <a:buChar char="§"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84250" indent="-228600" defTabSz="6097588">
              <a:buClr>
                <a:srgbClr val="3F8ACC"/>
              </a:buClr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257300" indent="-228600" defTabSz="6097588">
              <a:buClr>
                <a:srgbClr val="3F8ACC"/>
              </a:buClr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4460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3107" y="3901943"/>
            <a:ext cx="9179799" cy="120600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3107" y="2573653"/>
            <a:ext cx="9179799" cy="132829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27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988" y="1416845"/>
            <a:ext cx="4769895" cy="400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89880" y="1416845"/>
            <a:ext cx="4769895" cy="400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9988" y="1359215"/>
            <a:ext cx="4771771" cy="5664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9988" y="1925671"/>
            <a:ext cx="4771771" cy="34985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86130" y="1359215"/>
            <a:ext cx="4773645" cy="5664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86130" y="1925671"/>
            <a:ext cx="4773645" cy="34985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05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85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2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989" y="241763"/>
            <a:ext cx="3553048" cy="10288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22407" y="241764"/>
            <a:ext cx="6037368" cy="51824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9989" y="1270662"/>
            <a:ext cx="3553048" cy="41535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42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6829" y="4250532"/>
            <a:ext cx="6479858" cy="501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116829" y="542561"/>
            <a:ext cx="6479858" cy="36433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16829" y="4752331"/>
            <a:ext cx="6479858" cy="7126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60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9988" y="243169"/>
            <a:ext cx="9719787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9988" y="1416845"/>
            <a:ext cx="9719787" cy="400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9988" y="5628019"/>
            <a:ext cx="2519945" cy="32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56D12-04A0-E442-89DA-25469D08C4E5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89919" y="5628019"/>
            <a:ext cx="3419925" cy="32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739830" y="5628019"/>
            <a:ext cx="2519945" cy="323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00F4D-1DAC-AF4F-B91B-6DA385D3ED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27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472" y="388418"/>
            <a:ext cx="10446817" cy="2702740"/>
          </a:xfrm>
        </p:spPr>
        <p:txBody>
          <a:bodyPr>
            <a:normAutofit/>
          </a:bodyPr>
          <a:lstStyle/>
          <a:p>
            <a:r>
              <a:rPr lang="fr-FR" sz="5400" b="1" dirty="0" smtClean="0"/>
              <a:t>Foie et méthotrexate</a:t>
            </a:r>
            <a:br>
              <a:rPr lang="fr-FR" sz="5400" b="1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3600" dirty="0" smtClean="0"/>
              <a:t>Le point en 2023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1" y="5135412"/>
            <a:ext cx="2322414" cy="8343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48" y="5079920"/>
            <a:ext cx="1839133" cy="8574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10659" y="4369699"/>
            <a:ext cx="2884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 Vincent Di Martino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673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738" y="814888"/>
            <a:ext cx="7795880" cy="4863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2459524" y="1599722"/>
            <a:ext cx="5595937" cy="1182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771" b="1" dirty="0"/>
              <a:t>Augmentation des ALAT : RRx2</a:t>
            </a:r>
          </a:p>
          <a:p>
            <a:r>
              <a:rPr lang="fr-FR" sz="1771" b="1" dirty="0" smtClean="0"/>
              <a:t>&lt;3N </a:t>
            </a:r>
            <a:r>
              <a:rPr lang="fr-FR" sz="1771" b="1" dirty="0"/>
              <a:t>chez </a:t>
            </a:r>
            <a:r>
              <a:rPr lang="fr-FR" sz="1771" b="1" dirty="0" smtClean="0"/>
              <a:t>8 % </a:t>
            </a:r>
            <a:r>
              <a:rPr lang="fr-FR" sz="1771" b="1" dirty="0"/>
              <a:t>des cas</a:t>
            </a:r>
          </a:p>
          <a:p>
            <a:r>
              <a:rPr lang="fr-FR" sz="1771" b="1" dirty="0" smtClean="0"/>
              <a:t>&gt;3N </a:t>
            </a:r>
            <a:r>
              <a:rPr lang="fr-FR" sz="1771" b="1" dirty="0"/>
              <a:t>chez </a:t>
            </a:r>
            <a:r>
              <a:rPr lang="fr-FR" sz="1771" b="1" dirty="0" smtClean="0"/>
              <a:t>3 % </a:t>
            </a:r>
            <a:r>
              <a:rPr lang="fr-FR" sz="1771" b="1" dirty="0"/>
              <a:t>des cas</a:t>
            </a:r>
          </a:p>
          <a:p>
            <a:r>
              <a:rPr lang="fr-FR" sz="1771" b="1" dirty="0"/>
              <a:t>0 cas de cirrhose, </a:t>
            </a:r>
            <a:r>
              <a:rPr lang="fr-FR" sz="1771" b="1" dirty="0" err="1"/>
              <a:t>ins</a:t>
            </a:r>
            <a:r>
              <a:rPr lang="fr-FR" sz="1771" b="1" dirty="0"/>
              <a:t>. Hépatique, mortalité liée au foie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055461" y="5745176"/>
            <a:ext cx="2717026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Conway Sem </a:t>
            </a:r>
            <a:r>
              <a:rPr lang="fr-FR" sz="1594" i="1" dirty="0" err="1"/>
              <a:t>Arthr</a:t>
            </a:r>
            <a:r>
              <a:rPr lang="fr-FR" sz="1594" i="1" dirty="0"/>
              <a:t> Rhum 2015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16245" y="205128"/>
            <a:ext cx="10250018" cy="543393"/>
          </a:xfrm>
        </p:spPr>
        <p:txBody>
          <a:bodyPr>
            <a:normAutofit fontScale="90000"/>
          </a:bodyPr>
          <a:lstStyle/>
          <a:p>
            <a:r>
              <a:rPr lang="fr-FR" sz="2833" dirty="0"/>
              <a:t>Atteinte hépatique aiguë liée au MTX </a:t>
            </a:r>
            <a:r>
              <a:rPr lang="fr-FR" sz="2833" b="1" dirty="0"/>
              <a:t>en clinique </a:t>
            </a:r>
            <a:r>
              <a:rPr lang="fr-FR" sz="2833" dirty="0"/>
              <a:t>: la meilleure méta-analyse</a:t>
            </a:r>
          </a:p>
        </p:txBody>
      </p:sp>
    </p:spTree>
    <p:extLst>
      <p:ext uri="{BB962C8B-B14F-4D97-AF65-F5344CB8AC3E}">
        <p14:creationId xmlns:p14="http://schemas.microsoft.com/office/powerpoint/2010/main" val="17168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453" y="155253"/>
            <a:ext cx="9739687" cy="753667"/>
          </a:xfrm>
        </p:spPr>
        <p:txBody>
          <a:bodyPr>
            <a:normAutofit/>
          </a:bodyPr>
          <a:lstStyle/>
          <a:p>
            <a:r>
              <a:rPr lang="fr-FR" sz="3600" dirty="0" err="1" smtClean="0"/>
              <a:t>Hépatotoxicité</a:t>
            </a:r>
            <a:r>
              <a:rPr lang="fr-FR" sz="3600" dirty="0" smtClean="0"/>
              <a:t> du MTX au cours des MICI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50" y="1622786"/>
            <a:ext cx="5743756" cy="4378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8343046" y="5675014"/>
            <a:ext cx="2407006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Khan, </a:t>
            </a:r>
            <a:r>
              <a:rPr lang="fr-FR" sz="1594" i="1" dirty="0" err="1"/>
              <a:t>Inflam</a:t>
            </a:r>
            <a:r>
              <a:rPr lang="fr-FR" sz="1594" i="1" dirty="0"/>
              <a:t> Bow Dis 2012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06740" y="974363"/>
            <a:ext cx="8755089" cy="58298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594" dirty="0"/>
              <a:t>Le RR x2 d’augmentation des ALAT est observé dans cette population moins exposée au </a:t>
            </a:r>
            <a:r>
              <a:rPr lang="fr-FR" sz="1594" dirty="0" err="1"/>
              <a:t>Sd</a:t>
            </a:r>
            <a:r>
              <a:rPr lang="fr-FR" sz="1594" dirty="0"/>
              <a:t> métabolique</a:t>
            </a:r>
          </a:p>
          <a:p>
            <a:r>
              <a:rPr lang="fr-FR" sz="1594" b="1" dirty="0"/>
              <a:t>La dose de MTX </a:t>
            </a:r>
            <a:r>
              <a:rPr lang="fr-FR" sz="1594" dirty="0"/>
              <a:t>(&gt;20 mg/semaine) joue un rôle crucial  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1742213" y="3900236"/>
            <a:ext cx="406436" cy="2340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</p:spTree>
    <p:extLst>
      <p:ext uri="{BB962C8B-B14F-4D97-AF65-F5344CB8AC3E}">
        <p14:creationId xmlns:p14="http://schemas.microsoft.com/office/powerpoint/2010/main" val="8299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41581"/>
            <a:ext cx="10377181" cy="753667"/>
          </a:xfrm>
        </p:spPr>
        <p:txBody>
          <a:bodyPr>
            <a:normAutofit fontScale="90000"/>
          </a:bodyPr>
          <a:lstStyle/>
          <a:p>
            <a:r>
              <a:rPr lang="fr-FR" sz="3600" dirty="0" err="1" smtClean="0"/>
              <a:t>Hépatotoxicité</a:t>
            </a:r>
            <a:r>
              <a:rPr lang="fr-FR" sz="3600" dirty="0" smtClean="0"/>
              <a:t> aigue du MTX en clinique : exceptionnellement sévère</a:t>
            </a:r>
            <a:endParaRPr lang="fr-FR" sz="3600" dirty="0"/>
          </a:p>
        </p:txBody>
      </p:sp>
      <p:sp>
        <p:nvSpPr>
          <p:cNvPr id="16" name="Rectangle 15"/>
          <p:cNvSpPr/>
          <p:nvPr/>
        </p:nvSpPr>
        <p:spPr>
          <a:xfrm>
            <a:off x="9177556" y="3724712"/>
            <a:ext cx="1258349" cy="242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21" y="1892494"/>
            <a:ext cx="8758374" cy="207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7398481" y="5561901"/>
            <a:ext cx="29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Sajith</a:t>
            </a:r>
            <a:r>
              <a:rPr lang="fr-FR" i="1" dirty="0" smtClean="0"/>
              <a:t>, </a:t>
            </a:r>
            <a:r>
              <a:rPr lang="fr-FR" i="1" dirty="0" err="1" smtClean="0"/>
              <a:t>Eur</a:t>
            </a:r>
            <a:r>
              <a:rPr lang="fr-FR" i="1" dirty="0" smtClean="0"/>
              <a:t> J </a:t>
            </a:r>
            <a:r>
              <a:rPr lang="fr-FR" i="1" dirty="0" err="1" smtClean="0"/>
              <a:t>Hosp</a:t>
            </a:r>
            <a:r>
              <a:rPr lang="fr-FR" i="1" dirty="0" smtClean="0"/>
              <a:t> </a:t>
            </a:r>
            <a:r>
              <a:rPr lang="fr-FR" i="1" dirty="0" err="1" smtClean="0"/>
              <a:t>Pharm</a:t>
            </a:r>
            <a:r>
              <a:rPr lang="fr-FR" i="1" dirty="0" smtClean="0"/>
              <a:t> 2020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7425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028" y="814115"/>
            <a:ext cx="9310688" cy="71421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méthotrexate induit-il </a:t>
            </a:r>
            <a:r>
              <a:rPr lang="fr-FR" i="1" dirty="0" smtClean="0"/>
              <a:t>per se </a:t>
            </a:r>
            <a:r>
              <a:rPr lang="fr-FR" dirty="0" smtClean="0"/>
              <a:t>une fibrose hépatique 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03413" y="2670372"/>
            <a:ext cx="9176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/>
              <a:t>Rationnel physiopathologique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Etudes historiques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Données des tests non invasifs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Impact de la dose cumulée de MTX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901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133" y="83900"/>
            <a:ext cx="10466699" cy="586497"/>
          </a:xfrm>
        </p:spPr>
        <p:txBody>
          <a:bodyPr>
            <a:noAutofit/>
          </a:bodyPr>
          <a:lstStyle/>
          <a:p>
            <a:r>
              <a:rPr lang="fr-FR" sz="3200" dirty="0" err="1" smtClean="0"/>
              <a:t>Fibrogénèse</a:t>
            </a:r>
            <a:r>
              <a:rPr lang="fr-FR" sz="3200" dirty="0" smtClean="0"/>
              <a:t> induite par le MTX : mécanismes supposés</a:t>
            </a:r>
            <a:endParaRPr lang="fr-FR" sz="3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589052" y="722029"/>
            <a:ext cx="8141520" cy="5173765"/>
            <a:chOff x="1178881" y="814957"/>
            <a:chExt cx="8141520" cy="517376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8881" y="814957"/>
              <a:ext cx="8141520" cy="517376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385968" y="2721008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b="1" dirty="0">
                  <a:solidFill>
                    <a:srgbClr val="FF0000"/>
                  </a:solidFill>
                </a:rPr>
                <a:t>①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659812" y="1627598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b="1" dirty="0">
                  <a:solidFill>
                    <a:srgbClr val="FF0000"/>
                  </a:solidFill>
                </a:rPr>
                <a:t>②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900266" y="1076718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b="1" dirty="0">
                  <a:solidFill>
                    <a:srgbClr val="FF0000"/>
                  </a:solidFill>
                </a:rPr>
                <a:t>③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7358109" y="1152618"/>
            <a:ext cx="3340723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b="1" i="1" dirty="0" smtClean="0"/>
              <a:t>In vitro </a:t>
            </a:r>
            <a:r>
              <a:rPr lang="fr-FR" sz="1200" b="1" dirty="0" smtClean="0"/>
              <a:t>activation des cellules stellaires</a:t>
            </a:r>
          </a:p>
          <a:p>
            <a:pPr marL="285750" indent="-285750">
              <a:buFontTx/>
              <a:buChar char="-"/>
            </a:pPr>
            <a:r>
              <a:rPr lang="fr-FR" sz="1200" b="1" dirty="0" smtClean="0"/>
              <a:t>Induite par l’homocystéine</a:t>
            </a:r>
          </a:p>
          <a:p>
            <a:pPr marL="285750" indent="-285750">
              <a:buFontTx/>
              <a:buChar char="-"/>
            </a:pPr>
            <a:r>
              <a:rPr lang="fr-FR" sz="1200" b="1" dirty="0" smtClean="0"/>
              <a:t>Induite par l’adénosine</a:t>
            </a:r>
          </a:p>
          <a:p>
            <a:pPr marL="285750" indent="-285750">
              <a:buFontTx/>
              <a:buChar char="-"/>
            </a:pPr>
            <a:r>
              <a:rPr lang="fr-FR" sz="1200" b="1" dirty="0" smtClean="0"/>
              <a:t>Induite par les cytokines </a:t>
            </a:r>
            <a:r>
              <a:rPr lang="fr-FR" sz="1200" b="1" dirty="0" err="1" smtClean="0"/>
              <a:t>proinflammatoires</a:t>
            </a:r>
            <a:endParaRPr lang="fr-F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2962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028" y="814115"/>
            <a:ext cx="9310688" cy="71421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méthotrexate induit-il </a:t>
            </a:r>
            <a:r>
              <a:rPr lang="fr-FR" i="1" dirty="0" smtClean="0"/>
              <a:t>per se </a:t>
            </a:r>
            <a:r>
              <a:rPr lang="fr-FR" dirty="0" smtClean="0"/>
              <a:t>une fibrose hépatique 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03413" y="2670372"/>
            <a:ext cx="9176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Rationnel physiopathologique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 smtClean="0"/>
              <a:t>Etudes historiques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Données des tests non invasifs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Impact de la dose cumulée de MTX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381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224" y="219932"/>
            <a:ext cx="10387315" cy="761955"/>
          </a:xfrm>
        </p:spPr>
        <p:txBody>
          <a:bodyPr>
            <a:noAutofit/>
          </a:bodyPr>
          <a:lstStyle/>
          <a:p>
            <a:r>
              <a:rPr lang="fr-FR" sz="3200" dirty="0" smtClean="0"/>
              <a:t>MTX et fibrose hépatique : études observationnelles au cours du psoriasis</a:t>
            </a:r>
            <a:endParaRPr lang="fr-FR" sz="3200" dirty="0"/>
          </a:p>
        </p:txBody>
      </p:sp>
      <p:pic>
        <p:nvPicPr>
          <p:cNvPr id="1026" name="Picture 2" descr="Monitoring methotrexate-induced liver fibrosis in patients with psoria | P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49" y="1316090"/>
            <a:ext cx="6184218" cy="43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067990" y="5627343"/>
            <a:ext cx="2554674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Cheng, </a:t>
            </a:r>
            <a:r>
              <a:rPr lang="fr-FR" sz="1594" i="1" dirty="0" err="1"/>
              <a:t>Pso</a:t>
            </a:r>
            <a:r>
              <a:rPr lang="fr-FR" sz="1594" i="1" dirty="0"/>
              <a:t> Target </a:t>
            </a:r>
            <a:r>
              <a:rPr lang="fr-FR" sz="1594" i="1" dirty="0" err="1"/>
              <a:t>Ther</a:t>
            </a:r>
            <a:r>
              <a:rPr lang="fr-FR" sz="1594" i="1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969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799762" cy="880664"/>
          </a:xfrm>
        </p:spPr>
        <p:txBody>
          <a:bodyPr>
            <a:normAutofit fontScale="90000"/>
          </a:bodyPr>
          <a:lstStyle/>
          <a:p>
            <a:r>
              <a:rPr lang="fr-FR" altLang="fr-FR" sz="3187" dirty="0" smtClean="0"/>
              <a:t>Une classification des lésions histologiques hépatiques dédiée au MTX</a:t>
            </a:r>
            <a:endParaRPr lang="fr-FR" altLang="fr-FR" sz="3187" dirty="0"/>
          </a:p>
        </p:txBody>
      </p:sp>
      <p:pic>
        <p:nvPicPr>
          <p:cNvPr id="36868" name="Picture 2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776" y="1023277"/>
            <a:ext cx="2521645" cy="2099965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86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777" y="3283480"/>
            <a:ext cx="2516022" cy="2011413"/>
          </a:xfr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33830" name="Group 38"/>
          <p:cNvGraphicFramePr>
            <a:graphicFrameLocks noGrp="1"/>
          </p:cNvGraphicFramePr>
          <p:nvPr>
            <p:ph sz="half" idx="4294967295"/>
          </p:nvPr>
        </p:nvGraphicFramePr>
        <p:xfrm>
          <a:off x="4119381" y="912235"/>
          <a:ext cx="6247500" cy="4659419"/>
        </p:xfrm>
        <a:graphic>
          <a:graphicData uri="http://schemas.openxmlformats.org/drawingml/2006/table">
            <a:tbl>
              <a:tblPr/>
              <a:tblGrid>
                <a:gridCol w="624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87654">
                <a:tc>
                  <a:txBody>
                    <a:bodyPr/>
                    <a:lstStyle/>
                    <a:p>
                      <a:pPr marL="182563" marR="0" lvl="0" indent="-182563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CRITERES HISTOLOGIQUES DE ROENIGK*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I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Foie normal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Stéatose minime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Anisonucléocytose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minime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Inflammation portale minime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8966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II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Stéatose modérée à sévère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Anisonucléocytose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modérée à sévère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Inflammation et nécrose des espaces portes</a:t>
                      </a: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IIIa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Fibrose minime</a:t>
                      </a: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IIIb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 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Fibrose modérée à sévère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IV    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Cirrhose</a:t>
                      </a: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831E622-4D61-49D9-98ED-5DB23E928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46" y="5554086"/>
            <a:ext cx="3627541" cy="345203"/>
          </a:xfrm>
        </p:spPr>
        <p:txBody>
          <a:bodyPr/>
          <a:lstStyle/>
          <a:p>
            <a:r>
              <a:rPr lang="fr-FR" altLang="fr-FR" sz="1417" dirty="0"/>
              <a:t>* </a:t>
            </a:r>
            <a:r>
              <a:rPr lang="fr-FR" altLang="fr-FR" sz="1417" dirty="0" err="1"/>
              <a:t>Roenigk</a:t>
            </a:r>
            <a:r>
              <a:rPr lang="fr-FR" altLang="fr-FR" sz="1417" dirty="0"/>
              <a:t> et al. Am J </a:t>
            </a:r>
            <a:r>
              <a:rPr lang="fr-FR" altLang="fr-FR" sz="1417" dirty="0" err="1"/>
              <a:t>Derm</a:t>
            </a:r>
            <a:r>
              <a:rPr lang="fr-FR" altLang="fr-FR" sz="1417" dirty="0"/>
              <a:t> 1988</a:t>
            </a:r>
          </a:p>
        </p:txBody>
      </p:sp>
    </p:spTree>
    <p:extLst>
      <p:ext uri="{BB962C8B-B14F-4D97-AF65-F5344CB8AC3E}">
        <p14:creationId xmlns:p14="http://schemas.microsoft.com/office/powerpoint/2010/main" val="11611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523" y="108798"/>
            <a:ext cx="10400953" cy="1173676"/>
          </a:xfrm>
        </p:spPr>
        <p:txBody>
          <a:bodyPr>
            <a:normAutofit/>
          </a:bodyPr>
          <a:lstStyle/>
          <a:p>
            <a:r>
              <a:rPr lang="fr-FR" sz="2833" dirty="0"/>
              <a:t>Deux maladies hépatiques fréquentes de découverte tardive (1) : L’hépatite C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87" y="1511557"/>
            <a:ext cx="8760016" cy="3776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58" y="3682489"/>
            <a:ext cx="1551965" cy="19372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5862" y="5619693"/>
            <a:ext cx="1711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Stéatose au cours de l’hépatite C (génotype 3)</a:t>
            </a:r>
            <a:endParaRPr lang="fr-FR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995" y="262997"/>
            <a:ext cx="9851125" cy="1173676"/>
          </a:xfrm>
        </p:spPr>
        <p:txBody>
          <a:bodyPr>
            <a:normAutofit/>
          </a:bodyPr>
          <a:lstStyle/>
          <a:p>
            <a:r>
              <a:rPr lang="fr-FR" sz="2833" dirty="0"/>
              <a:t>Deux maladies hépatiques fréquentes de découverte tardive (2) : la </a:t>
            </a:r>
            <a:r>
              <a:rPr lang="fr-FR" sz="2833" dirty="0" err="1"/>
              <a:t>stéatohépatite</a:t>
            </a:r>
            <a:r>
              <a:rPr lang="fr-FR" sz="2833" dirty="0"/>
              <a:t> non alcoolique (</a:t>
            </a:r>
            <a:r>
              <a:rPr lang="fr-FR" sz="2833" dirty="0" smtClean="0"/>
              <a:t>NAFLD)</a:t>
            </a:r>
            <a:endParaRPr lang="fr-FR" sz="2833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5" y="1589501"/>
            <a:ext cx="9429773" cy="39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614319" y="5566148"/>
            <a:ext cx="3806042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94" dirty="0" err="1"/>
              <a:t>Sanyal</a:t>
            </a:r>
            <a:r>
              <a:rPr lang="en-US" sz="1594" dirty="0"/>
              <a:t>, Nat Rev </a:t>
            </a:r>
            <a:r>
              <a:rPr lang="en-US" sz="1594" dirty="0" err="1"/>
              <a:t>Gastroenterol</a:t>
            </a:r>
            <a:r>
              <a:rPr lang="en-US" sz="1594" dirty="0"/>
              <a:t> </a:t>
            </a:r>
            <a:r>
              <a:rPr lang="en-US" sz="1594" dirty="0" err="1"/>
              <a:t>Hepatol</a:t>
            </a:r>
            <a:r>
              <a:rPr lang="en-US" sz="1594" dirty="0"/>
              <a:t> 2019</a:t>
            </a:r>
          </a:p>
        </p:txBody>
      </p:sp>
      <p:sp>
        <p:nvSpPr>
          <p:cNvPr id="5" name="Ellipse 4"/>
          <p:cNvSpPr/>
          <p:nvPr/>
        </p:nvSpPr>
        <p:spPr>
          <a:xfrm>
            <a:off x="2887747" y="2945658"/>
            <a:ext cx="594299" cy="3789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</p:spTree>
    <p:extLst>
      <p:ext uri="{BB962C8B-B14F-4D97-AF65-F5344CB8AC3E}">
        <p14:creationId xmlns:p14="http://schemas.microsoft.com/office/powerpoint/2010/main" val="3236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Foie et MTX : Questions pertinentes en 2023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3949" y="1416845"/>
            <a:ext cx="10075177" cy="400736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3F8ACC"/>
                </a:solidFill>
              </a:rPr>
              <a:t>Le MTX est-il hépatotoxique </a:t>
            </a:r>
            <a:r>
              <a:rPr lang="fr-FR" dirty="0" smtClean="0"/>
              <a:t>?</a:t>
            </a:r>
          </a:p>
          <a:p>
            <a:pPr lvl="1"/>
            <a:r>
              <a:rPr lang="fr-FR" dirty="0" smtClean="0"/>
              <a:t>Quels sont les mécanismes impliqués dans l’</a:t>
            </a:r>
            <a:r>
              <a:rPr lang="fr-FR" dirty="0" err="1" smtClean="0"/>
              <a:t>hépatotoxicité</a:t>
            </a:r>
            <a:r>
              <a:rPr lang="fr-FR" dirty="0" smtClean="0"/>
              <a:t> </a:t>
            </a:r>
            <a:r>
              <a:rPr lang="fr-FR" b="1" dirty="0" smtClean="0"/>
              <a:t>aiguë</a:t>
            </a:r>
            <a:r>
              <a:rPr lang="fr-FR" dirty="0" smtClean="0"/>
              <a:t> ?</a:t>
            </a:r>
          </a:p>
          <a:p>
            <a:pPr lvl="1"/>
            <a:r>
              <a:rPr lang="fr-FR" dirty="0" smtClean="0"/>
              <a:t>Existe-t-il des facteurs de risque génétiques ?</a:t>
            </a:r>
          </a:p>
          <a:p>
            <a:r>
              <a:rPr lang="fr-FR" b="1" dirty="0" smtClean="0">
                <a:solidFill>
                  <a:srgbClr val="3F8ACC"/>
                </a:solidFill>
              </a:rPr>
              <a:t>Le MTX induit-il réellement une fibrose hépatique </a:t>
            </a:r>
            <a:r>
              <a:rPr lang="fr-FR" dirty="0" smtClean="0"/>
              <a:t>?</a:t>
            </a:r>
          </a:p>
          <a:p>
            <a:pPr lvl="1"/>
            <a:r>
              <a:rPr lang="fr-FR" dirty="0" smtClean="0"/>
              <a:t>Que retenir de la « vieille » littérature ?</a:t>
            </a:r>
          </a:p>
          <a:p>
            <a:pPr lvl="1"/>
            <a:r>
              <a:rPr lang="fr-FR" dirty="0" smtClean="0"/>
              <a:t>Quelles conclusions à l’ère de l’évaluation non invasive ?</a:t>
            </a:r>
          </a:p>
          <a:p>
            <a:r>
              <a:rPr lang="fr-FR" b="1" dirty="0" smtClean="0">
                <a:solidFill>
                  <a:srgbClr val="3F8ACC"/>
                </a:solidFill>
              </a:rPr>
              <a:t>Le MTX peut-il aggraver les </a:t>
            </a:r>
            <a:r>
              <a:rPr lang="fr-FR" b="1" dirty="0" err="1" smtClean="0">
                <a:solidFill>
                  <a:srgbClr val="3F8ACC"/>
                </a:solidFill>
              </a:rPr>
              <a:t>hépatopathies</a:t>
            </a:r>
            <a:r>
              <a:rPr lang="fr-FR" b="1" dirty="0" smtClean="0">
                <a:solidFill>
                  <a:srgbClr val="3F8ACC"/>
                </a:solidFill>
              </a:rPr>
              <a:t> chroniques </a:t>
            </a:r>
            <a:r>
              <a:rPr lang="fr-FR" dirty="0" smtClean="0"/>
              <a:t>?</a:t>
            </a:r>
          </a:p>
          <a:p>
            <a:r>
              <a:rPr lang="fr-FR" b="1" dirty="0" smtClean="0">
                <a:solidFill>
                  <a:srgbClr val="3F8ACC"/>
                </a:solidFill>
              </a:rPr>
              <a:t>Que faire en pratique ?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95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224" y="219932"/>
            <a:ext cx="10387315" cy="761955"/>
          </a:xfrm>
        </p:spPr>
        <p:txBody>
          <a:bodyPr>
            <a:noAutofit/>
          </a:bodyPr>
          <a:lstStyle/>
          <a:p>
            <a:r>
              <a:rPr lang="fr-FR" sz="3200" dirty="0" smtClean="0"/>
              <a:t>MTX et fibrose hépatique : études observationnelles au cours du psoriasis</a:t>
            </a:r>
            <a:endParaRPr lang="fr-FR" sz="3200" dirty="0"/>
          </a:p>
        </p:txBody>
      </p:sp>
      <p:pic>
        <p:nvPicPr>
          <p:cNvPr id="1026" name="Picture 2" descr="Monitoring methotrexate-induced liver fibrosis in patients with psoria | P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31" y="1353407"/>
            <a:ext cx="6184218" cy="43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067990" y="5627343"/>
            <a:ext cx="2554674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Cheng, </a:t>
            </a:r>
            <a:r>
              <a:rPr lang="fr-FR" sz="1594" i="1" dirty="0" err="1"/>
              <a:t>Pso</a:t>
            </a:r>
            <a:r>
              <a:rPr lang="fr-FR" sz="1594" i="1" dirty="0"/>
              <a:t> Target </a:t>
            </a:r>
            <a:r>
              <a:rPr lang="fr-FR" sz="1594" i="1" dirty="0" err="1"/>
              <a:t>Ther</a:t>
            </a:r>
            <a:r>
              <a:rPr lang="fr-FR" sz="1594" i="1" dirty="0"/>
              <a:t> 2018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77" y="3882803"/>
            <a:ext cx="1141585" cy="1141585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1130688" y="1877641"/>
            <a:ext cx="5986058" cy="23944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  <p:cxnSp>
        <p:nvCxnSpPr>
          <p:cNvPr id="7" name="Connecteur en arc 6"/>
          <p:cNvCxnSpPr>
            <a:stCxn id="5" idx="3"/>
          </p:cNvCxnSpPr>
          <p:nvPr/>
        </p:nvCxnSpPr>
        <p:spPr>
          <a:xfrm>
            <a:off x="7116746" y="3074853"/>
            <a:ext cx="2170483" cy="1042177"/>
          </a:xfrm>
          <a:prstGeom prst="curvedConnector3">
            <a:avLst>
              <a:gd name="adj1" fmla="val 114286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224" y="219932"/>
            <a:ext cx="10387315" cy="761955"/>
          </a:xfrm>
        </p:spPr>
        <p:txBody>
          <a:bodyPr>
            <a:noAutofit/>
          </a:bodyPr>
          <a:lstStyle/>
          <a:p>
            <a:r>
              <a:rPr lang="fr-FR" sz="3200" dirty="0" smtClean="0"/>
              <a:t>MTX et fibrose hépatique : études observationnelles au cours de la polyarthrite rhumatoïde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8067990" y="5627343"/>
            <a:ext cx="2395784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 err="1" smtClean="0"/>
              <a:t>Kremer</a:t>
            </a:r>
            <a:r>
              <a:rPr lang="fr-FR" sz="1594" i="1" dirty="0" smtClean="0"/>
              <a:t>, </a:t>
            </a:r>
            <a:r>
              <a:rPr lang="fr-FR" sz="1594" i="1" dirty="0" err="1" smtClean="0"/>
              <a:t>Arthr</a:t>
            </a:r>
            <a:r>
              <a:rPr lang="fr-FR" sz="1594" i="1" dirty="0" smtClean="0"/>
              <a:t> </a:t>
            </a:r>
            <a:r>
              <a:rPr lang="fr-FR" sz="1594" i="1" dirty="0" err="1" smtClean="0"/>
              <a:t>Rheum</a:t>
            </a:r>
            <a:r>
              <a:rPr lang="fr-FR" sz="1594" i="1" dirty="0" smtClean="0"/>
              <a:t> 1994</a:t>
            </a:r>
            <a:endParaRPr lang="fr-FR" sz="1594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80"/>
            <a:ext cx="6258187" cy="4285063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2416029" y="2072081"/>
            <a:ext cx="486562" cy="30284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5985245" y="1305248"/>
            <a:ext cx="4287375" cy="3411612"/>
            <a:chOff x="5985245" y="1305248"/>
            <a:chExt cx="4287375" cy="3411612"/>
          </a:xfrm>
        </p:grpSpPr>
        <p:sp>
          <p:nvSpPr>
            <p:cNvPr id="10" name="ZoneTexte 9"/>
            <p:cNvSpPr txBox="1"/>
            <p:nvPr/>
          </p:nvSpPr>
          <p:spPr>
            <a:xfrm>
              <a:off x="6149130" y="3293468"/>
              <a:ext cx="3959604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Biopsie hépatique pré Thérapeutique manquante dans 60% des cas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149130" y="4070529"/>
              <a:ext cx="3959604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Surestimation du risque de fibrose supposée liée au MTX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5245" y="1305248"/>
              <a:ext cx="4287375" cy="84770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6149130" y="2236716"/>
              <a:ext cx="3959604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334 PR sous MTX suivis histologiquement – 24% ont une progression </a:t>
              </a:r>
              <a:r>
                <a:rPr lang="fr-FR" dirty="0" err="1" smtClean="0"/>
                <a:t>fibrosante</a:t>
              </a:r>
              <a:endParaRPr lang="fr-FR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8946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i="1" dirty="0" smtClean="0"/>
              <a:t>En résumé </a:t>
            </a:r>
            <a:r>
              <a:rPr lang="fr-FR" sz="4000" dirty="0" smtClean="0"/>
              <a:t>: biais des études historiques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988" y="1416845"/>
            <a:ext cx="9719787" cy="4212168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Etudes observationnelles sans groupe contrôle et de faible effectif</a:t>
            </a:r>
          </a:p>
          <a:p>
            <a:r>
              <a:rPr lang="fr-FR" dirty="0" smtClean="0"/>
              <a:t>Possible biais de publication (privilégie les résultats spectaculaires)</a:t>
            </a:r>
          </a:p>
          <a:p>
            <a:r>
              <a:rPr lang="fr-FR" dirty="0" smtClean="0"/>
              <a:t>Evaluation le plus souvent </a:t>
            </a:r>
            <a:r>
              <a:rPr lang="fr-FR" i="1" dirty="0" smtClean="0">
                <a:solidFill>
                  <a:srgbClr val="FF0000"/>
                </a:solidFill>
              </a:rPr>
              <a:t>inconstante</a:t>
            </a:r>
            <a:r>
              <a:rPr lang="fr-FR" dirty="0" smtClean="0"/>
              <a:t> et </a:t>
            </a:r>
            <a:r>
              <a:rPr lang="fr-FR" i="1" dirty="0" smtClean="0">
                <a:solidFill>
                  <a:srgbClr val="FF0000"/>
                </a:solidFill>
              </a:rPr>
              <a:t>inappropriée</a:t>
            </a:r>
            <a:r>
              <a:rPr lang="fr-FR" dirty="0" smtClean="0"/>
              <a:t> (tests hépatiques) d’une maladie chronique du foie à l’état basal</a:t>
            </a:r>
          </a:p>
          <a:p>
            <a:r>
              <a:rPr lang="fr-FR" dirty="0" smtClean="0"/>
              <a:t>Méconnaissance de l’hépatite C (&lt;1992) et de la NAFLD (&lt;2000)</a:t>
            </a:r>
          </a:p>
          <a:p>
            <a:r>
              <a:rPr lang="fr-FR" dirty="0" smtClean="0"/>
              <a:t>Utilisation discutable de la biopsie hépatique </a:t>
            </a:r>
          </a:p>
          <a:p>
            <a:pPr lvl="1"/>
            <a:r>
              <a:rPr lang="fr-FR" i="1" dirty="0" smtClean="0">
                <a:solidFill>
                  <a:srgbClr val="FF0000"/>
                </a:solidFill>
              </a:rPr>
              <a:t>Rarement faite à J0</a:t>
            </a:r>
          </a:p>
          <a:p>
            <a:pPr lvl="1"/>
            <a:r>
              <a:rPr lang="fr-FR" dirty="0" smtClean="0"/>
              <a:t>Guidée par la dose cumulée de MTX et/ou les tests hépatiques</a:t>
            </a:r>
          </a:p>
          <a:p>
            <a:pPr lvl="1"/>
            <a:r>
              <a:rPr lang="fr-FR" dirty="0" smtClean="0"/>
              <a:t>Limitée à une sous-population pressentie comme la plus grave (biais de sélection/biais de confirmation) du fait du caractère invasif et contraignant de cette procédure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211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2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776" y="1023277"/>
            <a:ext cx="2521645" cy="2099965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86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777" y="3283480"/>
            <a:ext cx="2516022" cy="2011413"/>
          </a:xfr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33830" name="Group 38"/>
          <p:cNvGraphicFramePr>
            <a:graphicFrameLocks noGrp="1"/>
          </p:cNvGraphicFramePr>
          <p:nvPr>
            <p:ph sz="half" idx="4294967295"/>
          </p:nvPr>
        </p:nvGraphicFramePr>
        <p:xfrm>
          <a:off x="4119381" y="912235"/>
          <a:ext cx="6247500" cy="4659419"/>
        </p:xfrm>
        <a:graphic>
          <a:graphicData uri="http://schemas.openxmlformats.org/drawingml/2006/table">
            <a:tbl>
              <a:tblPr/>
              <a:tblGrid>
                <a:gridCol w="624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87654">
                <a:tc>
                  <a:txBody>
                    <a:bodyPr/>
                    <a:lstStyle/>
                    <a:p>
                      <a:pPr marL="182563" marR="0" lvl="0" indent="-182563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en-GB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CRITERES HISTOLOGIQUES DE ROENIGK*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I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Foie normal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Stéatose minime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Anisonucléocytose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minime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Inflammation portale minime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8966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II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Stéatose modérée à sévère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Anisonucléocytose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modérée à sévère</a:t>
                      </a:r>
                    </a:p>
                    <a:p>
                      <a:pPr marL="182563" marR="0" lvl="0" indent="-18256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Inflammation et nécrose des espaces portes</a:t>
                      </a: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IIIa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Fibrose minime</a:t>
                      </a: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</a:t>
                      </a: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IIIb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 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Fibrose modérée à sévère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Grade IV    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Cirrhose</a:t>
                      </a:r>
                    </a:p>
                  </a:txBody>
                  <a:tcPr marL="80963" marR="80963" marT="40481" marB="40481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831E622-4D61-49D9-98ED-5DB23E928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46" y="5554086"/>
            <a:ext cx="3627541" cy="345203"/>
          </a:xfrm>
        </p:spPr>
        <p:txBody>
          <a:bodyPr/>
          <a:lstStyle/>
          <a:p>
            <a:r>
              <a:rPr lang="fr-FR" altLang="fr-FR" sz="1417" dirty="0"/>
              <a:t>* </a:t>
            </a:r>
            <a:r>
              <a:rPr lang="fr-FR" altLang="fr-FR" sz="1417" dirty="0" err="1"/>
              <a:t>Roenigk</a:t>
            </a:r>
            <a:r>
              <a:rPr lang="fr-FR" altLang="fr-FR" sz="1417" dirty="0"/>
              <a:t> et al. Am J </a:t>
            </a:r>
            <a:r>
              <a:rPr lang="fr-FR" altLang="fr-FR" sz="1417" dirty="0" err="1"/>
              <a:t>Derm</a:t>
            </a:r>
            <a:r>
              <a:rPr lang="fr-FR" altLang="fr-FR" sz="1417" dirty="0"/>
              <a:t> 1988</a:t>
            </a:r>
          </a:p>
        </p:txBody>
      </p:sp>
      <p:sp>
        <p:nvSpPr>
          <p:cNvPr id="7" name="Rectangle à coins arrondis 2">
            <a:extLst>
              <a:ext uri="{FF2B5EF4-FFF2-40B4-BE49-F238E27FC236}">
                <a16:creationId xmlns:a16="http://schemas.microsoft.com/office/drawing/2014/main" id="{3F21F349-AF62-406E-871B-1A20AFAF1B60}"/>
              </a:ext>
            </a:extLst>
          </p:cNvPr>
          <p:cNvSpPr/>
          <p:nvPr/>
        </p:nvSpPr>
        <p:spPr>
          <a:xfrm rot="20699479">
            <a:off x="1295701" y="2325531"/>
            <a:ext cx="8422349" cy="9385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3187" b="1"/>
              <a:t>Stéatose + inflammation + fibrose = NASH !</a:t>
            </a:r>
            <a:endParaRPr lang="fr-FR" altLang="fr-FR" sz="3187" b="1" dirty="0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799762" cy="880664"/>
          </a:xfrm>
        </p:spPr>
        <p:txBody>
          <a:bodyPr>
            <a:normAutofit/>
          </a:bodyPr>
          <a:lstStyle/>
          <a:p>
            <a:r>
              <a:rPr lang="fr-FR" altLang="fr-FR" sz="3187" dirty="0" smtClean="0"/>
              <a:t>La Classification de </a:t>
            </a:r>
            <a:r>
              <a:rPr lang="fr-FR" altLang="fr-FR" sz="3187" dirty="0" err="1" smtClean="0"/>
              <a:t>Roenigk</a:t>
            </a:r>
            <a:r>
              <a:rPr lang="fr-FR" altLang="fr-FR" sz="3187" dirty="0" smtClean="0"/>
              <a:t> est obsolète !</a:t>
            </a:r>
            <a:endParaRPr lang="fr-FR" altLang="fr-FR" sz="3187" dirty="0"/>
          </a:p>
        </p:txBody>
      </p:sp>
    </p:spTree>
    <p:extLst>
      <p:ext uri="{BB962C8B-B14F-4D97-AF65-F5344CB8AC3E}">
        <p14:creationId xmlns:p14="http://schemas.microsoft.com/office/powerpoint/2010/main" val="11314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44" y="99054"/>
            <a:ext cx="10478796" cy="1173676"/>
          </a:xfrm>
        </p:spPr>
        <p:txBody>
          <a:bodyPr>
            <a:noAutofit/>
          </a:bodyPr>
          <a:lstStyle/>
          <a:p>
            <a:r>
              <a:rPr lang="fr-FR" sz="3200" dirty="0" smtClean="0"/>
              <a:t>La NASH explique les lésions hépatiques jadis attribuées au MTX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4537" y="1542371"/>
            <a:ext cx="9310688" cy="141965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smtClean="0"/>
              <a:t>Suivi longitudinal de 24 patients traités par MTX et suivis histologiquement (2 biopsies au minimum)</a:t>
            </a:r>
          </a:p>
          <a:p>
            <a:pPr marL="404805" lvl="1" indent="0">
              <a:buNone/>
            </a:pPr>
            <a:r>
              <a:rPr lang="fr-FR" dirty="0" smtClean="0"/>
              <a:t>Dose cumulée MTX : 278 à 22750 mg ; Durée : 6 à 210 mois</a:t>
            </a:r>
          </a:p>
          <a:p>
            <a:pPr marL="404805" lvl="1" indent="0">
              <a:buNone/>
            </a:pPr>
            <a:r>
              <a:rPr lang="fr-FR" dirty="0" smtClean="0"/>
              <a:t>6 diabétiques ; 15 en surpoids (11 obèses) ; 2 alcooliques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44537" y="3501308"/>
            <a:ext cx="9310688" cy="1419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80963" tIns="40481" rIns="80963" bIns="4048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79" dirty="0"/>
              <a:t>17 patients ont des lésions hépatiques de NASH</a:t>
            </a:r>
          </a:p>
          <a:p>
            <a:pPr lvl="1"/>
            <a:r>
              <a:rPr lang="fr-FR" sz="2125" dirty="0"/>
              <a:t>13 ont 1 ou plusieurs FDR évidents</a:t>
            </a:r>
          </a:p>
          <a:p>
            <a:r>
              <a:rPr lang="fr-FR" sz="2479" dirty="0"/>
              <a:t>2 patients ont une fibrose sans stéatose</a:t>
            </a:r>
          </a:p>
          <a:p>
            <a:pPr lvl="1"/>
            <a:r>
              <a:rPr lang="fr-FR" sz="2125" dirty="0"/>
              <a:t>1 alcoolique</a:t>
            </a:r>
          </a:p>
        </p:txBody>
      </p:sp>
      <p:sp>
        <p:nvSpPr>
          <p:cNvPr id="8" name="Demi-cadre 7"/>
          <p:cNvSpPr/>
          <p:nvPr/>
        </p:nvSpPr>
        <p:spPr>
          <a:xfrm rot="13510358">
            <a:off x="5065162" y="2713106"/>
            <a:ext cx="669439" cy="645977"/>
          </a:xfrm>
          <a:prstGeom prst="halfFram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97" y="2586038"/>
            <a:ext cx="2305357" cy="210699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7220103" y="5598471"/>
            <a:ext cx="3477875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 err="1"/>
              <a:t>Langman</a:t>
            </a:r>
            <a:r>
              <a:rPr lang="fr-FR" sz="1594" i="1" dirty="0"/>
              <a:t>, J </a:t>
            </a:r>
            <a:r>
              <a:rPr lang="fr-FR" sz="1594" i="1" dirty="0" err="1"/>
              <a:t>Gastroenterol</a:t>
            </a:r>
            <a:r>
              <a:rPr lang="fr-FR" sz="1594" i="1" dirty="0"/>
              <a:t> </a:t>
            </a:r>
            <a:r>
              <a:rPr lang="fr-FR" sz="1594" i="1" dirty="0" err="1"/>
              <a:t>Hepatol</a:t>
            </a:r>
            <a:r>
              <a:rPr lang="fr-FR" sz="1594" i="1" dirty="0"/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37573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C6453-B460-4539-ADFF-AD8F99CD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00" y="140663"/>
            <a:ext cx="10600533" cy="753645"/>
          </a:xfrm>
        </p:spPr>
        <p:txBody>
          <a:bodyPr>
            <a:normAutofit/>
          </a:bodyPr>
          <a:lstStyle/>
          <a:p>
            <a:r>
              <a:rPr lang="fr-FR" sz="3200" dirty="0"/>
              <a:t>Lésions hépatiques au cours du </a:t>
            </a:r>
            <a:r>
              <a:rPr lang="fr-FR" sz="3200" dirty="0" smtClean="0"/>
              <a:t>psoriasis </a:t>
            </a:r>
            <a:r>
              <a:rPr lang="fr-FR" sz="3200" i="1" dirty="0" smtClean="0">
                <a:solidFill>
                  <a:srgbClr val="FF0000"/>
                </a:solidFill>
              </a:rPr>
              <a:t>hors MTX</a:t>
            </a:r>
            <a:endParaRPr lang="fr-FR" sz="3200" i="1" dirty="0">
              <a:solidFill>
                <a:srgbClr val="FF0000"/>
              </a:solidFill>
            </a:endParaRPr>
          </a:p>
        </p:txBody>
      </p:sp>
      <p:graphicFrame>
        <p:nvGraphicFramePr>
          <p:cNvPr id="15" name="Graphique 14"/>
          <p:cNvGraphicFramePr/>
          <p:nvPr>
            <p:extLst>
              <p:ext uri="{D42A27DB-BD31-4B8C-83A1-F6EECF244321}">
                <p14:modId xmlns:p14="http://schemas.microsoft.com/office/powerpoint/2010/main" val="3063749217"/>
              </p:ext>
            </p:extLst>
          </p:nvPr>
        </p:nvGraphicFramePr>
        <p:xfrm>
          <a:off x="980678" y="1422034"/>
          <a:ext cx="7782261" cy="384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Accolade fermante 16"/>
          <p:cNvSpPr/>
          <p:nvPr/>
        </p:nvSpPr>
        <p:spPr>
          <a:xfrm>
            <a:off x="6470521" y="1575851"/>
            <a:ext cx="615652" cy="3276777"/>
          </a:xfrm>
          <a:prstGeom prst="rightBrace">
            <a:avLst>
              <a:gd name="adj1" fmla="val 8333"/>
              <a:gd name="adj2" fmla="val 3290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  <p:sp>
        <p:nvSpPr>
          <p:cNvPr id="18" name="ZoneTexte 17"/>
          <p:cNvSpPr txBox="1"/>
          <p:nvPr/>
        </p:nvSpPr>
        <p:spPr>
          <a:xfrm>
            <a:off x="7220786" y="2343770"/>
            <a:ext cx="2805961" cy="528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33" b="1" dirty="0"/>
              <a:t>47% </a:t>
            </a:r>
            <a:r>
              <a:rPr lang="fr-FR" sz="2833" b="1" dirty="0" err="1" smtClean="0"/>
              <a:t>stéatopathie</a:t>
            </a:r>
            <a:endParaRPr lang="fr-FR" sz="2833" b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2381" y="5231427"/>
            <a:ext cx="10693952" cy="600134"/>
            <a:chOff x="0" y="5908431"/>
            <a:chExt cx="12077875" cy="677798"/>
          </a:xfrm>
        </p:grpSpPr>
        <p:sp>
          <p:nvSpPr>
            <p:cNvPr id="19" name="ZoneTexte 18"/>
            <p:cNvSpPr txBox="1"/>
            <p:nvPr/>
          </p:nvSpPr>
          <p:spPr>
            <a:xfrm>
              <a:off x="0" y="6050915"/>
              <a:ext cx="12077875" cy="53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40" dirty="0" err="1"/>
                <a:t>Gisondi</a:t>
              </a:r>
              <a:r>
                <a:rPr lang="fr-FR" sz="1240" dirty="0"/>
                <a:t>, J </a:t>
              </a:r>
              <a:r>
                <a:rPr lang="fr-FR" sz="1240" dirty="0" err="1"/>
                <a:t>Hepatol</a:t>
              </a:r>
              <a:r>
                <a:rPr lang="fr-FR" sz="1240" dirty="0"/>
                <a:t> 2009 ; Miele J </a:t>
              </a:r>
              <a:r>
                <a:rPr lang="fr-FR" sz="1240" dirty="0" err="1"/>
                <a:t>Hepatol</a:t>
              </a:r>
              <a:r>
                <a:rPr lang="fr-FR" sz="1240" dirty="0"/>
                <a:t> 2009 ; Yang, </a:t>
              </a:r>
              <a:r>
                <a:rPr lang="fr-FR" sz="1240" dirty="0" err="1"/>
                <a:t>Br</a:t>
              </a:r>
              <a:r>
                <a:rPr lang="fr-FR" sz="1240" dirty="0"/>
                <a:t> J </a:t>
              </a:r>
              <a:r>
                <a:rPr lang="fr-FR" sz="1240" dirty="0" err="1"/>
                <a:t>Dermatol</a:t>
              </a:r>
              <a:r>
                <a:rPr lang="fr-FR" sz="1240" dirty="0"/>
                <a:t> 2011 ; </a:t>
              </a:r>
              <a:r>
                <a:rPr lang="fr-FR" sz="1240" dirty="0" err="1"/>
                <a:t>Madanagobalane</a:t>
              </a:r>
              <a:r>
                <a:rPr lang="fr-FR" sz="1240" dirty="0"/>
                <a:t>, </a:t>
              </a:r>
              <a:r>
                <a:rPr lang="fr-FR" sz="1240" dirty="0" err="1"/>
                <a:t>Austras</a:t>
              </a:r>
              <a:r>
                <a:rPr lang="fr-FR" sz="1240" dirty="0"/>
                <a:t> J </a:t>
              </a:r>
              <a:r>
                <a:rPr lang="fr-FR" sz="1240" dirty="0" err="1"/>
                <a:t>Dermatol</a:t>
              </a:r>
              <a:r>
                <a:rPr lang="fr-FR" sz="1240" dirty="0"/>
                <a:t> 2012; Van Der </a:t>
              </a:r>
              <a:r>
                <a:rPr lang="fr-FR" sz="1240" dirty="0" err="1"/>
                <a:t>Voort</a:t>
              </a:r>
              <a:r>
                <a:rPr lang="fr-FR" sz="1240" dirty="0"/>
                <a:t>, J Am </a:t>
              </a:r>
              <a:r>
                <a:rPr lang="fr-FR" sz="1240" dirty="0" err="1"/>
                <a:t>Acad</a:t>
              </a:r>
              <a:r>
                <a:rPr lang="fr-FR" sz="1240" dirty="0"/>
                <a:t> </a:t>
              </a:r>
              <a:r>
                <a:rPr lang="fr-FR" sz="1240" dirty="0" err="1"/>
                <a:t>Dermatol</a:t>
              </a:r>
              <a:r>
                <a:rPr lang="fr-FR" sz="1240" dirty="0"/>
                <a:t> 2014 ; </a:t>
              </a:r>
              <a:r>
                <a:rPr lang="fr-FR" sz="1240" b="1" dirty="0"/>
                <a:t>Roberts, Aliment </a:t>
              </a:r>
              <a:r>
                <a:rPr lang="fr-FR" sz="1240" b="1" dirty="0" err="1"/>
                <a:t>Pharmacol</a:t>
              </a:r>
              <a:r>
                <a:rPr lang="fr-FR" sz="1240" b="1" dirty="0"/>
                <a:t> </a:t>
              </a:r>
              <a:r>
                <a:rPr lang="fr-FR" sz="1240" b="1" dirty="0" err="1"/>
                <a:t>Ther</a:t>
              </a:r>
              <a:r>
                <a:rPr lang="fr-FR" sz="1240" b="1" dirty="0"/>
                <a:t> 2015 </a:t>
              </a:r>
              <a:r>
                <a:rPr lang="fr-FR" sz="1240" dirty="0"/>
                <a:t>; </a:t>
              </a:r>
              <a:r>
                <a:rPr lang="fr-FR" sz="1240" dirty="0" err="1"/>
                <a:t>Narayanasamy</a:t>
              </a:r>
              <a:r>
                <a:rPr lang="fr-FR" sz="1240" dirty="0"/>
                <a:t>, </a:t>
              </a:r>
              <a:r>
                <a:rPr lang="fr-FR" sz="1240" dirty="0" err="1"/>
                <a:t>Prz</a:t>
              </a:r>
              <a:r>
                <a:rPr lang="fr-FR" sz="1240" dirty="0"/>
                <a:t> </a:t>
              </a:r>
              <a:r>
                <a:rPr lang="fr-FR" sz="1240" dirty="0" err="1"/>
                <a:t>Gastroenterol</a:t>
              </a:r>
              <a:r>
                <a:rPr lang="fr-FR" sz="1240" dirty="0"/>
                <a:t> 2016, Prussik, </a:t>
              </a:r>
              <a:r>
                <a:rPr lang="fr-FR" sz="1240" dirty="0" err="1"/>
                <a:t>Br</a:t>
              </a:r>
              <a:r>
                <a:rPr lang="fr-FR" sz="1240" dirty="0"/>
                <a:t> J </a:t>
              </a:r>
              <a:r>
                <a:rPr lang="fr-FR" sz="1240" dirty="0" err="1"/>
                <a:t>Dermatol</a:t>
              </a:r>
              <a:r>
                <a:rPr lang="fr-FR" sz="1240" dirty="0"/>
                <a:t> 2018.</a:t>
              </a:r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105508" y="5908431"/>
              <a:ext cx="3200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698282" y="1020465"/>
            <a:ext cx="5666167" cy="364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71" b="1" i="1" dirty="0" err="1"/>
              <a:t>Analyse</a:t>
            </a:r>
            <a:r>
              <a:rPr lang="en-US" sz="1771" b="1" i="1" dirty="0"/>
              <a:t> de 52 biopsies </a:t>
            </a:r>
            <a:r>
              <a:rPr lang="en-US" sz="1771" b="1" i="1" dirty="0" err="1"/>
              <a:t>hépatiques</a:t>
            </a:r>
            <a:r>
              <a:rPr lang="en-US" sz="1771" b="1" i="1" dirty="0"/>
              <a:t> chez 76 </a:t>
            </a:r>
            <a:r>
              <a:rPr lang="en-US" sz="1771" b="1" i="1" dirty="0" err="1"/>
              <a:t>cas</a:t>
            </a:r>
            <a:r>
              <a:rPr lang="en-US" sz="1771" b="1" i="1" dirty="0"/>
              <a:t> de Psoriasis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220786" y="3220814"/>
            <a:ext cx="3084305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Parallélisme entre sévérité du psoriasis et sévérité de l’atteinte hépatique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Rôle clé des </a:t>
            </a:r>
            <a:r>
              <a:rPr lang="fr-FR" dirty="0" err="1" smtClean="0"/>
              <a:t>adipokines</a:t>
            </a:r>
            <a:r>
              <a:rPr lang="fr-FR" dirty="0" smtClean="0"/>
              <a:t> </a:t>
            </a:r>
            <a:r>
              <a:rPr lang="fr-FR" sz="1200" dirty="0" smtClean="0"/>
              <a:t>(</a:t>
            </a:r>
            <a:r>
              <a:rPr lang="fr-FR" sz="1200" i="1" dirty="0"/>
              <a:t>Prussik, Br J </a:t>
            </a:r>
            <a:r>
              <a:rPr lang="fr-FR" sz="1200" i="1" dirty="0" err="1"/>
              <a:t>Dermatol</a:t>
            </a:r>
            <a:r>
              <a:rPr lang="fr-FR" sz="1200" i="1" dirty="0"/>
              <a:t> </a:t>
            </a:r>
            <a:r>
              <a:rPr lang="fr-FR" sz="1200" i="1" dirty="0" smtClean="0"/>
              <a:t>2018)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732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21AC25F-D96A-46F0-884E-DA91A5F5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01" y="117503"/>
            <a:ext cx="10204057" cy="738391"/>
          </a:xfrm>
        </p:spPr>
        <p:txBody>
          <a:bodyPr>
            <a:noAutofit/>
          </a:bodyPr>
          <a:lstStyle/>
          <a:p>
            <a:r>
              <a:rPr lang="fr-FR" altLang="fr-FR" sz="3200" dirty="0"/>
              <a:t/>
            </a:r>
            <a:br>
              <a:rPr lang="fr-FR" altLang="fr-FR" sz="3200" dirty="0"/>
            </a:br>
            <a:r>
              <a:rPr lang="fr-FR" altLang="fr-FR" sz="3200" dirty="0" smtClean="0"/>
              <a:t>Prévalence de la stéatose au cours du psoriasis de la PR et de la maladie de </a:t>
            </a:r>
            <a:r>
              <a:rPr lang="fr-FR" altLang="fr-FR" sz="3200" dirty="0" err="1" smtClean="0"/>
              <a:t>Crohn</a:t>
            </a:r>
            <a:r>
              <a:rPr lang="fr-FR" altLang="fr-FR" sz="3200" dirty="0"/>
              <a:t> </a:t>
            </a:r>
            <a:r>
              <a:rPr lang="fr-FR" altLang="fr-FR" sz="3200" dirty="0" smtClean="0"/>
              <a:t>: expérience bisontine</a:t>
            </a:r>
            <a:br>
              <a:rPr lang="fr-FR" altLang="fr-FR" sz="3200" dirty="0" smtClean="0"/>
            </a:br>
            <a:endParaRPr lang="fr-FR" sz="2000" i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50569" y="5641536"/>
            <a:ext cx="3896901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Cervoni, Clin </a:t>
            </a:r>
            <a:r>
              <a:rPr lang="fr-FR" sz="1594" i="1" dirty="0" err="1"/>
              <a:t>Res</a:t>
            </a:r>
            <a:r>
              <a:rPr lang="fr-FR" sz="1594" i="1" dirty="0"/>
              <a:t> </a:t>
            </a:r>
            <a:r>
              <a:rPr lang="fr-FR" sz="1594" i="1" dirty="0" err="1"/>
              <a:t>Hepatol</a:t>
            </a:r>
            <a:r>
              <a:rPr lang="fr-FR" sz="1594" i="1" dirty="0"/>
              <a:t> </a:t>
            </a:r>
            <a:r>
              <a:rPr lang="fr-FR" sz="1594" i="1" dirty="0" err="1"/>
              <a:t>Gastroenterol</a:t>
            </a:r>
            <a:r>
              <a:rPr lang="fr-FR" sz="1594" i="1" dirty="0"/>
              <a:t> </a:t>
            </a:r>
            <a:r>
              <a:rPr lang="fr-FR" sz="1594" i="1" dirty="0" smtClean="0"/>
              <a:t>2020</a:t>
            </a:r>
            <a:endParaRPr lang="fr-FR" sz="1594" i="1" dirty="0"/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1362996357"/>
              </p:ext>
            </p:extLst>
          </p:nvPr>
        </p:nvGraphicFramePr>
        <p:xfrm>
          <a:off x="1452862" y="2155971"/>
          <a:ext cx="7894040" cy="336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570716" y="1730819"/>
            <a:ext cx="2665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% stéatose visible à l’échographie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5610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028" y="814115"/>
            <a:ext cx="9310688" cy="71421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méthotrexate induit-il </a:t>
            </a:r>
            <a:r>
              <a:rPr lang="fr-FR" i="1" dirty="0" smtClean="0"/>
              <a:t>per se </a:t>
            </a:r>
            <a:r>
              <a:rPr lang="fr-FR" dirty="0" smtClean="0"/>
              <a:t>une fibrose hépatique 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03413" y="2670372"/>
            <a:ext cx="9176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Rationnel physiopathologique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Etudes historiques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 smtClean="0"/>
              <a:t>Données des tests non invasifs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Impact de la dose cumulée de MTX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7015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631" y="143463"/>
            <a:ext cx="10013156" cy="748274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L’expérience Bisontine 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2000" dirty="0" smtClean="0"/>
              <a:t>Analyse 100% non invasive de la fibrose chez 131 malades vus consécutivement recevant ou non du MTX</a:t>
            </a:r>
            <a:endParaRPr lang="fr-FR" sz="3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950569" y="5641536"/>
            <a:ext cx="3896901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Cervoni, Clin </a:t>
            </a:r>
            <a:r>
              <a:rPr lang="fr-FR" sz="1594" i="1" dirty="0" err="1"/>
              <a:t>Res</a:t>
            </a:r>
            <a:r>
              <a:rPr lang="fr-FR" sz="1594" i="1" dirty="0"/>
              <a:t> </a:t>
            </a:r>
            <a:r>
              <a:rPr lang="fr-FR" sz="1594" i="1" dirty="0" err="1"/>
              <a:t>Hepatol</a:t>
            </a:r>
            <a:r>
              <a:rPr lang="fr-FR" sz="1594" i="1" dirty="0"/>
              <a:t> </a:t>
            </a:r>
            <a:r>
              <a:rPr lang="fr-FR" sz="1594" i="1" dirty="0" err="1"/>
              <a:t>Gastroenterol</a:t>
            </a:r>
            <a:r>
              <a:rPr lang="fr-FR" sz="1594" i="1" dirty="0"/>
              <a:t> </a:t>
            </a:r>
            <a:r>
              <a:rPr lang="fr-FR" sz="1594" i="1" dirty="0" smtClean="0"/>
              <a:t>2020</a:t>
            </a:r>
            <a:endParaRPr lang="fr-FR" sz="1594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73" y="1240596"/>
            <a:ext cx="9111709" cy="43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8" y="148664"/>
            <a:ext cx="10013156" cy="74827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L’expérience Bisontine : approche 100% non invasive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88" y="1038623"/>
            <a:ext cx="7653786" cy="46616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950569" y="5641536"/>
            <a:ext cx="3896901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Cervoni, Clin </a:t>
            </a:r>
            <a:r>
              <a:rPr lang="fr-FR" sz="1594" i="1" dirty="0" err="1"/>
              <a:t>Res</a:t>
            </a:r>
            <a:r>
              <a:rPr lang="fr-FR" sz="1594" i="1" dirty="0"/>
              <a:t> </a:t>
            </a:r>
            <a:r>
              <a:rPr lang="fr-FR" sz="1594" i="1" dirty="0" err="1"/>
              <a:t>Hepatol</a:t>
            </a:r>
            <a:r>
              <a:rPr lang="fr-FR" sz="1594" i="1" dirty="0"/>
              <a:t> </a:t>
            </a:r>
            <a:r>
              <a:rPr lang="fr-FR" sz="1594" i="1" dirty="0" err="1"/>
              <a:t>Gastroenterol</a:t>
            </a:r>
            <a:r>
              <a:rPr lang="fr-FR" sz="1594" i="1" dirty="0"/>
              <a:t> </a:t>
            </a:r>
            <a:r>
              <a:rPr lang="fr-FR" sz="1594" i="1" dirty="0" smtClean="0"/>
              <a:t>2020</a:t>
            </a:r>
            <a:endParaRPr lang="fr-FR" sz="1594" i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128488" y="4448908"/>
            <a:ext cx="7653786" cy="3780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53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876" y="939455"/>
            <a:ext cx="9719787" cy="1012031"/>
          </a:xfrm>
        </p:spPr>
        <p:txBody>
          <a:bodyPr/>
          <a:lstStyle/>
          <a:p>
            <a:pPr algn="ctr"/>
            <a:r>
              <a:rPr lang="fr-FR" dirty="0" smtClean="0"/>
              <a:t>Le méthotrexate est-il hépatotoxique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88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988" y="427835"/>
            <a:ext cx="9719787" cy="73596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Etude multicentrique Anglaise</a:t>
            </a:r>
            <a:br>
              <a:rPr lang="fr-FR" dirty="0" smtClean="0"/>
            </a:br>
            <a:r>
              <a:rPr lang="fr-FR" sz="2700" dirty="0"/>
              <a:t>P</a:t>
            </a:r>
            <a:r>
              <a:rPr lang="fr-FR" sz="2700" dirty="0" smtClean="0"/>
              <a:t>atients atteints de PR ou de </a:t>
            </a:r>
            <a:r>
              <a:rPr lang="fr-FR" sz="2700" dirty="0" err="1" smtClean="0"/>
              <a:t>Pso</a:t>
            </a:r>
            <a:r>
              <a:rPr lang="fr-FR" sz="2700" dirty="0" smtClean="0"/>
              <a:t> inclus consécutivement entre 2014 et 2021 évaluation 100% non invasive </a:t>
            </a:r>
            <a:endParaRPr lang="fr-FR" sz="27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8" y="1739791"/>
            <a:ext cx="5672633" cy="39294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891364" y="5549342"/>
            <a:ext cx="181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Atallah</a:t>
            </a:r>
            <a:r>
              <a:rPr lang="fr-FR" dirty="0" smtClean="0"/>
              <a:t>, J </a:t>
            </a:r>
            <a:r>
              <a:rPr lang="fr-FR" dirty="0" err="1" smtClean="0"/>
              <a:t>Hepatol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61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988" y="329491"/>
            <a:ext cx="9719787" cy="73596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Etude multicentrique Anglaise</a:t>
            </a:r>
            <a:br>
              <a:rPr lang="fr-FR" dirty="0" smtClean="0"/>
            </a:br>
            <a:endParaRPr lang="fr-FR" sz="27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951"/>
            <a:ext cx="10799763" cy="24477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76985" y="5665986"/>
            <a:ext cx="233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Atallah</a:t>
            </a:r>
            <a:r>
              <a:rPr lang="fr-FR" dirty="0" smtClean="0"/>
              <a:t>, J </a:t>
            </a:r>
            <a:r>
              <a:rPr lang="fr-FR" dirty="0" err="1" smtClean="0"/>
              <a:t>Hepatol</a:t>
            </a:r>
            <a:r>
              <a:rPr lang="fr-FR" dirty="0" smtClean="0"/>
              <a:t> </a:t>
            </a:r>
            <a:r>
              <a:rPr lang="fr-FR" dirty="0" smtClean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83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028" y="814115"/>
            <a:ext cx="9310688" cy="71421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méthotrexate induit-il </a:t>
            </a:r>
            <a:r>
              <a:rPr lang="fr-FR" i="1" dirty="0" smtClean="0"/>
              <a:t>per se </a:t>
            </a:r>
            <a:r>
              <a:rPr lang="fr-FR" dirty="0" smtClean="0"/>
              <a:t>une fibrose hépatique 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38677" y="2573267"/>
            <a:ext cx="9176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Rationnel physiopathologique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Etudes historiques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Données des tests non invasifs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 smtClean="0"/>
              <a:t>Impact de la dose cumulée de MTX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837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13914"/>
            <a:ext cx="10799763" cy="71547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Impact de la dose cumulée de MTX sur la fibrose hépatique (1)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590274" y="5639598"/>
            <a:ext cx="3237938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 err="1"/>
              <a:t>Aithal</a:t>
            </a:r>
            <a:r>
              <a:rPr lang="fr-FR" sz="1594" i="1" dirty="0"/>
              <a:t>, Aliment </a:t>
            </a:r>
            <a:r>
              <a:rPr lang="fr-FR" sz="1594" i="1" dirty="0" err="1"/>
              <a:t>Pharmacol</a:t>
            </a:r>
            <a:r>
              <a:rPr lang="fr-FR" sz="1594" i="1" dirty="0"/>
              <a:t> </a:t>
            </a:r>
            <a:r>
              <a:rPr lang="fr-FR" sz="1594" i="1" dirty="0" err="1"/>
              <a:t>Ther</a:t>
            </a:r>
            <a:r>
              <a:rPr lang="fr-FR" sz="1594" i="1" dirty="0"/>
              <a:t> 2004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91" y="1611314"/>
            <a:ext cx="8119385" cy="212763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714374" y="4126005"/>
            <a:ext cx="5502597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dirty="0">
                <a:solidFill>
                  <a:srgbClr val="FF0000"/>
                </a:solidFill>
              </a:rPr>
              <a:t>La dose cumulée de MTX est une variable dépendant du temps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79954" y="5038385"/>
            <a:ext cx="9241441" cy="33765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594" dirty="0">
                <a:solidFill>
                  <a:schemeClr val="bg1"/>
                </a:solidFill>
              </a:rPr>
              <a:t>Simple observation de l’évolution </a:t>
            </a:r>
            <a:r>
              <a:rPr lang="fr-FR" sz="1594" dirty="0" err="1">
                <a:solidFill>
                  <a:schemeClr val="bg1"/>
                </a:solidFill>
              </a:rPr>
              <a:t>fibrosante</a:t>
            </a:r>
            <a:r>
              <a:rPr lang="fr-FR" sz="1594" dirty="0">
                <a:solidFill>
                  <a:schemeClr val="bg1"/>
                </a:solidFill>
              </a:rPr>
              <a:t> des </a:t>
            </a:r>
            <a:r>
              <a:rPr lang="fr-FR" sz="1594" dirty="0" err="1">
                <a:solidFill>
                  <a:schemeClr val="bg1"/>
                </a:solidFill>
              </a:rPr>
              <a:t>hépatopathies</a:t>
            </a:r>
            <a:r>
              <a:rPr lang="fr-FR" sz="1594" dirty="0">
                <a:solidFill>
                  <a:schemeClr val="bg1"/>
                </a:solidFill>
              </a:rPr>
              <a:t> chroniques dans un sous groupe de patients ?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5206749" y="4494714"/>
            <a:ext cx="386264" cy="4351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  <p:sp>
        <p:nvSpPr>
          <p:cNvPr id="3" name="Rectangle 2"/>
          <p:cNvSpPr/>
          <p:nvPr/>
        </p:nvSpPr>
        <p:spPr>
          <a:xfrm>
            <a:off x="445062" y="3892269"/>
            <a:ext cx="10026032" cy="1675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83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8723" y="191485"/>
            <a:ext cx="10821112" cy="71547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Impact de la dose cumulée de MTX sur la fibrose hépatique </a:t>
            </a:r>
            <a:r>
              <a:rPr lang="fr-FR" sz="3200" dirty="0" smtClean="0"/>
              <a:t>modèle </a:t>
            </a:r>
            <a:r>
              <a:rPr lang="fr-FR" sz="3200" dirty="0" smtClean="0"/>
              <a:t>exemplaire de la maladie de </a:t>
            </a:r>
            <a:r>
              <a:rPr lang="fr-FR" sz="3200" dirty="0" err="1" smtClean="0"/>
              <a:t>Crohn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7397814" y="5714242"/>
            <a:ext cx="3364575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 err="1"/>
              <a:t>Laharie</a:t>
            </a:r>
            <a:r>
              <a:rPr lang="fr-FR" sz="1594" i="1" dirty="0"/>
              <a:t>, Aliment </a:t>
            </a:r>
            <a:r>
              <a:rPr lang="fr-FR" sz="1594" i="1" dirty="0" err="1"/>
              <a:t>Pharmacol</a:t>
            </a:r>
            <a:r>
              <a:rPr lang="fr-FR" sz="1594" i="1" dirty="0"/>
              <a:t> </a:t>
            </a:r>
            <a:r>
              <a:rPr lang="fr-FR" sz="1594" i="1" dirty="0" err="1"/>
              <a:t>Ther</a:t>
            </a:r>
            <a:r>
              <a:rPr lang="fr-FR" sz="1594" i="1" dirty="0"/>
              <a:t> 2006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1338202"/>
            <a:ext cx="7632543" cy="44631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214" y="2916161"/>
            <a:ext cx="3590918" cy="16696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58248" y="1864099"/>
            <a:ext cx="3523044" cy="582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594" dirty="0"/>
              <a:t>Analyse prospective de 54 femmes atteintes de maladie de </a:t>
            </a:r>
            <a:r>
              <a:rPr lang="fr-FR" sz="1594" dirty="0" err="1"/>
              <a:t>Crohn</a:t>
            </a:r>
            <a:endParaRPr lang="fr-FR" sz="1594" dirty="0"/>
          </a:p>
        </p:txBody>
      </p:sp>
    </p:spTree>
    <p:extLst>
      <p:ext uri="{BB962C8B-B14F-4D97-AF65-F5344CB8AC3E}">
        <p14:creationId xmlns:p14="http://schemas.microsoft.com/office/powerpoint/2010/main" val="10581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2861" y="69054"/>
            <a:ext cx="10108870" cy="1173676"/>
          </a:xfrm>
        </p:spPr>
        <p:txBody>
          <a:bodyPr>
            <a:normAutofit/>
          </a:bodyPr>
          <a:lstStyle/>
          <a:p>
            <a:r>
              <a:rPr lang="fr-FR" sz="3187" dirty="0"/>
              <a:t>Fibrose hépatique sous MTX : </a:t>
            </a:r>
            <a:r>
              <a:rPr lang="fr-FR" sz="3187" dirty="0" smtClean="0"/>
              <a:t>effet dose cumulée « uniquement </a:t>
            </a:r>
            <a:r>
              <a:rPr lang="fr-FR" sz="3187" dirty="0"/>
              <a:t>en cas de facteurs de </a:t>
            </a:r>
            <a:r>
              <a:rPr lang="fr-FR" sz="3187" dirty="0" smtClean="0"/>
              <a:t>risque »</a:t>
            </a:r>
            <a:endParaRPr lang="fr-FR" sz="3187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0" y="1321431"/>
            <a:ext cx="10307484" cy="36824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052131" y="5693675"/>
            <a:ext cx="2385333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Rosenberg, J </a:t>
            </a:r>
            <a:r>
              <a:rPr lang="fr-FR" sz="1594" i="1" dirty="0" err="1"/>
              <a:t>Hepatol</a:t>
            </a:r>
            <a:r>
              <a:rPr lang="fr-FR" sz="1594" i="1" dirty="0"/>
              <a:t> 2007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9638" y="5019589"/>
            <a:ext cx="85553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En fait, cette étude compare au cours du temps, la progression de la fibrose chez des malades qui ont ou non une </a:t>
            </a:r>
            <a:r>
              <a:rPr lang="fr-FR" sz="2000" dirty="0" err="1">
                <a:solidFill>
                  <a:schemeClr val="bg1"/>
                </a:solidFill>
              </a:rPr>
              <a:t>hépatopathie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chronique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7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6" y="1735536"/>
            <a:ext cx="10152638" cy="26725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47213" y="5675987"/>
            <a:ext cx="3896901" cy="3376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594" i="1" dirty="0"/>
              <a:t>Cervoni, Clin </a:t>
            </a:r>
            <a:r>
              <a:rPr lang="fr-FR" sz="1594" i="1" dirty="0" err="1"/>
              <a:t>Res</a:t>
            </a:r>
            <a:r>
              <a:rPr lang="fr-FR" sz="1594" i="1" dirty="0"/>
              <a:t> </a:t>
            </a:r>
            <a:r>
              <a:rPr lang="fr-FR" sz="1594" i="1" dirty="0" err="1"/>
              <a:t>Hepatol</a:t>
            </a:r>
            <a:r>
              <a:rPr lang="fr-FR" sz="1594" i="1" dirty="0"/>
              <a:t> </a:t>
            </a:r>
            <a:r>
              <a:rPr lang="fr-FR" sz="1594" i="1" dirty="0" err="1"/>
              <a:t>Gastroenterol</a:t>
            </a:r>
            <a:r>
              <a:rPr lang="fr-FR" sz="1594" i="1" dirty="0"/>
              <a:t> </a:t>
            </a:r>
            <a:r>
              <a:rPr lang="fr-FR" sz="1594" i="1" dirty="0" smtClean="0"/>
              <a:t>2020</a:t>
            </a:r>
            <a:endParaRPr lang="fr-FR" sz="1594" i="1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75859"/>
            <a:ext cx="10821112" cy="71547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Impact de la dose cumulée de MTX sur la fibrose hépatique </a:t>
            </a:r>
            <a:r>
              <a:rPr lang="fr-FR" sz="3200" dirty="0" smtClean="0"/>
              <a:t>: </a:t>
            </a:r>
            <a:r>
              <a:rPr lang="fr-FR" sz="3200" dirty="0" smtClean="0"/>
              <a:t>expérience Bisontine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0364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40418"/>
            <a:ext cx="10799762" cy="715476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Impact de la dose cumulée de MTX sur la fibrose </a:t>
            </a:r>
            <a:r>
              <a:rPr lang="fr-FR" sz="3200" dirty="0" smtClean="0"/>
              <a:t>hépatique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39" y="755894"/>
            <a:ext cx="3863033" cy="50472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696" y="1061679"/>
            <a:ext cx="5424420" cy="14518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50696" y="2819294"/>
            <a:ext cx="5588771" cy="1318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53003" indent="-253003">
              <a:buFont typeface="Arial" panose="020B0604020202020204" pitchFamily="34" charset="0"/>
              <a:buChar char="•"/>
            </a:pPr>
            <a:r>
              <a:rPr lang="fr-FR" sz="1594" dirty="0"/>
              <a:t>35 études analysant la relation dose cumulée de MTX et score de fibrose obtenu par une ou plusieurs méthodes </a:t>
            </a:r>
          </a:p>
          <a:p>
            <a:pPr marL="253003" indent="-253003">
              <a:buFont typeface="Arial" panose="020B0604020202020204" pitchFamily="34" charset="0"/>
              <a:buChar char="•"/>
            </a:pPr>
            <a:r>
              <a:rPr lang="fr-FR" sz="1594" dirty="0"/>
              <a:t>1977 à 2020</a:t>
            </a:r>
          </a:p>
          <a:p>
            <a:pPr marL="253003" indent="-253003">
              <a:buFont typeface="Arial" panose="020B0604020202020204" pitchFamily="34" charset="0"/>
              <a:buChar char="•"/>
            </a:pPr>
            <a:r>
              <a:rPr lang="fr-FR" sz="1594" dirty="0"/>
              <a:t>Durée médiane de traitement : 91 à 465 semaines</a:t>
            </a:r>
          </a:p>
          <a:p>
            <a:pPr marL="253003" indent="-253003">
              <a:buFont typeface="Arial" panose="020B0604020202020204" pitchFamily="34" charset="0"/>
              <a:buChar char="•"/>
            </a:pPr>
            <a:r>
              <a:rPr lang="fr-FR" sz="1594" dirty="0"/>
              <a:t>Population majoritaire : psoriasis</a:t>
            </a:r>
          </a:p>
        </p:txBody>
      </p:sp>
      <p:sp>
        <p:nvSpPr>
          <p:cNvPr id="6" name="Flèche droite 5"/>
          <p:cNvSpPr/>
          <p:nvPr/>
        </p:nvSpPr>
        <p:spPr>
          <a:xfrm rot="5400000">
            <a:off x="6935424" y="4278465"/>
            <a:ext cx="854964" cy="55272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  <p:sp>
        <p:nvSpPr>
          <p:cNvPr id="7" name="ZoneTexte 6"/>
          <p:cNvSpPr txBox="1"/>
          <p:nvPr/>
        </p:nvSpPr>
        <p:spPr>
          <a:xfrm>
            <a:off x="4650696" y="4982309"/>
            <a:ext cx="5588771" cy="337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594" dirty="0"/>
              <a:t>Aucune association significative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598841" y="5639598"/>
            <a:ext cx="2667205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 err="1"/>
              <a:t>Azzam</a:t>
            </a:r>
            <a:r>
              <a:rPr lang="fr-FR" sz="1594" i="1" dirty="0"/>
              <a:t>, </a:t>
            </a:r>
            <a:r>
              <a:rPr lang="fr-FR" sz="1594" i="1" dirty="0" err="1"/>
              <a:t>Austr</a:t>
            </a:r>
            <a:r>
              <a:rPr lang="fr-FR" sz="1594" i="1" dirty="0"/>
              <a:t> J </a:t>
            </a:r>
            <a:r>
              <a:rPr lang="fr-FR" sz="1594" i="1" dirty="0" err="1"/>
              <a:t>Dermatol</a:t>
            </a:r>
            <a:r>
              <a:rPr lang="fr-FR" sz="1594" i="1" dirty="0"/>
              <a:t> 2021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39" y="974331"/>
            <a:ext cx="800262" cy="3165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56" y="1588798"/>
            <a:ext cx="677145" cy="3114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23" y="2172320"/>
            <a:ext cx="1025977" cy="2910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19" y="2735418"/>
            <a:ext cx="820781" cy="280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215" y="3360989"/>
            <a:ext cx="369352" cy="22465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374" y="3915556"/>
            <a:ext cx="369352" cy="21444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215" y="4483281"/>
            <a:ext cx="369352" cy="23997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928" y="5050601"/>
            <a:ext cx="307793" cy="26040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512" y="5603322"/>
            <a:ext cx="4280256" cy="4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988" y="329491"/>
            <a:ext cx="9719787" cy="73596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Etude multicentrique Anglaise</a:t>
            </a:r>
            <a:br>
              <a:rPr lang="fr-FR" dirty="0" smtClean="0"/>
            </a:br>
            <a:r>
              <a:rPr lang="fr-FR" sz="2200" dirty="0" smtClean="0"/>
              <a:t>999 patients atteints de PR ou de </a:t>
            </a:r>
            <a:r>
              <a:rPr lang="fr-FR" sz="2200" dirty="0" err="1" smtClean="0"/>
              <a:t>Pso</a:t>
            </a:r>
            <a:r>
              <a:rPr lang="fr-FR" sz="2200" dirty="0" smtClean="0"/>
              <a:t> inclus consécutivement entre 2014 et 2021 évaluation 100% non invasive </a:t>
            </a:r>
            <a:endParaRPr lang="fr-FR" sz="2700" dirty="0"/>
          </a:p>
        </p:txBody>
      </p:sp>
      <p:sp>
        <p:nvSpPr>
          <p:cNvPr id="4" name="ZoneTexte 3"/>
          <p:cNvSpPr txBox="1"/>
          <p:nvPr/>
        </p:nvSpPr>
        <p:spPr>
          <a:xfrm>
            <a:off x="8074767" y="5642061"/>
            <a:ext cx="233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Atallah</a:t>
            </a:r>
            <a:r>
              <a:rPr lang="fr-FR" dirty="0" smtClean="0"/>
              <a:t>, J </a:t>
            </a:r>
            <a:r>
              <a:rPr lang="fr-FR" dirty="0" err="1" smtClean="0"/>
              <a:t>Hepatol</a:t>
            </a:r>
            <a:r>
              <a:rPr lang="fr-FR" dirty="0" smtClean="0"/>
              <a:t> </a:t>
            </a:r>
            <a:r>
              <a:rPr lang="fr-FR" dirty="0" smtClean="0"/>
              <a:t>2023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43" y="1783627"/>
            <a:ext cx="10464450" cy="288862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15143" y="2322414"/>
            <a:ext cx="1775498" cy="331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0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988" y="114970"/>
            <a:ext cx="9719787" cy="614655"/>
          </a:xfrm>
        </p:spPr>
        <p:txBody>
          <a:bodyPr>
            <a:normAutofit fontScale="90000"/>
          </a:bodyPr>
          <a:lstStyle/>
          <a:p>
            <a:r>
              <a:rPr lang="fr-FR" i="1" dirty="0"/>
              <a:t>En </a:t>
            </a:r>
            <a:r>
              <a:rPr lang="fr-FR" i="1" dirty="0" smtClean="0"/>
              <a:t>résumé:  </a:t>
            </a:r>
            <a:r>
              <a:rPr lang="fr-FR" dirty="0" smtClean="0"/>
              <a:t>Dose cumulée de MTX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28283" y="3280224"/>
            <a:ext cx="91035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concept of a cumulative dose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questionable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because it implicitly assumes that cellular repair mechanisms are unable to act and restore themselves over time, which is unlikely in individuals with a healthy liver.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Furthermore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this concept is misleading because it indeed includes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“signiﬁcant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" dose, but above all, the time spent taking it. Yet during this time, underlying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unidentiﬁed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chronic liver disease can cause ﬁbrosis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 its own, regardless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methotrexate.”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89" y="1019665"/>
            <a:ext cx="9719786" cy="20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728" y="292738"/>
            <a:ext cx="10120312" cy="791856"/>
          </a:xfrm>
        </p:spPr>
        <p:txBody>
          <a:bodyPr>
            <a:noAutofit/>
          </a:bodyPr>
          <a:lstStyle/>
          <a:p>
            <a:pPr algn="ctr"/>
            <a:r>
              <a:rPr lang="fr-FR" sz="2833" dirty="0" err="1"/>
              <a:t>Hépatotoxicité</a:t>
            </a:r>
            <a:r>
              <a:rPr lang="fr-FR" sz="2833" dirty="0"/>
              <a:t> du méthotrexate (MTX) : un exemple historique de </a:t>
            </a:r>
            <a:r>
              <a:rPr lang="fr-FR" sz="2833" dirty="0" smtClean="0"/>
              <a:t>« stéatose </a:t>
            </a:r>
            <a:r>
              <a:rPr lang="fr-FR" sz="2833" dirty="0" err="1"/>
              <a:t>macrovésiculaire</a:t>
            </a:r>
            <a:r>
              <a:rPr lang="fr-FR" sz="2833" dirty="0"/>
              <a:t> </a:t>
            </a:r>
            <a:r>
              <a:rPr lang="fr-FR" sz="2833" dirty="0" smtClean="0"/>
              <a:t>médicamenteuse »</a:t>
            </a:r>
            <a:endParaRPr lang="fr-FR" sz="2833" dirty="0"/>
          </a:p>
        </p:txBody>
      </p:sp>
      <p:grpSp>
        <p:nvGrpSpPr>
          <p:cNvPr id="3" name="Groupe 2"/>
          <p:cNvGrpSpPr/>
          <p:nvPr/>
        </p:nvGrpSpPr>
        <p:grpSpPr>
          <a:xfrm>
            <a:off x="353728" y="1993510"/>
            <a:ext cx="10272026" cy="2891218"/>
            <a:chOff x="353728" y="1993510"/>
            <a:chExt cx="10272026" cy="289121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728" y="2002958"/>
              <a:ext cx="2118266" cy="2872322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9195" y="1993510"/>
              <a:ext cx="5176658" cy="289121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2307" y="1993510"/>
              <a:ext cx="2283447" cy="2854309"/>
            </a:xfrm>
            <a:prstGeom prst="rect">
              <a:avLst/>
            </a:prstGeom>
          </p:spPr>
        </p:pic>
        <p:sp>
          <p:nvSpPr>
            <p:cNvPr id="7" name="Flèche droite 6"/>
            <p:cNvSpPr/>
            <p:nvPr/>
          </p:nvSpPr>
          <p:spPr>
            <a:xfrm rot="10800000">
              <a:off x="7220018" y="3234354"/>
              <a:ext cx="400305" cy="1440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94"/>
            </a:p>
          </p:txBody>
        </p:sp>
      </p:grpSp>
    </p:spTree>
    <p:extLst>
      <p:ext uri="{BB962C8B-B14F-4D97-AF65-F5344CB8AC3E}">
        <p14:creationId xmlns:p14="http://schemas.microsoft.com/office/powerpoint/2010/main" val="207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94" y="796296"/>
            <a:ext cx="9602557" cy="117367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méthotrexate aggrave-t-il l’évolution des </a:t>
            </a:r>
            <a:r>
              <a:rPr lang="fr-FR" dirty="0" err="1" smtClean="0"/>
              <a:t>hépatopathies</a:t>
            </a:r>
            <a:r>
              <a:rPr lang="fr-FR" dirty="0" smtClean="0"/>
              <a:t> chroniques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9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453" y="141384"/>
            <a:ext cx="9739687" cy="753667"/>
          </a:xfrm>
        </p:spPr>
        <p:txBody>
          <a:bodyPr>
            <a:normAutofit/>
          </a:bodyPr>
          <a:lstStyle/>
          <a:p>
            <a:r>
              <a:rPr lang="fr-FR" sz="3600" dirty="0" err="1" smtClean="0"/>
              <a:t>Hépatotopathie</a:t>
            </a:r>
            <a:r>
              <a:rPr lang="fr-FR" sz="3600" dirty="0" smtClean="0"/>
              <a:t> « terminale » attribuée au MTX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338453" y="5545123"/>
            <a:ext cx="326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0,067% des indications de greffe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69959" y="1105806"/>
            <a:ext cx="7271075" cy="4324600"/>
            <a:chOff x="1101138" y="1068860"/>
            <a:chExt cx="7271075" cy="432460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138" y="1068860"/>
              <a:ext cx="7271075" cy="43246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954473" y="4815281"/>
              <a:ext cx="1258349" cy="4697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24712" y="3625443"/>
              <a:ext cx="1275127" cy="4697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36360" y="5628860"/>
            <a:ext cx="386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Dawwas</a:t>
            </a:r>
            <a:r>
              <a:rPr lang="fr-FR" i="1" dirty="0" smtClean="0"/>
              <a:t>, Aliment </a:t>
            </a:r>
            <a:r>
              <a:rPr lang="fr-FR" i="1" dirty="0" err="1"/>
              <a:t>Pharmacol</a:t>
            </a:r>
            <a:r>
              <a:rPr lang="fr-FR" i="1" dirty="0"/>
              <a:t> </a:t>
            </a:r>
            <a:r>
              <a:rPr lang="fr-FR" i="1" dirty="0" err="1"/>
              <a:t>Ther</a:t>
            </a:r>
            <a:r>
              <a:rPr lang="fr-FR" i="1" dirty="0"/>
              <a:t> </a:t>
            </a:r>
            <a:r>
              <a:rPr lang="fr-FR" i="1" dirty="0" smtClean="0"/>
              <a:t>2014</a:t>
            </a:r>
            <a:endParaRPr lang="fr-FR" i="1" dirty="0"/>
          </a:p>
        </p:txBody>
      </p:sp>
      <p:sp>
        <p:nvSpPr>
          <p:cNvPr id="16" name="Rectangle 15"/>
          <p:cNvSpPr/>
          <p:nvPr/>
        </p:nvSpPr>
        <p:spPr>
          <a:xfrm>
            <a:off x="9177556" y="3724712"/>
            <a:ext cx="1258349" cy="242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736360" y="2103432"/>
            <a:ext cx="339080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161D39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NASH probable (FDR) &gt; 60 cas</a:t>
            </a:r>
          </a:p>
          <a:p>
            <a:r>
              <a:rPr lang="fr-FR" dirty="0" smtClean="0"/>
              <a:t>NASH identifiée : 10 cas</a:t>
            </a:r>
          </a:p>
          <a:p>
            <a:r>
              <a:rPr lang="fr-FR" dirty="0" smtClean="0"/>
              <a:t>Maladie alcoolique du foie : 5 cas</a:t>
            </a:r>
          </a:p>
          <a:p>
            <a:r>
              <a:rPr lang="fr-FR" dirty="0" smtClean="0"/>
              <a:t>Carcinome hépatocellulaire : 3 cas</a:t>
            </a:r>
          </a:p>
          <a:p>
            <a:r>
              <a:rPr lang="fr-FR" dirty="0" smtClean="0"/>
              <a:t>Hépatite C : 1 cas</a:t>
            </a:r>
          </a:p>
          <a:p>
            <a:r>
              <a:rPr lang="fr-FR" dirty="0" smtClean="0"/>
              <a:t>Hépatite B : 1 cas</a:t>
            </a:r>
            <a:endParaRPr lang="fr-FR" dirty="0"/>
          </a:p>
        </p:txBody>
      </p:sp>
      <p:sp>
        <p:nvSpPr>
          <p:cNvPr id="5" name="Triangle isocèle 4"/>
          <p:cNvSpPr/>
          <p:nvPr/>
        </p:nvSpPr>
        <p:spPr>
          <a:xfrm rot="10800000">
            <a:off x="6736360" y="3857756"/>
            <a:ext cx="3372374" cy="949136"/>
          </a:xfrm>
          <a:prstGeom prst="triangle">
            <a:avLst>
              <a:gd name="adj" fmla="val 900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526728" y="5345951"/>
            <a:ext cx="2321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Indication du MTX non renseignée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919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112" y="237711"/>
            <a:ext cx="10732651" cy="570355"/>
          </a:xfrm>
        </p:spPr>
        <p:txBody>
          <a:bodyPr>
            <a:noAutofit/>
          </a:bodyPr>
          <a:lstStyle/>
          <a:p>
            <a:r>
              <a:rPr lang="fr-FR" sz="3187" dirty="0"/>
              <a:t>Atteinte hépatique chez les </a:t>
            </a:r>
            <a:r>
              <a:rPr lang="fr-FR" sz="3187" i="1" dirty="0"/>
              <a:t>patients à risque </a:t>
            </a:r>
            <a:r>
              <a:rPr lang="fr-FR" sz="3187" dirty="0"/>
              <a:t>recevant une </a:t>
            </a:r>
            <a:r>
              <a:rPr lang="fr-FR" sz="3187" b="1" i="1" dirty="0"/>
              <a:t>petite</a:t>
            </a:r>
            <a:r>
              <a:rPr lang="fr-FR" sz="3187" i="1" dirty="0"/>
              <a:t> </a:t>
            </a:r>
            <a:r>
              <a:rPr lang="fr-FR" sz="3187" b="1" i="1" dirty="0"/>
              <a:t>dose</a:t>
            </a:r>
            <a:r>
              <a:rPr lang="fr-FR" sz="3187" i="1" dirty="0"/>
              <a:t> </a:t>
            </a:r>
            <a:r>
              <a:rPr lang="fr-FR" sz="3187" dirty="0"/>
              <a:t>de </a:t>
            </a:r>
            <a:r>
              <a:rPr lang="fr-FR" sz="3187" dirty="0" smtClean="0"/>
              <a:t>MTX vs. placebo</a:t>
            </a:r>
            <a:endParaRPr lang="fr-FR" sz="3187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45" y="1389755"/>
            <a:ext cx="4146225" cy="442043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910339" y="5745176"/>
            <a:ext cx="2762936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Solomon, Ann </a:t>
            </a:r>
            <a:r>
              <a:rPr lang="fr-FR" sz="1594" i="1" dirty="0" err="1"/>
              <a:t>Intern</a:t>
            </a:r>
            <a:r>
              <a:rPr lang="fr-FR" sz="1594" i="1" dirty="0"/>
              <a:t> Med 2020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71168" y="2628207"/>
            <a:ext cx="4972319" cy="1564274"/>
          </a:xfrm>
          <a:prstGeom prst="rect">
            <a:avLst/>
          </a:prstGeom>
          <a:solidFill>
            <a:srgbClr val="00C9C4"/>
          </a:solidFill>
        </p:spPr>
        <p:txBody>
          <a:bodyPr wrap="square" rtlCol="0">
            <a:spAutoFit/>
          </a:bodyPr>
          <a:lstStyle/>
          <a:p>
            <a:r>
              <a:rPr lang="fr-FR" sz="1594" dirty="0"/>
              <a:t>Essai randomisé </a:t>
            </a:r>
            <a:r>
              <a:rPr lang="fr-FR" sz="1594" b="1" dirty="0"/>
              <a:t>contre placebo</a:t>
            </a:r>
          </a:p>
          <a:p>
            <a:endParaRPr lang="fr-FR" sz="1594" dirty="0"/>
          </a:p>
          <a:p>
            <a:r>
              <a:rPr lang="fr-FR" sz="1594" dirty="0"/>
              <a:t>BMI médian 31,6 kg/m²</a:t>
            </a:r>
          </a:p>
          <a:p>
            <a:r>
              <a:rPr lang="fr-FR" sz="1594" dirty="0"/>
              <a:t>Diabète (67%)</a:t>
            </a:r>
          </a:p>
          <a:p>
            <a:r>
              <a:rPr lang="fr-FR" sz="1594" dirty="0"/>
              <a:t>LD-MTX ≤20mg/</a:t>
            </a:r>
            <a:r>
              <a:rPr lang="fr-FR" sz="1594" dirty="0" err="1"/>
              <a:t>wk</a:t>
            </a:r>
            <a:endParaRPr lang="fr-FR" sz="1594" dirty="0"/>
          </a:p>
          <a:p>
            <a:r>
              <a:rPr lang="fr-FR" sz="1594" dirty="0"/>
              <a:t>Suivi médian 23 mois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419498"/>
              </p:ext>
            </p:extLst>
          </p:nvPr>
        </p:nvGraphicFramePr>
        <p:xfrm>
          <a:off x="5462067" y="4365214"/>
          <a:ext cx="4972320" cy="992982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089735">
                  <a:extLst>
                    <a:ext uri="{9D8B030D-6E8A-4147-A177-3AD203B41FA5}">
                      <a16:colId xmlns:a16="http://schemas.microsoft.com/office/drawing/2014/main" val="3410883693"/>
                    </a:ext>
                  </a:extLst>
                </a:gridCol>
                <a:gridCol w="995432">
                  <a:extLst>
                    <a:ext uri="{9D8B030D-6E8A-4147-A177-3AD203B41FA5}">
                      <a16:colId xmlns:a16="http://schemas.microsoft.com/office/drawing/2014/main" val="3445196973"/>
                    </a:ext>
                  </a:extLst>
                </a:gridCol>
                <a:gridCol w="1107506">
                  <a:extLst>
                    <a:ext uri="{9D8B030D-6E8A-4147-A177-3AD203B41FA5}">
                      <a16:colId xmlns:a16="http://schemas.microsoft.com/office/drawing/2014/main" val="800845215"/>
                    </a:ext>
                  </a:extLst>
                </a:gridCol>
                <a:gridCol w="1779647">
                  <a:extLst>
                    <a:ext uri="{9D8B030D-6E8A-4147-A177-3AD203B41FA5}">
                      <a16:colId xmlns:a16="http://schemas.microsoft.com/office/drawing/2014/main" val="4182795294"/>
                    </a:ext>
                  </a:extLst>
                </a:gridCol>
              </a:tblGrid>
              <a:tr h="271215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marL="80963" marR="80963" marT="40481" marB="40481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LD MTX</a:t>
                      </a:r>
                      <a:endParaRPr lang="fr-FR" sz="1600" dirty="0"/>
                    </a:p>
                  </a:txBody>
                  <a:tcPr marL="80963" marR="80963" marT="40481" marB="40481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PBO</a:t>
                      </a:r>
                      <a:endParaRPr lang="fr-FR" sz="1600" dirty="0"/>
                    </a:p>
                  </a:txBody>
                  <a:tcPr marL="80963" marR="80963" marT="40481" marB="40481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HR</a:t>
                      </a:r>
                      <a:endParaRPr lang="fr-FR" sz="1600" dirty="0"/>
                    </a:p>
                  </a:txBody>
                  <a:tcPr marL="80963" marR="80963" marT="40481" marB="40481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573032"/>
                  </a:ext>
                </a:extLst>
              </a:tr>
              <a:tr h="34337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Cirrhose*</a:t>
                      </a:r>
                      <a:endParaRPr lang="fr-FR" sz="1600" dirty="0"/>
                    </a:p>
                  </a:txBody>
                  <a:tcPr marL="80963" marR="80963" marT="40481" marB="404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5</a:t>
                      </a:r>
                      <a:endParaRPr lang="fr-FR" sz="1600" dirty="0"/>
                    </a:p>
                  </a:txBody>
                  <a:tcPr marL="80963" marR="80963" marT="40481" marB="404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0</a:t>
                      </a:r>
                      <a:endParaRPr lang="fr-FR" sz="1600" dirty="0"/>
                    </a:p>
                  </a:txBody>
                  <a:tcPr marL="80963" marR="80963" marT="40481" marB="404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1,83 (0,57-4,85)</a:t>
                      </a:r>
                      <a:endParaRPr lang="fr-FR" sz="1600" dirty="0"/>
                    </a:p>
                  </a:txBody>
                  <a:tcPr marL="80963" marR="80963" marT="40481" marB="40481"/>
                </a:tc>
                <a:extLst>
                  <a:ext uri="{0D108BD9-81ED-4DB2-BD59-A6C34878D82A}">
                    <a16:rowId xmlns:a16="http://schemas.microsoft.com/office/drawing/2014/main" val="448298573"/>
                  </a:ext>
                </a:extLst>
              </a:tr>
              <a:tr h="27121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↑ALT</a:t>
                      </a:r>
                      <a:endParaRPr lang="fr-FR" sz="1600" b="1" dirty="0"/>
                    </a:p>
                  </a:txBody>
                  <a:tcPr marL="80963" marR="80963" marT="40481" marB="404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1042</a:t>
                      </a:r>
                      <a:endParaRPr lang="fr-FR" sz="1600" b="1" dirty="0"/>
                    </a:p>
                  </a:txBody>
                  <a:tcPr marL="80963" marR="80963" marT="40481" marB="404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576</a:t>
                      </a:r>
                      <a:endParaRPr lang="fr-FR" sz="1600" b="1" dirty="0"/>
                    </a:p>
                  </a:txBody>
                  <a:tcPr marL="80963" marR="80963" marT="40481" marB="404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2,14 (1,93-2,37)</a:t>
                      </a:r>
                      <a:endParaRPr lang="fr-FR" sz="1600" b="1" dirty="0"/>
                    </a:p>
                  </a:txBody>
                  <a:tcPr marL="80963" marR="80963" marT="40481" marB="40481"/>
                </a:tc>
                <a:extLst>
                  <a:ext uri="{0D108BD9-81ED-4DB2-BD59-A6C34878D82A}">
                    <a16:rowId xmlns:a16="http://schemas.microsoft.com/office/drawing/2014/main" val="2977615636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5471168" y="5513541"/>
            <a:ext cx="2186817" cy="242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4" dirty="0"/>
              <a:t>*probablement préexistante dans 3 cas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769" y="994155"/>
            <a:ext cx="5571613" cy="15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436" y="205495"/>
            <a:ext cx="10425793" cy="1012031"/>
          </a:xfrm>
        </p:spPr>
        <p:txBody>
          <a:bodyPr>
            <a:normAutofit fontScale="90000"/>
          </a:bodyPr>
          <a:lstStyle/>
          <a:p>
            <a:r>
              <a:rPr lang="fr-FR" sz="3100" b="1" dirty="0" smtClean="0"/>
              <a:t>L’aggravation de la stéatose hépatique :  1</a:t>
            </a:r>
            <a:r>
              <a:rPr lang="fr-FR" sz="3100" b="1" baseline="30000" dirty="0" smtClean="0"/>
              <a:t>ere</a:t>
            </a:r>
            <a:r>
              <a:rPr lang="fr-FR" sz="3100" b="1" dirty="0" smtClean="0"/>
              <a:t> explication de l’</a:t>
            </a:r>
            <a:r>
              <a:rPr lang="fr-FR" sz="3100" b="1" dirty="0" err="1" smtClean="0"/>
              <a:t>hypertransaminasémie</a:t>
            </a:r>
            <a:r>
              <a:rPr lang="fr-FR" sz="3100" b="1" dirty="0" smtClean="0"/>
              <a:t> sous MTX ?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200" dirty="0" smtClean="0"/>
              <a:t>données d’une cohorte japonaise de 289 patients atteints de PR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58" y="1665515"/>
            <a:ext cx="8320802" cy="346880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178697" y="5744156"/>
            <a:ext cx="2257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Mori, </a:t>
            </a:r>
            <a:r>
              <a:rPr lang="fr-FR" sz="1200" i="1" dirty="0" err="1" smtClean="0"/>
              <a:t>Rheumatol</a:t>
            </a:r>
            <a:r>
              <a:rPr lang="fr-FR" sz="1200" i="1" dirty="0" smtClean="0"/>
              <a:t> </a:t>
            </a:r>
            <a:r>
              <a:rPr lang="fr-FR" sz="1200" i="1" dirty="0" err="1"/>
              <a:t>Adv</a:t>
            </a:r>
            <a:r>
              <a:rPr lang="fr-FR" sz="1200" i="1" dirty="0"/>
              <a:t> </a:t>
            </a:r>
            <a:r>
              <a:rPr lang="fr-FR" sz="1200" i="1" dirty="0" err="1" smtClean="0"/>
              <a:t>Pract</a:t>
            </a:r>
            <a:r>
              <a:rPr lang="fr-FR" sz="1200" i="1" dirty="0" smtClean="0"/>
              <a:t> </a:t>
            </a:r>
            <a:r>
              <a:rPr lang="fr-FR" sz="1200" i="1" dirty="0"/>
              <a:t>2020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30551" y="5254570"/>
            <a:ext cx="720556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24/44 malades avec ALAT élevées </a:t>
            </a:r>
            <a:r>
              <a:rPr lang="fr-FR" sz="1600" dirty="0" err="1" smtClean="0"/>
              <a:t>biopsiés</a:t>
            </a:r>
            <a:r>
              <a:rPr lang="fr-FR" sz="1600" dirty="0" smtClean="0"/>
              <a:t> pendant le suivi : NASH 79% ; fibrose 88%</a:t>
            </a:r>
            <a:endParaRPr lang="fr-FR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043" y="1441315"/>
            <a:ext cx="4173494" cy="295295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693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634" y="100034"/>
            <a:ext cx="9823212" cy="493936"/>
          </a:xfrm>
        </p:spPr>
        <p:txBody>
          <a:bodyPr>
            <a:noAutofit/>
          </a:bodyPr>
          <a:lstStyle/>
          <a:p>
            <a:r>
              <a:rPr lang="fr-FR" sz="2800" b="1" dirty="0" smtClean="0"/>
              <a:t>Le MTX aggrave la NAFLD :  arguments physiopathologiques</a:t>
            </a:r>
            <a:endParaRPr lang="fr-FR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87" y="722113"/>
            <a:ext cx="9756249" cy="530252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865780" y="5716862"/>
            <a:ext cx="286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Di Martino, Nat </a:t>
            </a:r>
            <a:r>
              <a:rPr lang="fr-FR" sz="1400" i="1" dirty="0" err="1" smtClean="0"/>
              <a:t>Rev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Rheumatol</a:t>
            </a:r>
            <a:r>
              <a:rPr lang="fr-FR" sz="1400" i="1" dirty="0" smtClean="0"/>
              <a:t> 2023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9529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763" y="421628"/>
            <a:ext cx="9310688" cy="117367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Quelles recommandations pratiques ? </a:t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42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9773" y="251118"/>
            <a:ext cx="10195404" cy="738391"/>
          </a:xfrm>
        </p:spPr>
        <p:txBody>
          <a:bodyPr>
            <a:normAutofit fontScale="90000"/>
          </a:bodyPr>
          <a:lstStyle/>
          <a:p>
            <a:r>
              <a:rPr lang="fr-FR" altLang="fr-FR" sz="3542" dirty="0" smtClean="0"/>
              <a:t>Limites des recommandations proposées </a:t>
            </a:r>
            <a:r>
              <a:rPr lang="fr-FR" altLang="fr-FR" sz="3542" dirty="0"/>
              <a:t>pour la surveillance du traitement</a:t>
            </a:r>
          </a:p>
        </p:txBody>
      </p:sp>
      <p:sp>
        <p:nvSpPr>
          <p:cNvPr id="11" name="Text Box 7"/>
          <p:cNvSpPr>
            <a:spLocks noChangeArrowheads="1"/>
          </p:cNvSpPr>
          <p:nvPr/>
        </p:nvSpPr>
        <p:spPr bwMode="auto">
          <a:xfrm>
            <a:off x="684265" y="1235851"/>
            <a:ext cx="3028125" cy="1976250"/>
          </a:xfrm>
          <a:prstGeom prst="roundRect">
            <a:avLst>
              <a:gd name="adj" fmla="val 6535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1875" tIns="31875" rIns="31875" bIns="31875" anchor="ctr"/>
          <a:lstStyle/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r>
              <a:rPr lang="fr-FR" altLang="fr-FR" sz="2125" b="1" dirty="0">
                <a:solidFill>
                  <a:schemeClr val="bg1"/>
                </a:solidFill>
              </a:rPr>
              <a:t>DERMATOLOGUES</a:t>
            </a:r>
          </a:p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r>
              <a:rPr lang="fr-FR" altLang="fr-FR" sz="2125" dirty="0">
                <a:solidFill>
                  <a:schemeClr val="bg1"/>
                </a:solidFill>
              </a:rPr>
              <a:t>Jusqu’à </a:t>
            </a:r>
            <a:r>
              <a:rPr lang="fr-FR" altLang="fr-FR" sz="2125" dirty="0" smtClean="0">
                <a:solidFill>
                  <a:schemeClr val="bg1"/>
                </a:solidFill>
              </a:rPr>
              <a:t>2010 </a:t>
            </a:r>
            <a:r>
              <a:rPr lang="fr-FR" altLang="fr-FR" sz="2125" dirty="0">
                <a:solidFill>
                  <a:schemeClr val="bg1"/>
                </a:solidFill>
              </a:rPr>
              <a:t>: surveillance histologique par PBH/1500 </a:t>
            </a:r>
            <a:r>
              <a:rPr lang="fr-FR" altLang="fr-FR" sz="2125" dirty="0" smtClean="0">
                <a:solidFill>
                  <a:schemeClr val="bg1"/>
                </a:solidFill>
              </a:rPr>
              <a:t>mg</a:t>
            </a:r>
          </a:p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r>
              <a:rPr lang="fr-FR" altLang="fr-FR" sz="2125" dirty="0" smtClean="0">
                <a:solidFill>
                  <a:schemeClr val="bg1"/>
                </a:solidFill>
              </a:rPr>
              <a:t>Depuis 2010 : PIIIP</a:t>
            </a:r>
            <a:endParaRPr lang="fr-FR" altLang="fr-FR" sz="2125" dirty="0">
              <a:solidFill>
                <a:schemeClr val="bg1"/>
              </a:solidFill>
            </a:endParaRPr>
          </a:p>
        </p:txBody>
      </p:sp>
      <p:sp>
        <p:nvSpPr>
          <p:cNvPr id="12" name="Text Box 7"/>
          <p:cNvSpPr>
            <a:spLocks noChangeArrowheads="1"/>
          </p:cNvSpPr>
          <p:nvPr/>
        </p:nvSpPr>
        <p:spPr bwMode="auto">
          <a:xfrm>
            <a:off x="3885819" y="1235851"/>
            <a:ext cx="3028125" cy="1976250"/>
          </a:xfrm>
          <a:prstGeom prst="roundRect">
            <a:avLst>
              <a:gd name="adj" fmla="val 5654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1875" tIns="31875" rIns="31875" bIns="31875" anchor="ctr"/>
          <a:lstStyle/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r>
              <a:rPr lang="fr-FR" altLang="fr-FR" sz="2125" b="1" dirty="0">
                <a:solidFill>
                  <a:schemeClr val="bg1"/>
                </a:solidFill>
              </a:rPr>
              <a:t>RHUMATOLOGUES</a:t>
            </a:r>
          </a:p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r>
              <a:rPr lang="fr-FR" altLang="fr-FR" sz="2125" dirty="0">
                <a:solidFill>
                  <a:schemeClr val="bg1"/>
                </a:solidFill>
              </a:rPr>
              <a:t>Surveillance biologique des tests hépatiques</a:t>
            </a:r>
          </a:p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endParaRPr lang="fr-FR" altLang="fr-FR" sz="1062" dirty="0">
              <a:solidFill>
                <a:schemeClr val="bg1"/>
              </a:solidFill>
            </a:endParaRPr>
          </a:p>
        </p:txBody>
      </p:sp>
      <p:sp>
        <p:nvSpPr>
          <p:cNvPr id="13" name="Text Box 7"/>
          <p:cNvSpPr>
            <a:spLocks noChangeArrowheads="1"/>
          </p:cNvSpPr>
          <p:nvPr/>
        </p:nvSpPr>
        <p:spPr bwMode="auto">
          <a:xfrm>
            <a:off x="7087372" y="1235851"/>
            <a:ext cx="3028125" cy="1976250"/>
          </a:xfrm>
          <a:prstGeom prst="roundRect">
            <a:avLst>
              <a:gd name="adj" fmla="val 6976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1875" tIns="31875" rIns="31875" bIns="31875" anchor="ctr"/>
          <a:lstStyle/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r>
              <a:rPr lang="fr-FR" altLang="fr-FR" sz="2125" b="1" dirty="0">
                <a:solidFill>
                  <a:schemeClr val="bg1"/>
                </a:solidFill>
              </a:rPr>
              <a:t>GASTROENTEROLOGUES</a:t>
            </a:r>
            <a:endParaRPr lang="fr-FR" altLang="fr-FR" sz="2125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  <a:spcBef>
                <a:spcPts val="531"/>
              </a:spcBef>
              <a:spcAft>
                <a:spcPts val="531"/>
              </a:spcAft>
            </a:pPr>
            <a:r>
              <a:rPr lang="fr-FR" altLang="fr-FR" sz="2125" dirty="0">
                <a:solidFill>
                  <a:schemeClr val="bg1"/>
                </a:solidFill>
              </a:rPr>
              <a:t>Pas de consensus mais attitude proche</a:t>
            </a:r>
            <a:br>
              <a:rPr lang="fr-FR" altLang="fr-FR" sz="2125" dirty="0">
                <a:solidFill>
                  <a:schemeClr val="bg1"/>
                </a:solidFill>
              </a:rPr>
            </a:br>
            <a:r>
              <a:rPr lang="fr-FR" altLang="fr-FR" sz="2125" dirty="0" smtClean="0">
                <a:solidFill>
                  <a:schemeClr val="bg1"/>
                </a:solidFill>
              </a:rPr>
              <a:t>de celle des </a:t>
            </a:r>
            <a:r>
              <a:rPr lang="fr-FR" altLang="fr-FR" sz="2125" dirty="0">
                <a:solidFill>
                  <a:schemeClr val="bg1"/>
                </a:solidFill>
              </a:rPr>
              <a:t>rhumatologues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4507C11-A262-447D-A707-69599E8DB3DA}"/>
              </a:ext>
            </a:extLst>
          </p:cNvPr>
          <p:cNvCxnSpPr>
            <a:stCxn id="12" idx="2"/>
          </p:cNvCxnSpPr>
          <p:nvPr/>
        </p:nvCxnSpPr>
        <p:spPr>
          <a:xfrm flipH="1">
            <a:off x="5386028" y="3212101"/>
            <a:ext cx="13853" cy="947994"/>
          </a:xfrm>
          <a:prstGeom prst="straightConnector1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05ED986-9DAC-47D6-AA97-D0FB78BCCF65}"/>
              </a:ext>
            </a:extLst>
          </p:cNvPr>
          <p:cNvCxnSpPr>
            <a:stCxn id="11" idx="2"/>
          </p:cNvCxnSpPr>
          <p:nvPr/>
        </p:nvCxnSpPr>
        <p:spPr>
          <a:xfrm flipH="1">
            <a:off x="2190092" y="3212101"/>
            <a:ext cx="8236" cy="947994"/>
          </a:xfrm>
          <a:prstGeom prst="straightConnector1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98232" y="4246226"/>
            <a:ext cx="2583721" cy="6373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771" b="1" dirty="0">
                <a:solidFill>
                  <a:schemeClr val="bg1"/>
                </a:solidFill>
              </a:rPr>
              <a:t>(trop de) biopsies inutiles</a:t>
            </a:r>
          </a:p>
          <a:p>
            <a:pPr algn="ctr"/>
            <a:r>
              <a:rPr lang="fr-FR" sz="1771" b="1" dirty="0">
                <a:solidFill>
                  <a:schemeClr val="bg1"/>
                </a:solidFill>
              </a:rPr>
              <a:t>Pb d’acceptabilité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951438" y="4246226"/>
            <a:ext cx="2869179" cy="9098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771" b="1" dirty="0">
                <a:solidFill>
                  <a:schemeClr val="bg1"/>
                </a:solidFill>
              </a:rPr>
              <a:t>Mauvaise prédiction de la fibrose par les tests hépatiques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98232" y="4969711"/>
            <a:ext cx="2583721" cy="9098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771" b="1" dirty="0" smtClean="0">
                <a:solidFill>
                  <a:schemeClr val="bg1"/>
                </a:solidFill>
              </a:rPr>
              <a:t>Mauvaise performance diagnostique du PIIIP pour la fibrose</a:t>
            </a:r>
            <a:endParaRPr lang="fr-FR" sz="1771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154" y="47178"/>
            <a:ext cx="10728227" cy="532165"/>
          </a:xfrm>
        </p:spPr>
        <p:txBody>
          <a:bodyPr>
            <a:noAutofit/>
          </a:bodyPr>
          <a:lstStyle/>
          <a:p>
            <a:r>
              <a:rPr lang="fr-FR" sz="2833" dirty="0"/>
              <a:t>Mise en application des recommandations par les dermatologues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13844" y="4707966"/>
            <a:ext cx="8002228" cy="1128252"/>
            <a:chOff x="1348641" y="4935363"/>
            <a:chExt cx="9037811" cy="127426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8641" y="4935363"/>
              <a:ext cx="8943422" cy="330364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8641" y="5265727"/>
              <a:ext cx="9037811" cy="943897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43" y="685780"/>
            <a:ext cx="3990668" cy="39697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757" y="701859"/>
            <a:ext cx="5850194" cy="1197027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521471" y="1871787"/>
            <a:ext cx="726159" cy="4318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  <p:sp>
        <p:nvSpPr>
          <p:cNvPr id="10" name="ZoneTexte 9"/>
          <p:cNvSpPr txBox="1"/>
          <p:nvPr/>
        </p:nvSpPr>
        <p:spPr>
          <a:xfrm>
            <a:off x="9033386" y="5745176"/>
            <a:ext cx="1786515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 err="1"/>
              <a:t>Gyulai</a:t>
            </a:r>
            <a:r>
              <a:rPr lang="fr-FR" sz="1594" i="1" dirty="0"/>
              <a:t>, JEADV 2015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1521469" y="1036045"/>
            <a:ext cx="9198009" cy="2455055"/>
            <a:chOff x="1521469" y="1036045"/>
            <a:chExt cx="9198009" cy="2455055"/>
          </a:xfrm>
        </p:grpSpPr>
        <p:sp>
          <p:nvSpPr>
            <p:cNvPr id="9" name="Ellipse 8"/>
            <p:cNvSpPr/>
            <p:nvPr/>
          </p:nvSpPr>
          <p:spPr>
            <a:xfrm>
              <a:off x="1521469" y="1036045"/>
              <a:ext cx="726160" cy="54981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94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527255" y="3153443"/>
              <a:ext cx="6192223" cy="33765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fr-FR" sz="1594" dirty="0"/>
                <a:t>Une détection de la fibrose hépatique par le Fib-4 </a:t>
              </a:r>
              <a:r>
                <a:rPr lang="fr-FR" sz="1594" dirty="0" smtClean="0"/>
                <a:t>pourrait </a:t>
              </a:r>
              <a:r>
                <a:rPr lang="fr-FR" sz="1594" dirty="0"/>
                <a:t>être faite ! 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4527255" y="2528759"/>
            <a:ext cx="6192223" cy="58298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594" dirty="0">
                <a:solidFill>
                  <a:schemeClr val="bg1"/>
                </a:solidFill>
              </a:rPr>
              <a:t>La détection de la fibrose hépatique par P3P, </a:t>
            </a:r>
            <a:r>
              <a:rPr lang="fr-FR" sz="1594" dirty="0" err="1">
                <a:solidFill>
                  <a:schemeClr val="bg1"/>
                </a:solidFill>
              </a:rPr>
              <a:t>Fibroscan</a:t>
            </a:r>
            <a:r>
              <a:rPr lang="fr-FR" sz="1594" dirty="0">
                <a:solidFill>
                  <a:schemeClr val="bg1"/>
                </a:solidFill>
              </a:rPr>
              <a:t> ou PBH systématique n’est que faiblement réalisée</a:t>
            </a:r>
          </a:p>
        </p:txBody>
      </p:sp>
    </p:spTree>
    <p:extLst>
      <p:ext uri="{BB962C8B-B14F-4D97-AF65-F5344CB8AC3E}">
        <p14:creationId xmlns:p14="http://schemas.microsoft.com/office/powerpoint/2010/main" val="5414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762" y="230650"/>
            <a:ext cx="9310688" cy="1173676"/>
          </a:xfrm>
        </p:spPr>
        <p:txBody>
          <a:bodyPr>
            <a:normAutofit/>
          </a:bodyPr>
          <a:lstStyle/>
          <a:p>
            <a:r>
              <a:rPr lang="fr-FR" dirty="0"/>
              <a:t>Que faire en pratique ?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0160" y="1605404"/>
            <a:ext cx="10197831" cy="406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05" indent="-404805">
              <a:buFont typeface="Arial" panose="020B0604020202020204" pitchFamily="34" charset="0"/>
              <a:buChar char="•"/>
            </a:pPr>
            <a:r>
              <a:rPr lang="fr-FR" sz="2833" dirty="0" smtClean="0"/>
              <a:t>Faire un bilan étiologique d’</a:t>
            </a:r>
            <a:r>
              <a:rPr lang="fr-FR" sz="2833" dirty="0" err="1" smtClean="0"/>
              <a:t>hépatopathie</a:t>
            </a:r>
            <a:r>
              <a:rPr lang="fr-FR" sz="2833" dirty="0" smtClean="0"/>
              <a:t> chronique</a:t>
            </a:r>
          </a:p>
          <a:p>
            <a:pPr marL="404805" indent="-404805">
              <a:buFont typeface="Arial" panose="020B0604020202020204" pitchFamily="34" charset="0"/>
              <a:buChar char="•"/>
            </a:pPr>
            <a:r>
              <a:rPr lang="fr-FR" sz="2833" dirty="0" smtClean="0"/>
              <a:t>Ne plus tenir compte de la dose cumulée de MTX</a:t>
            </a:r>
          </a:p>
          <a:p>
            <a:pPr marL="862005" lvl="1" indent="-404805">
              <a:buFont typeface="Arial" panose="020B0604020202020204" pitchFamily="34" charset="0"/>
              <a:buChar char="•"/>
            </a:pPr>
            <a:r>
              <a:rPr lang="fr-FR" sz="2000" dirty="0" smtClean="0"/>
              <a:t>Les lésions hépatiques observées sous MTX sont la conséquence d’une NASH</a:t>
            </a:r>
          </a:p>
          <a:p>
            <a:pPr marL="862005" lvl="1" indent="-404805">
              <a:buFont typeface="Arial" panose="020B0604020202020204" pitchFamily="34" charset="0"/>
              <a:buChar char="•"/>
            </a:pPr>
            <a:r>
              <a:rPr lang="fr-FR" sz="2000" dirty="0" smtClean="0"/>
              <a:t>La majorité des études ne montre pas d’effet dose du MTX pour le risque de fibrose</a:t>
            </a:r>
          </a:p>
          <a:p>
            <a:pPr marL="862005" lvl="1" indent="-404805">
              <a:buFont typeface="Arial" panose="020B0604020202020204" pitchFamily="34" charset="0"/>
              <a:buChar char="•"/>
            </a:pPr>
            <a:r>
              <a:rPr lang="fr-FR" sz="2000" dirty="0" smtClean="0"/>
              <a:t>Un effet aggravant du MTX sur la NASH pourrait s’observer pour des faibles doses</a:t>
            </a:r>
          </a:p>
          <a:p>
            <a:pPr marL="404805" indent="-404805">
              <a:buFont typeface="Arial" panose="020B0604020202020204" pitchFamily="34" charset="0"/>
              <a:buChar char="•"/>
            </a:pPr>
            <a:r>
              <a:rPr lang="fr-FR" sz="2833" dirty="0" smtClean="0"/>
              <a:t>Oublier </a:t>
            </a:r>
            <a:r>
              <a:rPr lang="fr-FR" sz="2833" dirty="0"/>
              <a:t>les </a:t>
            </a:r>
            <a:r>
              <a:rPr lang="fr-FR" sz="2833" dirty="0" smtClean="0"/>
              <a:t>transaminases prises isolément</a:t>
            </a:r>
            <a:endParaRPr lang="fr-FR" sz="2833" dirty="0"/>
          </a:p>
          <a:p>
            <a:pPr marL="404805" indent="-404805">
              <a:buFont typeface="Arial" panose="020B0604020202020204" pitchFamily="34" charset="0"/>
              <a:buChar char="•"/>
            </a:pPr>
            <a:r>
              <a:rPr lang="fr-FR" sz="2833" dirty="0" smtClean="0"/>
              <a:t>Oublier </a:t>
            </a:r>
            <a:r>
              <a:rPr lang="fr-FR" sz="2833" dirty="0"/>
              <a:t>le PIIIP et la biopsie hépatique systématiques</a:t>
            </a:r>
          </a:p>
          <a:p>
            <a:pPr marL="404805" indent="-404805">
              <a:buFont typeface="Arial" panose="020B0604020202020204" pitchFamily="34" charset="0"/>
              <a:buChar char="•"/>
            </a:pPr>
            <a:r>
              <a:rPr lang="fr-FR" sz="2833" dirty="0"/>
              <a:t>Valider et Utiliser le dépistage de la </a:t>
            </a:r>
            <a:r>
              <a:rPr lang="fr-FR" sz="2833" dirty="0" err="1"/>
              <a:t>stéatopathie</a:t>
            </a:r>
            <a:r>
              <a:rPr lang="fr-FR" sz="2833" dirty="0"/>
              <a:t> </a:t>
            </a:r>
            <a:r>
              <a:rPr lang="fr-FR" sz="2833" dirty="0" err="1"/>
              <a:t>fibrosante</a:t>
            </a:r>
            <a:r>
              <a:rPr lang="fr-FR" sz="2833" dirty="0"/>
              <a:t> (Fib-4 + </a:t>
            </a:r>
            <a:r>
              <a:rPr lang="fr-FR" sz="2833" dirty="0" err="1"/>
              <a:t>Elastométrie</a:t>
            </a:r>
            <a:r>
              <a:rPr lang="fr-FR" sz="2833" dirty="0"/>
              <a:t>) de façon séquentielle.</a:t>
            </a:r>
          </a:p>
          <a:p>
            <a:pPr marL="404805" indent="-404805">
              <a:buFont typeface="Arial" panose="020B0604020202020204" pitchFamily="34" charset="0"/>
              <a:buChar char="•"/>
            </a:pPr>
            <a:endParaRPr lang="fr-FR" sz="2833" dirty="0"/>
          </a:p>
        </p:txBody>
      </p:sp>
    </p:spTree>
    <p:extLst>
      <p:ext uri="{BB962C8B-B14F-4D97-AF65-F5344CB8AC3E}">
        <p14:creationId xmlns:p14="http://schemas.microsoft.com/office/powerpoint/2010/main" val="32703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720" y="39077"/>
            <a:ext cx="9642426" cy="484553"/>
          </a:xfrm>
        </p:spPr>
        <p:txBody>
          <a:bodyPr>
            <a:noAutofit/>
          </a:bodyPr>
          <a:lstStyle/>
          <a:p>
            <a:r>
              <a:rPr lang="fr-FR" sz="3600" dirty="0" smtClean="0"/>
              <a:t>Monitoring du MTX en pratique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8008847" y="770624"/>
            <a:ext cx="290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Di Martino, Nat </a:t>
            </a:r>
            <a:r>
              <a:rPr lang="fr-FR" sz="1400" i="1" dirty="0" err="1" smtClean="0"/>
              <a:t>Rev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Rheumatol</a:t>
            </a:r>
            <a:r>
              <a:rPr lang="fr-FR" sz="1400" i="1" dirty="0" smtClean="0"/>
              <a:t> 2023 </a:t>
            </a:r>
            <a:endParaRPr lang="fr-FR" sz="14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00" y="629435"/>
            <a:ext cx="8811653" cy="5127135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67719" y="2581360"/>
            <a:ext cx="7216541" cy="3244906"/>
            <a:chOff x="367719" y="2581360"/>
            <a:chExt cx="7216541" cy="3244906"/>
          </a:xfrm>
        </p:grpSpPr>
        <p:sp>
          <p:nvSpPr>
            <p:cNvPr id="3" name="Rectangle 2"/>
            <p:cNvSpPr/>
            <p:nvPr/>
          </p:nvSpPr>
          <p:spPr>
            <a:xfrm>
              <a:off x="367719" y="2581360"/>
              <a:ext cx="4519869" cy="32449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064391" y="4005558"/>
              <a:ext cx="4519869" cy="1820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377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166" y="102901"/>
            <a:ext cx="9687127" cy="631459"/>
          </a:xfrm>
        </p:spPr>
        <p:txBody>
          <a:bodyPr>
            <a:noAutofit/>
          </a:bodyPr>
          <a:lstStyle/>
          <a:p>
            <a:r>
              <a:rPr lang="fr-FR" sz="3200" dirty="0" smtClean="0"/>
              <a:t>Hépatite aiguë au MTX : modèle murin (20mg/kg IP)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727456" y="838581"/>
            <a:ext cx="1016383" cy="283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40" dirty="0"/>
              <a:t>Foie normal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70166" y="903171"/>
            <a:ext cx="9964916" cy="2511824"/>
            <a:chOff x="84314" y="859627"/>
            <a:chExt cx="11254493" cy="283688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14" y="859627"/>
              <a:ext cx="7455921" cy="2836884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8057991" y="1700851"/>
              <a:ext cx="3280816" cy="843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17" dirty="0"/>
                <a:t>Dilatation </a:t>
              </a:r>
              <a:r>
                <a:rPr lang="fr-FR" sz="1417" dirty="0" smtClean="0"/>
                <a:t>sinusoïdale </a:t>
              </a:r>
              <a:r>
                <a:rPr lang="fr-FR" sz="1417" dirty="0"/>
                <a:t>; </a:t>
              </a:r>
            </a:p>
            <a:p>
              <a:r>
                <a:rPr lang="fr-FR" sz="1417" dirty="0" err="1"/>
                <a:t>Hemorragie</a:t>
              </a:r>
              <a:r>
                <a:rPr lang="fr-FR" sz="1417" dirty="0"/>
                <a:t>; </a:t>
              </a:r>
            </a:p>
            <a:p>
              <a:r>
                <a:rPr lang="fr-FR" sz="1417" dirty="0"/>
                <a:t>Vacuolisation </a:t>
              </a:r>
              <a:r>
                <a:rPr lang="fr-FR" sz="1417" dirty="0" err="1"/>
                <a:t>hépatocytaire</a:t>
              </a:r>
              <a:endParaRPr lang="fr-FR" sz="1417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8084026" y="1024047"/>
              <a:ext cx="2774189" cy="473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25" dirty="0"/>
                <a:t>Microscopie optique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67506" y="3108036"/>
            <a:ext cx="10316061" cy="2812186"/>
            <a:chOff x="168215" y="3574227"/>
            <a:chExt cx="11651081" cy="3176116"/>
          </a:xfrm>
        </p:grpSpPr>
        <p:sp>
          <p:nvSpPr>
            <p:cNvPr id="8" name="ZoneTexte 7"/>
            <p:cNvSpPr txBox="1"/>
            <p:nvPr/>
          </p:nvSpPr>
          <p:spPr>
            <a:xfrm>
              <a:off x="7968847" y="4096475"/>
              <a:ext cx="3386194" cy="473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25" dirty="0"/>
                <a:t>Microscopie électronique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215" y="3938777"/>
              <a:ext cx="7388525" cy="2799544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11347" y="6394869"/>
              <a:ext cx="1107057" cy="27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974" dirty="0"/>
                <a:t>Foie normal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8057991" y="4696332"/>
              <a:ext cx="2995554" cy="596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17" dirty="0"/>
                <a:t>Altérations mitochondriales gouttelettes lipidiques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885207" y="6368989"/>
              <a:ext cx="2934089" cy="381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i="1" dirty="0" err="1"/>
                <a:t>Elsany</a:t>
              </a:r>
              <a:r>
                <a:rPr lang="fr-FR" sz="1594" i="1" dirty="0"/>
                <a:t> H. </a:t>
              </a:r>
              <a:r>
                <a:rPr lang="fr-FR" sz="1594" i="1" dirty="0" err="1"/>
                <a:t>Biosci</a:t>
              </a:r>
              <a:r>
                <a:rPr lang="fr-FR" sz="1594" i="1" dirty="0"/>
                <a:t> Reports 2020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11347" y="3574227"/>
              <a:ext cx="1107057" cy="27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974" dirty="0"/>
                <a:t>Foie normal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862477" y="3583366"/>
              <a:ext cx="1426454" cy="27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974" dirty="0"/>
                <a:t>Foie </a:t>
              </a:r>
              <a:r>
                <a:rPr lang="fr-FR" sz="974" dirty="0" smtClean="0"/>
                <a:t>exposé au MTX</a:t>
              </a:r>
              <a:endParaRPr lang="fr-FR" sz="974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870094" y="6405869"/>
              <a:ext cx="1426454" cy="27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974" dirty="0"/>
                <a:t>Foie </a:t>
              </a:r>
              <a:r>
                <a:rPr lang="fr-FR" sz="974" dirty="0" smtClean="0"/>
                <a:t>exposé au MTX</a:t>
              </a:r>
              <a:endParaRPr lang="fr-FR" sz="974" dirty="0"/>
            </a:p>
          </p:txBody>
        </p:sp>
      </p:grpSp>
      <p:pic>
        <p:nvPicPr>
          <p:cNvPr id="1026" name="Picture 2" descr="Afficher l’image sour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841" y="92278"/>
            <a:ext cx="1163326" cy="10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4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720" y="39077"/>
            <a:ext cx="9642426" cy="484553"/>
          </a:xfrm>
        </p:spPr>
        <p:txBody>
          <a:bodyPr>
            <a:noAutofit/>
          </a:bodyPr>
          <a:lstStyle/>
          <a:p>
            <a:r>
              <a:rPr lang="fr-FR" sz="3600" dirty="0" smtClean="0"/>
              <a:t>Monitoring du MTX en pratique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8008847" y="770624"/>
            <a:ext cx="290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Di Martino, Nat </a:t>
            </a:r>
            <a:r>
              <a:rPr lang="fr-FR" sz="1400" i="1" dirty="0" err="1" smtClean="0"/>
              <a:t>Rev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Rheumatol</a:t>
            </a:r>
            <a:r>
              <a:rPr lang="fr-FR" sz="1400" i="1" dirty="0" smtClean="0"/>
              <a:t> 2023 </a:t>
            </a:r>
            <a:endParaRPr lang="fr-FR" sz="14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00" y="629435"/>
            <a:ext cx="8811653" cy="512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3"/>
          <p:cNvSpPr txBox="1">
            <a:spLocks/>
          </p:cNvSpPr>
          <p:nvPr/>
        </p:nvSpPr>
        <p:spPr>
          <a:xfrm>
            <a:off x="390768" y="1414584"/>
            <a:ext cx="10206893" cy="43297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Le MTX est hépatotoxique à </a:t>
            </a:r>
            <a:r>
              <a:rPr lang="fr-FR" sz="2000" b="1" dirty="0" smtClean="0"/>
              <a:t>forte dose</a:t>
            </a:r>
            <a:r>
              <a:rPr lang="fr-FR" sz="2000" dirty="0" smtClean="0"/>
              <a:t>. Les lésions observées expérimentalement sont des lésions de stéatose </a:t>
            </a:r>
            <a:r>
              <a:rPr lang="fr-FR" sz="2000" dirty="0" err="1" smtClean="0"/>
              <a:t>microvésiculaire</a:t>
            </a:r>
            <a:r>
              <a:rPr lang="fr-FR" sz="2000" dirty="0" smtClean="0"/>
              <a:t> et de dilatation sinusoïdale.</a:t>
            </a:r>
          </a:p>
          <a:p>
            <a:r>
              <a:rPr lang="fr-FR" sz="2000" dirty="0" smtClean="0"/>
              <a:t>Il existe un rationnel physiopathologique pour expliquer une </a:t>
            </a:r>
            <a:r>
              <a:rPr lang="fr-FR" sz="2000" dirty="0" err="1" smtClean="0"/>
              <a:t>fibrogènèse</a:t>
            </a:r>
            <a:r>
              <a:rPr lang="fr-FR" sz="2000" dirty="0" smtClean="0"/>
              <a:t> hépatique induite par le MTX mais </a:t>
            </a:r>
            <a:r>
              <a:rPr lang="fr-FR" sz="2000" b="1" dirty="0" smtClean="0"/>
              <a:t>les études cliniques récentes remettent en question un effet </a:t>
            </a:r>
            <a:r>
              <a:rPr lang="fr-FR" sz="2000" b="1" dirty="0" err="1" smtClean="0"/>
              <a:t>profibrosant</a:t>
            </a:r>
            <a:r>
              <a:rPr lang="fr-FR" sz="2000" b="1" dirty="0" smtClean="0"/>
              <a:t> induit par le MTX seul</a:t>
            </a:r>
          </a:p>
          <a:p>
            <a:r>
              <a:rPr lang="fr-FR" sz="2000" dirty="0" smtClean="0"/>
              <a:t>Les lésions hépatiques observées dans les cohortes de patients atteints de PR et de psoriasis sont des </a:t>
            </a:r>
            <a:r>
              <a:rPr lang="fr-FR" sz="2000" b="1" dirty="0" smtClean="0"/>
              <a:t>lésions typiques de </a:t>
            </a:r>
            <a:r>
              <a:rPr lang="fr-FR" sz="2000" b="1" dirty="0" err="1" smtClean="0"/>
              <a:t>stéatohépatite</a:t>
            </a:r>
            <a:r>
              <a:rPr lang="fr-FR" sz="2000" b="1" dirty="0" smtClean="0"/>
              <a:t> non alcoolique</a:t>
            </a:r>
            <a:r>
              <a:rPr lang="fr-FR" sz="2000" dirty="0" smtClean="0"/>
              <a:t>, influencées par le syndrome métabolique sans aucun effet indépendant de la dose cumulée de MTX. </a:t>
            </a:r>
          </a:p>
          <a:p>
            <a:r>
              <a:rPr lang="fr-FR" sz="2000" b="1" dirty="0" smtClean="0"/>
              <a:t>Le MTX ne doit plus être considéré comme une cause isolée de stéatose </a:t>
            </a:r>
            <a:r>
              <a:rPr lang="fr-FR" sz="2000" b="1" dirty="0" err="1" smtClean="0"/>
              <a:t>macrovésiculaire</a:t>
            </a:r>
            <a:r>
              <a:rPr lang="fr-FR" sz="2000" dirty="0"/>
              <a:t> </a:t>
            </a:r>
            <a:r>
              <a:rPr lang="fr-FR" sz="2000" dirty="0" smtClean="0"/>
              <a:t>mais de nombreux arguments suggèrent qu’il aggrave la NAFLD. </a:t>
            </a:r>
          </a:p>
          <a:p>
            <a:r>
              <a:rPr lang="fr-FR" sz="2000" dirty="0" smtClean="0"/>
              <a:t>La surveillance des tests hépatiques est insuffisante ; les biopsies itératives n’ont plus leur place. </a:t>
            </a:r>
            <a:r>
              <a:rPr lang="fr-FR" sz="2000" b="1" dirty="0" smtClean="0"/>
              <a:t>Faire une surveillance pragmatique non invasive calquée sur celle de la NAFLD</a:t>
            </a:r>
            <a:r>
              <a:rPr lang="fr-FR" sz="2000" dirty="0" smtClean="0"/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658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: </a:t>
            </a:r>
            <a:r>
              <a:rPr lang="fr-FR" dirty="0" smtClean="0"/>
              <a:t>restons </a:t>
            </a:r>
            <a:r>
              <a:rPr lang="fr-FR" dirty="0" smtClean="0"/>
              <a:t>zen 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781" y="2605026"/>
            <a:ext cx="3886200" cy="280035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6643077" y="1560539"/>
            <a:ext cx="3313723" cy="985313"/>
            <a:chOff x="6643077" y="1560539"/>
            <a:chExt cx="3313723" cy="985313"/>
          </a:xfrm>
        </p:grpSpPr>
        <p:sp>
          <p:nvSpPr>
            <p:cNvPr id="6" name="Bulle ronde 5"/>
            <p:cNvSpPr/>
            <p:nvPr/>
          </p:nvSpPr>
          <p:spPr>
            <a:xfrm>
              <a:off x="6643077" y="1560539"/>
              <a:ext cx="3313723" cy="985313"/>
            </a:xfrm>
            <a:prstGeom prst="wedgeEllipseCallout">
              <a:avLst>
                <a:gd name="adj1" fmla="val -61871"/>
                <a:gd name="adj2" fmla="val 86296"/>
              </a:avLst>
            </a:prstGeom>
            <a:solidFill>
              <a:schemeClr val="bg1"/>
            </a:solidFill>
            <a:ln>
              <a:solidFill>
                <a:srgbClr val="2B2B2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906255" y="1853141"/>
              <a:ext cx="27873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i="1" dirty="0" smtClean="0"/>
                <a:t>Merci de votre attention</a:t>
              </a:r>
              <a:endParaRPr lang="fr-FR" sz="20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035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176" y="323288"/>
            <a:ext cx="10051571" cy="631459"/>
          </a:xfrm>
        </p:spPr>
        <p:txBody>
          <a:bodyPr>
            <a:noAutofit/>
          </a:bodyPr>
          <a:lstStyle/>
          <a:p>
            <a:r>
              <a:rPr lang="fr-FR" sz="3600" dirty="0" smtClean="0"/>
              <a:t>Hépatite aiguë au MTX : prévenue par l’</a:t>
            </a:r>
            <a:r>
              <a:rPr lang="fr-FR" sz="3600" dirty="0" err="1" smtClean="0"/>
              <a:t>infliximab</a:t>
            </a:r>
            <a:r>
              <a:rPr lang="fr-FR" sz="3600" dirty="0" smtClean="0"/>
              <a:t> ! </a:t>
            </a:r>
            <a:r>
              <a:rPr lang="fr-FR" sz="2800" i="1" dirty="0"/>
              <a:t>modèle murin (20mg/kg IP ± 7mg/kg </a:t>
            </a:r>
            <a:r>
              <a:rPr lang="fr-FR" sz="2800" i="1" dirty="0" err="1"/>
              <a:t>infliximab</a:t>
            </a:r>
            <a:r>
              <a:rPr lang="fr-FR" sz="2800" i="1" dirty="0"/>
              <a:t>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18" y="1160972"/>
            <a:ext cx="4912726" cy="4360369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5017571" y="1206095"/>
            <a:ext cx="5726345" cy="1416762"/>
            <a:chOff x="1296373" y="2963266"/>
            <a:chExt cx="8351483" cy="190886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6373" y="2963266"/>
              <a:ext cx="4837471" cy="1897626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4508" y="2966975"/>
              <a:ext cx="1767673" cy="190515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96037" y="2976808"/>
              <a:ext cx="1651819" cy="1887794"/>
            </a:xfrm>
            <a:prstGeom prst="rect">
              <a:avLst/>
            </a:prstGeom>
          </p:spPr>
        </p:pic>
      </p:grpSp>
      <p:sp>
        <p:nvSpPr>
          <p:cNvPr id="14" name="ZoneTexte 13"/>
          <p:cNvSpPr txBox="1"/>
          <p:nvPr/>
        </p:nvSpPr>
        <p:spPr>
          <a:xfrm>
            <a:off x="7869492" y="5639210"/>
            <a:ext cx="2707729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Cure E, J Cancer </a:t>
            </a:r>
            <a:r>
              <a:rPr lang="fr-FR" sz="1594" i="1" dirty="0" err="1"/>
              <a:t>Res</a:t>
            </a:r>
            <a:r>
              <a:rPr lang="fr-FR" sz="1594" i="1" dirty="0"/>
              <a:t> </a:t>
            </a:r>
            <a:r>
              <a:rPr lang="fr-FR" sz="1594" i="1" dirty="0" err="1"/>
              <a:t>Ther</a:t>
            </a:r>
            <a:r>
              <a:rPr lang="fr-FR" sz="1594" i="1" dirty="0"/>
              <a:t> 2015</a:t>
            </a:r>
          </a:p>
        </p:txBody>
      </p:sp>
      <p:sp>
        <p:nvSpPr>
          <p:cNvPr id="15" name="Flèche droite 14"/>
          <p:cNvSpPr/>
          <p:nvPr/>
        </p:nvSpPr>
        <p:spPr>
          <a:xfrm>
            <a:off x="5326048" y="3299604"/>
            <a:ext cx="786711" cy="626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4"/>
          </a:p>
        </p:txBody>
      </p:sp>
      <p:sp>
        <p:nvSpPr>
          <p:cNvPr id="16" name="ZoneTexte 15"/>
          <p:cNvSpPr txBox="1"/>
          <p:nvPr/>
        </p:nvSpPr>
        <p:spPr>
          <a:xfrm>
            <a:off x="6111844" y="3299604"/>
            <a:ext cx="4065771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25" b="1" dirty="0">
                <a:solidFill>
                  <a:srgbClr val="FF0000"/>
                </a:solidFill>
              </a:rPr>
              <a:t>La toxicité hépatique du MTX est médiée par le TNF</a:t>
            </a:r>
            <a:r>
              <a:rPr lang="el-GR" sz="2125" b="1" dirty="0">
                <a:solidFill>
                  <a:srgbClr val="FF0000"/>
                </a:solidFill>
              </a:rPr>
              <a:t>α</a:t>
            </a:r>
            <a:endParaRPr lang="fr-FR" sz="2125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654" y="533808"/>
            <a:ext cx="621550" cy="5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079" y="277732"/>
            <a:ext cx="9310688" cy="669649"/>
          </a:xfrm>
        </p:spPr>
        <p:txBody>
          <a:bodyPr>
            <a:normAutofit fontScale="90000"/>
          </a:bodyPr>
          <a:lstStyle/>
          <a:p>
            <a:r>
              <a:rPr lang="fr-FR" sz="3542" dirty="0" err="1"/>
              <a:t>Hépatotoxicité</a:t>
            </a:r>
            <a:r>
              <a:rPr lang="fr-FR" sz="3542" dirty="0"/>
              <a:t> </a:t>
            </a:r>
            <a:r>
              <a:rPr lang="fr-FR" sz="3542" dirty="0" smtClean="0"/>
              <a:t>aiguë du </a:t>
            </a:r>
            <a:r>
              <a:rPr lang="fr-FR" sz="3542" dirty="0"/>
              <a:t>MTX : mécanismes démontrés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4759" y="1378627"/>
            <a:ext cx="9310688" cy="3424623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Stress oxydatif ; toxicité mitochondriale</a:t>
            </a:r>
          </a:p>
          <a:p>
            <a:pPr lvl="1"/>
            <a:r>
              <a:rPr lang="fr-FR" dirty="0" smtClean="0"/>
              <a:t>Activité </a:t>
            </a:r>
            <a:r>
              <a:rPr lang="fr-FR" dirty="0" err="1" smtClean="0"/>
              <a:t>proinflammatoire</a:t>
            </a:r>
            <a:r>
              <a:rPr lang="fr-FR" dirty="0" smtClean="0"/>
              <a:t> (NF-</a:t>
            </a:r>
            <a:r>
              <a:rPr lang="el-GR" dirty="0" smtClean="0"/>
              <a:t>κ</a:t>
            </a:r>
            <a:r>
              <a:rPr lang="fr-FR" dirty="0" smtClean="0"/>
              <a:t>B): ↑TNF</a:t>
            </a:r>
            <a:r>
              <a:rPr lang="el-GR" dirty="0" smtClean="0"/>
              <a:t>α</a:t>
            </a:r>
            <a:r>
              <a:rPr lang="fr-FR" dirty="0" smtClean="0"/>
              <a:t>, ↑IL6, ↑IL</a:t>
            </a:r>
            <a:r>
              <a:rPr lang="el-GR" dirty="0" smtClean="0"/>
              <a:t>β</a:t>
            </a:r>
            <a:r>
              <a:rPr lang="fr-FR" dirty="0" smtClean="0"/>
              <a:t>1, ↑IL12</a:t>
            </a:r>
          </a:p>
          <a:p>
            <a:pPr lvl="1"/>
            <a:r>
              <a:rPr lang="fr-FR" dirty="0" smtClean="0"/>
              <a:t>Accumulation de produits de la </a:t>
            </a:r>
            <a:r>
              <a:rPr lang="fr-FR" dirty="0" err="1" smtClean="0"/>
              <a:t>péroxydation</a:t>
            </a:r>
            <a:r>
              <a:rPr lang="fr-FR" dirty="0" smtClean="0"/>
              <a:t> lipidique : ↑Nitrites, ↑Nitrates, ↑NOS, ↑Cox2</a:t>
            </a:r>
          </a:p>
          <a:p>
            <a:pPr lvl="1"/>
            <a:r>
              <a:rPr lang="fr-FR" dirty="0" smtClean="0"/>
              <a:t>Diminution des agents antioxydants : ↓PPAR-</a:t>
            </a:r>
            <a:r>
              <a:rPr lang="el-GR" dirty="0" smtClean="0"/>
              <a:t>γ</a:t>
            </a:r>
            <a:r>
              <a:rPr lang="fr-FR" dirty="0" smtClean="0"/>
              <a:t> , ↓Nrf2, ↓HO1, ↓NQO1, ↓SOD, ↓CAT, ↓</a:t>
            </a:r>
            <a:r>
              <a:rPr lang="fr-FR" dirty="0" err="1" smtClean="0"/>
              <a:t>GPx</a:t>
            </a:r>
            <a:r>
              <a:rPr lang="fr-FR" dirty="0" smtClean="0"/>
              <a:t>, ↓</a:t>
            </a:r>
            <a:r>
              <a:rPr lang="fr-FR" dirty="0" err="1" smtClean="0"/>
              <a:t>myélopéroxydase</a:t>
            </a:r>
            <a:endParaRPr lang="fr-FR" dirty="0" smtClean="0"/>
          </a:p>
          <a:p>
            <a:r>
              <a:rPr lang="fr-FR" dirty="0" smtClean="0"/>
              <a:t>Apoptose</a:t>
            </a:r>
          </a:p>
          <a:p>
            <a:pPr lvl="1"/>
            <a:r>
              <a:rPr lang="fr-FR" dirty="0" smtClean="0"/>
              <a:t>↑Caspase 3, ↑JNK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1625" y="5188940"/>
            <a:ext cx="10516513" cy="58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2" i="1" dirty="0" err="1"/>
              <a:t>Ebrahimi</a:t>
            </a:r>
            <a:r>
              <a:rPr lang="fr-FR" sz="1062" i="1" dirty="0"/>
              <a:t>, Daru, 2019; Chauhan, J </a:t>
            </a:r>
            <a:r>
              <a:rPr lang="fr-FR" sz="1062" i="1" dirty="0" err="1"/>
              <a:t>Ethnopharmacol</a:t>
            </a:r>
            <a:r>
              <a:rPr lang="fr-FR" sz="1062" i="1" dirty="0"/>
              <a:t> 2020 ; Hussein, Environ </a:t>
            </a:r>
            <a:r>
              <a:rPr lang="fr-FR" sz="1062" i="1" dirty="0" err="1"/>
              <a:t>Sci</a:t>
            </a:r>
            <a:r>
              <a:rPr lang="fr-FR" sz="1062" i="1" dirty="0"/>
              <a:t> </a:t>
            </a:r>
            <a:r>
              <a:rPr lang="fr-FR" sz="1062" i="1" dirty="0" err="1"/>
              <a:t>Pollut</a:t>
            </a:r>
            <a:r>
              <a:rPr lang="fr-FR" sz="1062" i="1" dirty="0"/>
              <a:t> </a:t>
            </a:r>
            <a:r>
              <a:rPr lang="fr-FR" sz="1062" i="1" dirty="0" err="1"/>
              <a:t>Res</a:t>
            </a:r>
            <a:r>
              <a:rPr lang="fr-FR" sz="1062" i="1" dirty="0"/>
              <a:t> Int 2020 ; Mahmoud, Environ </a:t>
            </a:r>
            <a:r>
              <a:rPr lang="fr-FR" sz="1062" i="1" dirty="0" err="1"/>
              <a:t>Sci</a:t>
            </a:r>
            <a:r>
              <a:rPr lang="fr-FR" sz="1062" i="1" dirty="0"/>
              <a:t> </a:t>
            </a:r>
            <a:r>
              <a:rPr lang="fr-FR" sz="1062" i="1" dirty="0" err="1"/>
              <a:t>Pollut</a:t>
            </a:r>
            <a:r>
              <a:rPr lang="fr-FR" sz="1062" i="1" dirty="0"/>
              <a:t> </a:t>
            </a:r>
            <a:r>
              <a:rPr lang="fr-FR" sz="1062" i="1" dirty="0" err="1"/>
              <a:t>Res</a:t>
            </a:r>
            <a:r>
              <a:rPr lang="fr-FR" sz="1062" i="1" dirty="0"/>
              <a:t> Int 2020 ; </a:t>
            </a:r>
            <a:r>
              <a:rPr lang="fr-FR" sz="1062" i="1" dirty="0" err="1"/>
              <a:t>Moodi</a:t>
            </a:r>
            <a:r>
              <a:rPr lang="fr-FR" sz="1062" i="1" dirty="0"/>
              <a:t>, J </a:t>
            </a:r>
            <a:r>
              <a:rPr lang="fr-FR" sz="1062" i="1" dirty="0" err="1"/>
              <a:t>Phytomed</a:t>
            </a:r>
            <a:r>
              <a:rPr lang="fr-FR" sz="1062" i="1" dirty="0"/>
              <a:t> 2020 ; </a:t>
            </a:r>
            <a:r>
              <a:rPr lang="fr-FR" sz="1062" i="1" dirty="0" err="1"/>
              <a:t>Alturkistani</a:t>
            </a:r>
            <a:r>
              <a:rPr lang="fr-FR" sz="1062" i="1" dirty="0"/>
              <a:t>, </a:t>
            </a:r>
            <a:r>
              <a:rPr lang="fr-FR" sz="1062" i="1" dirty="0" err="1"/>
              <a:t>Histol</a:t>
            </a:r>
            <a:r>
              <a:rPr lang="fr-FR" sz="1062" i="1" dirty="0"/>
              <a:t> </a:t>
            </a:r>
            <a:r>
              <a:rPr lang="fr-FR" sz="1062" i="1" dirty="0" err="1"/>
              <a:t>Histopathol</a:t>
            </a:r>
            <a:r>
              <a:rPr lang="fr-FR" sz="1062" i="1" dirty="0"/>
              <a:t> 2019 ; </a:t>
            </a:r>
            <a:r>
              <a:rPr lang="fr-FR" sz="1062" i="1" dirty="0" err="1"/>
              <a:t>Cetinkaya</a:t>
            </a:r>
            <a:r>
              <a:rPr lang="fr-FR" sz="1062" i="1" dirty="0"/>
              <a:t>, Med </a:t>
            </a:r>
            <a:r>
              <a:rPr lang="fr-FR" sz="1062" i="1" dirty="0" err="1"/>
              <a:t>Sci</a:t>
            </a:r>
            <a:r>
              <a:rPr lang="fr-FR" sz="1062" i="1" dirty="0"/>
              <a:t> </a:t>
            </a:r>
            <a:r>
              <a:rPr lang="fr-FR" sz="1062" i="1" dirty="0" err="1"/>
              <a:t>Monit</a:t>
            </a:r>
            <a:r>
              <a:rPr lang="fr-FR" sz="1062" i="1" dirty="0"/>
              <a:t> 2006 ; </a:t>
            </a:r>
            <a:r>
              <a:rPr lang="fr-FR" sz="1062" i="1" dirty="0" err="1"/>
              <a:t>Kelleni</a:t>
            </a:r>
            <a:r>
              <a:rPr lang="fr-FR" sz="1062" i="1" dirty="0"/>
              <a:t>, </a:t>
            </a:r>
            <a:r>
              <a:rPr lang="fr-FR" sz="1062" i="1" dirty="0" err="1"/>
              <a:t>Toxicol</a:t>
            </a:r>
            <a:r>
              <a:rPr lang="fr-FR" sz="1062" i="1" dirty="0"/>
              <a:t> </a:t>
            </a:r>
            <a:r>
              <a:rPr lang="fr-FR" sz="1062" i="1" dirty="0" err="1"/>
              <a:t>Mech</a:t>
            </a:r>
            <a:r>
              <a:rPr lang="fr-FR" sz="1062" i="1" dirty="0"/>
              <a:t> </a:t>
            </a:r>
            <a:r>
              <a:rPr lang="fr-FR" sz="1062" i="1" dirty="0" err="1"/>
              <a:t>Methods</a:t>
            </a:r>
            <a:r>
              <a:rPr lang="fr-FR" sz="1062" i="1" dirty="0"/>
              <a:t> 2016 ; Cure, J Cancer </a:t>
            </a:r>
            <a:r>
              <a:rPr lang="fr-FR" sz="1062" i="1" dirty="0" err="1"/>
              <a:t>Res</a:t>
            </a:r>
            <a:r>
              <a:rPr lang="fr-FR" sz="1062" i="1" dirty="0"/>
              <a:t> </a:t>
            </a:r>
            <a:r>
              <a:rPr lang="fr-FR" sz="1062" i="1" dirty="0" err="1"/>
              <a:t>Ther</a:t>
            </a:r>
            <a:r>
              <a:rPr lang="fr-FR" sz="1062" i="1" dirty="0"/>
              <a:t> 2015 ; </a:t>
            </a:r>
            <a:r>
              <a:rPr lang="fr-FR" sz="1062" i="1" dirty="0" err="1"/>
              <a:t>Goudarzi</a:t>
            </a:r>
            <a:r>
              <a:rPr lang="fr-FR" sz="1062" i="1" dirty="0"/>
              <a:t>, </a:t>
            </a:r>
            <a:r>
              <a:rPr lang="fr-FR" sz="1062" i="1" dirty="0" err="1"/>
              <a:t>Arch</a:t>
            </a:r>
            <a:r>
              <a:rPr lang="fr-FR" sz="1062" i="1" dirty="0"/>
              <a:t> </a:t>
            </a:r>
            <a:r>
              <a:rPr lang="fr-FR" sz="1062" i="1" dirty="0" err="1"/>
              <a:t>Pharmacol</a:t>
            </a:r>
            <a:r>
              <a:rPr lang="fr-FR" sz="1062" i="1" dirty="0"/>
              <a:t> 2021 ; Zhao Ann </a:t>
            </a:r>
            <a:r>
              <a:rPr lang="fr-FR" sz="1062" i="1" dirty="0" err="1"/>
              <a:t>Heopatol</a:t>
            </a:r>
            <a:r>
              <a:rPr lang="fr-FR" sz="1062" i="1" dirty="0"/>
              <a:t> 2021 ; Zhang, Front Med 2020 ; </a:t>
            </a:r>
            <a:r>
              <a:rPr lang="fr-FR" sz="1062" i="1" dirty="0" err="1"/>
              <a:t>Sherif</a:t>
            </a:r>
            <a:r>
              <a:rPr lang="fr-FR" sz="1062" i="1" dirty="0"/>
              <a:t>, Drug </a:t>
            </a:r>
            <a:r>
              <a:rPr lang="fr-FR" sz="1062" i="1" dirty="0" err="1"/>
              <a:t>Chem</a:t>
            </a:r>
            <a:r>
              <a:rPr lang="fr-FR" sz="1062" i="1" dirty="0"/>
              <a:t> </a:t>
            </a:r>
            <a:r>
              <a:rPr lang="fr-FR" sz="1062" i="1" dirty="0" err="1"/>
              <a:t>Toxicol</a:t>
            </a:r>
            <a:r>
              <a:rPr lang="fr-FR" sz="1062" i="1" dirty="0"/>
              <a:t> 2020 ; Al </a:t>
            </a:r>
            <a:r>
              <a:rPr lang="fr-FR" sz="1062" i="1" dirty="0" err="1"/>
              <a:t>Kury</a:t>
            </a:r>
            <a:r>
              <a:rPr lang="fr-FR" sz="1062" i="1" dirty="0"/>
              <a:t>, </a:t>
            </a:r>
            <a:r>
              <a:rPr lang="fr-FR" sz="1062" i="1" dirty="0" err="1"/>
              <a:t>Molecules</a:t>
            </a:r>
            <a:r>
              <a:rPr lang="fr-FR" sz="1062" i="1" dirty="0"/>
              <a:t> 2020.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41625" y="5090302"/>
            <a:ext cx="4778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745" y="369115"/>
            <a:ext cx="1096391" cy="9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537" y="176867"/>
            <a:ext cx="9310688" cy="669649"/>
          </a:xfrm>
        </p:spPr>
        <p:txBody>
          <a:bodyPr>
            <a:normAutofit/>
          </a:bodyPr>
          <a:lstStyle/>
          <a:p>
            <a:r>
              <a:rPr lang="fr-FR" sz="3542" dirty="0" err="1"/>
              <a:t>Hépatotoxicité</a:t>
            </a:r>
            <a:r>
              <a:rPr lang="fr-FR" sz="3542" dirty="0"/>
              <a:t> du MTX : mécanismes impliqués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7" y="1083454"/>
            <a:ext cx="8023138" cy="459020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024526" y="5673661"/>
            <a:ext cx="2550057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 err="1"/>
              <a:t>Ezhilarasan</a:t>
            </a:r>
            <a:r>
              <a:rPr lang="fr-FR" sz="1594" i="1" dirty="0"/>
              <a:t>, </a:t>
            </a:r>
            <a:r>
              <a:rPr lang="fr-FR" sz="1594" i="1" dirty="0" err="1"/>
              <a:t>Toxicology</a:t>
            </a:r>
            <a:r>
              <a:rPr lang="fr-FR" sz="1594" i="1" dirty="0"/>
              <a:t> 2021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3972467" y="3692581"/>
            <a:ext cx="3871713" cy="1129801"/>
            <a:chOff x="3972467" y="3692581"/>
            <a:chExt cx="3871713" cy="1129801"/>
          </a:xfrm>
        </p:grpSpPr>
        <p:sp>
          <p:nvSpPr>
            <p:cNvPr id="4" name="Flèche droite 3"/>
            <p:cNvSpPr/>
            <p:nvPr/>
          </p:nvSpPr>
          <p:spPr>
            <a:xfrm rot="8026890">
              <a:off x="7559196" y="4537399"/>
              <a:ext cx="336261" cy="2337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94"/>
            </a:p>
          </p:txBody>
        </p:sp>
        <p:sp>
          <p:nvSpPr>
            <p:cNvPr id="12" name="Flèche droite 11"/>
            <p:cNvSpPr/>
            <p:nvPr/>
          </p:nvSpPr>
          <p:spPr>
            <a:xfrm rot="8026890">
              <a:off x="3921189" y="3743859"/>
              <a:ext cx="336261" cy="2337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94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1933317" y="1638236"/>
            <a:ext cx="8520603" cy="3228901"/>
            <a:chOff x="1933317" y="1638236"/>
            <a:chExt cx="8520603" cy="3228901"/>
          </a:xfrm>
        </p:grpSpPr>
        <p:sp>
          <p:nvSpPr>
            <p:cNvPr id="3" name="ZoneTexte 2"/>
            <p:cNvSpPr txBox="1"/>
            <p:nvPr/>
          </p:nvSpPr>
          <p:spPr>
            <a:xfrm>
              <a:off x="1933317" y="4529480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/>
                <a:t>❶</a:t>
              </a: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7591278" y="1638236"/>
              <a:ext cx="2862642" cy="337657"/>
              <a:chOff x="7526629" y="1629571"/>
              <a:chExt cx="2862642" cy="337657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7526629" y="1629571"/>
                <a:ext cx="455574" cy="337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94" dirty="0"/>
                  <a:t>❶</a:t>
                </a:r>
              </a:p>
            </p:txBody>
          </p:sp>
          <p:sp>
            <p:nvSpPr>
              <p:cNvPr id="5" name="ZoneTexte 4"/>
              <p:cNvSpPr txBox="1"/>
              <p:nvPr/>
            </p:nvSpPr>
            <p:spPr>
              <a:xfrm>
                <a:off x="7890895" y="1659899"/>
                <a:ext cx="2498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Toxicité membranaire du MTX-PG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Groupe 30"/>
          <p:cNvGrpSpPr/>
          <p:nvPr/>
        </p:nvGrpSpPr>
        <p:grpSpPr>
          <a:xfrm>
            <a:off x="5433469" y="2581104"/>
            <a:ext cx="5301954" cy="901682"/>
            <a:chOff x="5433469" y="2581104"/>
            <a:chExt cx="5301954" cy="901682"/>
          </a:xfrm>
        </p:grpSpPr>
        <p:sp>
          <p:nvSpPr>
            <p:cNvPr id="10" name="ZoneTexte 9"/>
            <p:cNvSpPr txBox="1"/>
            <p:nvPr/>
          </p:nvSpPr>
          <p:spPr>
            <a:xfrm>
              <a:off x="5433469" y="3145129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/>
                <a:t>❸</a:t>
              </a: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7591278" y="2581104"/>
              <a:ext cx="3144145" cy="461665"/>
              <a:chOff x="7535041" y="2355026"/>
              <a:chExt cx="3144145" cy="461665"/>
            </a:xfrm>
          </p:grpSpPr>
          <p:sp>
            <p:nvSpPr>
              <p:cNvPr id="15" name="ZoneTexte 14"/>
              <p:cNvSpPr txBox="1"/>
              <p:nvPr/>
            </p:nvSpPr>
            <p:spPr>
              <a:xfrm>
                <a:off x="7873214" y="2355026"/>
                <a:ext cx="28059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Réponse inflammatoire </a:t>
                </a:r>
                <a:r>
                  <a:rPr lang="fr-FR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médiée</a:t>
                </a:r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:r>
                  <a:rPr lang="fr-FR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NFkB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7535041" y="2381488"/>
                <a:ext cx="455574" cy="337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94" dirty="0"/>
                  <a:t>❸</a:t>
                </a:r>
              </a:p>
            </p:txBody>
          </p:sp>
        </p:grpSp>
      </p:grpSp>
      <p:grpSp>
        <p:nvGrpSpPr>
          <p:cNvPr id="32" name="Groupe 31"/>
          <p:cNvGrpSpPr/>
          <p:nvPr/>
        </p:nvGrpSpPr>
        <p:grpSpPr>
          <a:xfrm>
            <a:off x="5205682" y="3083124"/>
            <a:ext cx="5346811" cy="1317487"/>
            <a:chOff x="5205682" y="3083124"/>
            <a:chExt cx="5346811" cy="1317487"/>
          </a:xfrm>
        </p:grpSpPr>
        <p:sp>
          <p:nvSpPr>
            <p:cNvPr id="8" name="ZoneTexte 7"/>
            <p:cNvSpPr txBox="1"/>
            <p:nvPr/>
          </p:nvSpPr>
          <p:spPr>
            <a:xfrm>
              <a:off x="5205682" y="4062954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/>
                <a:t>❹</a:t>
              </a: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7591278" y="3083124"/>
              <a:ext cx="2961215" cy="461665"/>
              <a:chOff x="7540262" y="2754416"/>
              <a:chExt cx="2961215" cy="461665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7540262" y="2792171"/>
                <a:ext cx="455574" cy="337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94" dirty="0"/>
                  <a:t>❹</a:t>
                </a: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7886951" y="2754416"/>
                <a:ext cx="2614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Inhibition </a:t>
                </a:r>
                <a:r>
                  <a:rPr lang="fr-FR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transcriptionnelle</a:t>
                </a:r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la synthèse d’agents antioxydants 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Groupe 29"/>
          <p:cNvGrpSpPr/>
          <p:nvPr/>
        </p:nvGrpSpPr>
        <p:grpSpPr>
          <a:xfrm>
            <a:off x="4177910" y="2120502"/>
            <a:ext cx="5067320" cy="2714104"/>
            <a:chOff x="4177910" y="2120502"/>
            <a:chExt cx="5067320" cy="2714104"/>
          </a:xfrm>
        </p:grpSpPr>
        <p:sp>
          <p:nvSpPr>
            <p:cNvPr id="7" name="ZoneTexte 6"/>
            <p:cNvSpPr txBox="1"/>
            <p:nvPr/>
          </p:nvSpPr>
          <p:spPr>
            <a:xfrm>
              <a:off x="4177910" y="4496949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/>
                <a:t>❷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7593962" y="2120502"/>
              <a:ext cx="1651268" cy="337657"/>
              <a:chOff x="7526629" y="2003396"/>
              <a:chExt cx="1651268" cy="337657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7526629" y="2003396"/>
                <a:ext cx="455574" cy="337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94" dirty="0"/>
                  <a:t>❷</a:t>
                </a: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7898380" y="2028822"/>
                <a:ext cx="12795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Stress oxydatif  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4177910" y="3202346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/>
                <a:t>❷</a:t>
              </a: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4597190" y="1763555"/>
            <a:ext cx="5977393" cy="2294754"/>
            <a:chOff x="4597190" y="1763555"/>
            <a:chExt cx="5977393" cy="2294754"/>
          </a:xfrm>
        </p:grpSpPr>
        <p:sp>
          <p:nvSpPr>
            <p:cNvPr id="11" name="ZoneTexte 10"/>
            <p:cNvSpPr txBox="1"/>
            <p:nvPr/>
          </p:nvSpPr>
          <p:spPr>
            <a:xfrm>
              <a:off x="4597190" y="1763555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/>
                <a:t>❺</a:t>
              </a: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7591278" y="3596644"/>
              <a:ext cx="2983305" cy="461665"/>
              <a:chOff x="7535041" y="3376526"/>
              <a:chExt cx="2983305" cy="461665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7535041" y="3398573"/>
                <a:ext cx="455574" cy="337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94" dirty="0"/>
                  <a:t>❺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903820" y="3376526"/>
                <a:ext cx="2614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Stimulation de l’apoptose </a:t>
                </a:r>
                <a:r>
                  <a:rPr lang="fr-FR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médiée</a:t>
                </a:r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:r>
                  <a:rPr lang="fr-FR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Caspase</a:t>
                </a:r>
                <a:r>
                  <a:rPr lang="fr-F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:endParaRPr lang="fr-F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e 39"/>
          <p:cNvGrpSpPr/>
          <p:nvPr/>
        </p:nvGrpSpPr>
        <p:grpSpPr>
          <a:xfrm>
            <a:off x="3861532" y="2433379"/>
            <a:ext cx="6563290" cy="2150045"/>
            <a:chOff x="3861532" y="2433379"/>
            <a:chExt cx="6563290" cy="2150045"/>
          </a:xfrm>
        </p:grpSpPr>
        <p:sp>
          <p:nvSpPr>
            <p:cNvPr id="36" name="ZoneTexte 35"/>
            <p:cNvSpPr txBox="1"/>
            <p:nvPr/>
          </p:nvSpPr>
          <p:spPr>
            <a:xfrm>
              <a:off x="3861532" y="2433379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 smtClean="0"/>
                <a:t>❻</a:t>
              </a:r>
              <a:endParaRPr lang="fr-FR" sz="1594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7591278" y="4126418"/>
              <a:ext cx="455574" cy="33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94" dirty="0" smtClean="0"/>
                <a:t>❻</a:t>
              </a:r>
              <a:endParaRPr lang="fr-FR" sz="1594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7955544" y="4121759"/>
              <a:ext cx="2469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Déplétion en </a:t>
              </a:r>
              <a:r>
                <a:rPr lang="fr-FR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folates</a:t>
              </a:r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et diminution de la synthèse d’ADN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96103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245" y="205128"/>
            <a:ext cx="10250018" cy="543393"/>
          </a:xfrm>
        </p:spPr>
        <p:txBody>
          <a:bodyPr>
            <a:normAutofit fontScale="90000"/>
          </a:bodyPr>
          <a:lstStyle/>
          <a:p>
            <a:r>
              <a:rPr lang="fr-FR" sz="2833" dirty="0"/>
              <a:t>Atteinte hépatique aiguë liée au MTX </a:t>
            </a:r>
            <a:r>
              <a:rPr lang="fr-FR" sz="2833" b="1" dirty="0"/>
              <a:t>en clinique </a:t>
            </a:r>
            <a:r>
              <a:rPr lang="fr-FR" sz="2833" dirty="0"/>
              <a:t>: la meilleure méta-analyse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71" y="872751"/>
            <a:ext cx="9907599" cy="46409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762561" y="5611290"/>
            <a:ext cx="2717026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4" i="1" dirty="0"/>
              <a:t>Conway Sem </a:t>
            </a:r>
            <a:r>
              <a:rPr lang="fr-FR" sz="1594" i="1" dirty="0" err="1"/>
              <a:t>Arthr</a:t>
            </a:r>
            <a:r>
              <a:rPr lang="fr-FR" sz="1594" i="1" dirty="0"/>
              <a:t> Rhum 2015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49706" y="2740376"/>
            <a:ext cx="9281522" cy="2675768"/>
            <a:chOff x="449706" y="2740376"/>
            <a:chExt cx="9281522" cy="2675768"/>
          </a:xfrm>
        </p:grpSpPr>
        <p:grpSp>
          <p:nvGrpSpPr>
            <p:cNvPr id="5" name="Groupe 4"/>
            <p:cNvGrpSpPr/>
            <p:nvPr/>
          </p:nvGrpSpPr>
          <p:grpSpPr>
            <a:xfrm>
              <a:off x="449706" y="2740376"/>
              <a:ext cx="9281522" cy="2675768"/>
              <a:chOff x="430306" y="2450739"/>
              <a:chExt cx="10614593" cy="3022043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8140607" y="2744122"/>
                <a:ext cx="684878" cy="684878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594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1880640" y="2744122"/>
                <a:ext cx="684878" cy="684878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594"/>
              </a:p>
            </p:txBody>
          </p:sp>
          <p:grpSp>
            <p:nvGrpSpPr>
              <p:cNvPr id="8" name="Groupe 7"/>
              <p:cNvGrpSpPr/>
              <p:nvPr/>
            </p:nvGrpSpPr>
            <p:grpSpPr>
              <a:xfrm>
                <a:off x="430306" y="2450739"/>
                <a:ext cx="10614593" cy="3022043"/>
                <a:chOff x="430306" y="2450739"/>
                <a:chExt cx="10614593" cy="3022043"/>
              </a:xfrm>
            </p:grpSpPr>
            <p:sp>
              <p:nvSpPr>
                <p:cNvPr id="9" name="ZoneTexte 8"/>
                <p:cNvSpPr txBox="1"/>
                <p:nvPr/>
              </p:nvSpPr>
              <p:spPr>
                <a:xfrm>
                  <a:off x="430306" y="3419867"/>
                  <a:ext cx="3860677" cy="1283102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594" b="1" dirty="0"/>
                    <a:t>13000 patients inclus</a:t>
                  </a:r>
                </a:p>
                <a:p>
                  <a:r>
                    <a:rPr lang="fr-FR" sz="1594" b="1" dirty="0" smtClean="0"/>
                    <a:t>32 </a:t>
                  </a:r>
                  <a:r>
                    <a:rPr lang="fr-FR" sz="1594" b="1" dirty="0"/>
                    <a:t>Etudes récentes (1990-2014)</a:t>
                  </a:r>
                </a:p>
                <a:p>
                  <a:r>
                    <a:rPr lang="fr-FR" sz="1594" b="1" dirty="0" smtClean="0"/>
                    <a:t>Effort (imparfait) </a:t>
                  </a:r>
                  <a:r>
                    <a:rPr lang="fr-FR" sz="1594" b="1" dirty="0"/>
                    <a:t>pour exclure les </a:t>
                  </a:r>
                  <a:r>
                    <a:rPr lang="fr-FR" sz="1594" b="1" dirty="0" smtClean="0"/>
                    <a:t>MCF</a:t>
                  </a:r>
                </a:p>
                <a:p>
                  <a:r>
                    <a:rPr lang="fr-FR" sz="2000" b="1" dirty="0"/>
                    <a:t>Essais contrôlés </a:t>
                  </a:r>
                  <a:r>
                    <a:rPr lang="fr-FR" sz="2000" b="1" dirty="0" smtClean="0"/>
                    <a:t>randomisés</a:t>
                  </a:r>
                  <a:endParaRPr lang="fr-FR" sz="2000" b="1" dirty="0"/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>
                  <a:off x="5893916" y="3429001"/>
                  <a:ext cx="5150983" cy="2043781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594" b="1" dirty="0">
                      <a:solidFill>
                        <a:schemeClr val="bg1"/>
                      </a:solidFill>
                    </a:rPr>
                    <a:t>Patients naïfs ou non au MTX</a:t>
                  </a:r>
                </a:p>
                <a:p>
                  <a:r>
                    <a:rPr lang="fr-FR" sz="1594" b="1" dirty="0">
                      <a:solidFill>
                        <a:schemeClr val="bg1"/>
                      </a:solidFill>
                    </a:rPr>
                    <a:t>MCF et </a:t>
                  </a:r>
                  <a:r>
                    <a:rPr lang="fr-FR" sz="1594" b="1" dirty="0" err="1">
                      <a:solidFill>
                        <a:schemeClr val="bg1"/>
                      </a:solidFill>
                    </a:rPr>
                    <a:t>FdR</a:t>
                  </a:r>
                  <a:r>
                    <a:rPr lang="fr-FR" sz="1594" b="1" dirty="0">
                      <a:solidFill>
                        <a:schemeClr val="bg1"/>
                      </a:solidFill>
                    </a:rPr>
                    <a:t> non recherchés systématiquement</a:t>
                  </a:r>
                </a:p>
                <a:p>
                  <a:r>
                    <a:rPr lang="fr-FR" sz="1594" b="1" dirty="0">
                      <a:solidFill>
                        <a:schemeClr val="bg1"/>
                      </a:solidFill>
                    </a:rPr>
                    <a:t>Bras contrôles hétérogènes (autres </a:t>
                  </a:r>
                  <a:r>
                    <a:rPr lang="fr-FR" sz="1594" b="1" dirty="0" err="1">
                      <a:solidFill>
                        <a:schemeClr val="bg1"/>
                      </a:solidFill>
                    </a:rPr>
                    <a:t>Tts</a:t>
                  </a:r>
                  <a:r>
                    <a:rPr lang="fr-FR" sz="1594" b="1" dirty="0">
                      <a:solidFill>
                        <a:schemeClr val="bg1"/>
                      </a:solidFill>
                    </a:rPr>
                    <a:t>) </a:t>
                  </a:r>
                </a:p>
                <a:p>
                  <a:r>
                    <a:rPr lang="fr-FR" sz="1594" b="1" dirty="0">
                      <a:solidFill>
                        <a:schemeClr val="bg1"/>
                      </a:solidFill>
                    </a:rPr>
                    <a:t>Possibles </a:t>
                  </a:r>
                  <a:r>
                    <a:rPr lang="fr-FR" sz="1594" b="1" dirty="0" err="1">
                      <a:solidFill>
                        <a:schemeClr val="bg1"/>
                      </a:solidFill>
                    </a:rPr>
                    <a:t>Tts</a:t>
                  </a:r>
                  <a:r>
                    <a:rPr lang="fr-FR" sz="1594" b="1" dirty="0">
                      <a:solidFill>
                        <a:schemeClr val="bg1"/>
                      </a:solidFill>
                    </a:rPr>
                    <a:t> associés</a:t>
                  </a:r>
                </a:p>
                <a:p>
                  <a:r>
                    <a:rPr lang="fr-FR" sz="1594" b="1" dirty="0">
                      <a:solidFill>
                        <a:schemeClr val="bg1"/>
                      </a:solidFill>
                    </a:rPr>
                    <a:t>Sous-représentation de la maladie de </a:t>
                  </a:r>
                  <a:r>
                    <a:rPr lang="fr-FR" sz="1594" b="1" dirty="0" err="1">
                      <a:solidFill>
                        <a:schemeClr val="bg1"/>
                      </a:solidFill>
                    </a:rPr>
                    <a:t>crohn</a:t>
                  </a:r>
                  <a:endParaRPr lang="fr-FR" sz="1594" b="1" dirty="0">
                    <a:solidFill>
                      <a:schemeClr val="bg1"/>
                    </a:solidFill>
                  </a:endParaRPr>
                </a:p>
                <a:p>
                  <a:r>
                    <a:rPr lang="fr-FR" sz="1594" b="1" dirty="0" smtClean="0">
                      <a:solidFill>
                        <a:schemeClr val="bg1"/>
                      </a:solidFill>
                    </a:rPr>
                    <a:t>Faible Recul</a:t>
                  </a:r>
                  <a:endParaRPr lang="fr-FR" sz="1594" b="1" dirty="0">
                    <a:solidFill>
                      <a:schemeClr val="bg1"/>
                    </a:solidFill>
                  </a:endParaRPr>
                </a:p>
                <a:p>
                  <a:r>
                    <a:rPr lang="fr-FR" sz="1594" b="1" dirty="0">
                      <a:solidFill>
                        <a:schemeClr val="bg1"/>
                      </a:solidFill>
                    </a:rPr>
                    <a:t>Pas d’évaluation de la fibrose</a:t>
                  </a:r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1919951" y="2505236"/>
                  <a:ext cx="630399" cy="11200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5844" b="1" dirty="0">
                      <a:solidFill>
                        <a:srgbClr val="92D050"/>
                      </a:solidFill>
                    </a:rPr>
                    <a:t>+</a:t>
                  </a:r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>
                  <a:off x="8260870" y="2450739"/>
                  <a:ext cx="467459" cy="11200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5844" b="1" dirty="0">
                      <a:solidFill>
                        <a:srgbClr val="FF0000"/>
                      </a:solidFill>
                    </a:rPr>
                    <a:t>-</a:t>
                  </a:r>
                </a:p>
              </p:txBody>
            </p:sp>
          </p:grpSp>
        </p:grpSp>
        <p:sp>
          <p:nvSpPr>
            <p:cNvPr id="13" name="ZoneTexte 12"/>
            <p:cNvSpPr txBox="1"/>
            <p:nvPr/>
          </p:nvSpPr>
          <p:spPr>
            <a:xfrm>
              <a:off x="4180600" y="3147623"/>
              <a:ext cx="7986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600" b="1" dirty="0" smtClean="0">
                  <a:solidFill>
                    <a:srgbClr val="92D050"/>
                  </a:solidFill>
                </a:rPr>
                <a:t>&gt;</a:t>
              </a:r>
              <a:endParaRPr lang="fr-FR" sz="9600" b="1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6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7089</TotalTime>
  <Words>2161</Words>
  <Application>Microsoft Office PowerPoint</Application>
  <PresentationFormat>Personnalisé</PresentationFormat>
  <Paragraphs>298</Paragraphs>
  <Slides>52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Calibri</vt:lpstr>
      <vt:lpstr>Wingdings</vt:lpstr>
      <vt:lpstr>Thème Office</vt:lpstr>
      <vt:lpstr>Foie et méthotrexate  Le point en 2023</vt:lpstr>
      <vt:lpstr>Foie et MTX : Questions pertinentes en 2023</vt:lpstr>
      <vt:lpstr>Le méthotrexate est-il hépatotoxique ?</vt:lpstr>
      <vt:lpstr>Hépatotoxicité du méthotrexate (MTX) : un exemple historique de « stéatose macrovésiculaire médicamenteuse »</vt:lpstr>
      <vt:lpstr>Hépatite aiguë au MTX : modèle murin (20mg/kg IP)</vt:lpstr>
      <vt:lpstr>Hépatite aiguë au MTX : prévenue par l’infliximab ! modèle murin (20mg/kg IP ± 7mg/kg infliximab)</vt:lpstr>
      <vt:lpstr>Hépatotoxicité aiguë du MTX : mécanismes démontrés </vt:lpstr>
      <vt:lpstr>Hépatotoxicité du MTX : mécanismes impliqués</vt:lpstr>
      <vt:lpstr>Atteinte hépatique aiguë liée au MTX en clinique : la meilleure méta-analyse</vt:lpstr>
      <vt:lpstr>Atteinte hépatique aiguë liée au MTX en clinique : la meilleure méta-analyse</vt:lpstr>
      <vt:lpstr>Hépatotoxicité du MTX au cours des MICI</vt:lpstr>
      <vt:lpstr>Hépatotoxicité aigue du MTX en clinique : exceptionnellement sévère</vt:lpstr>
      <vt:lpstr>Le méthotrexate induit-il per se une fibrose hépatique ?</vt:lpstr>
      <vt:lpstr>Fibrogénèse induite par le MTX : mécanismes supposés</vt:lpstr>
      <vt:lpstr>Le méthotrexate induit-il per se une fibrose hépatique ?</vt:lpstr>
      <vt:lpstr>MTX et fibrose hépatique : études observationnelles au cours du psoriasis</vt:lpstr>
      <vt:lpstr>Une classification des lésions histologiques hépatiques dédiée au MTX</vt:lpstr>
      <vt:lpstr>Deux maladies hépatiques fréquentes de découverte tardive (1) : L’hépatite C</vt:lpstr>
      <vt:lpstr>Deux maladies hépatiques fréquentes de découverte tardive (2) : la stéatohépatite non alcoolique (NAFLD)</vt:lpstr>
      <vt:lpstr>MTX et fibrose hépatique : études observationnelles au cours du psoriasis</vt:lpstr>
      <vt:lpstr>MTX et fibrose hépatique : études observationnelles au cours de la polyarthrite rhumatoïde</vt:lpstr>
      <vt:lpstr>En résumé : biais des études historiques</vt:lpstr>
      <vt:lpstr>La Classification de Roenigk est obsolète !</vt:lpstr>
      <vt:lpstr>La NASH explique les lésions hépatiques jadis attribuées au MTX</vt:lpstr>
      <vt:lpstr>Lésions hépatiques au cours du psoriasis hors MTX</vt:lpstr>
      <vt:lpstr> Prévalence de la stéatose au cours du psoriasis de la PR et de la maladie de Crohn : expérience bisontine </vt:lpstr>
      <vt:lpstr>Le méthotrexate induit-il per se une fibrose hépatique ?</vt:lpstr>
      <vt:lpstr>L’expérience Bisontine  Analyse 100% non invasive de la fibrose chez 131 malades vus consécutivement recevant ou non du MTX</vt:lpstr>
      <vt:lpstr>L’expérience Bisontine : approche 100% non invasive</vt:lpstr>
      <vt:lpstr>Etude multicentrique Anglaise Patients atteints de PR ou de Pso inclus consécutivement entre 2014 et 2021 évaluation 100% non invasive </vt:lpstr>
      <vt:lpstr>Etude multicentrique Anglaise </vt:lpstr>
      <vt:lpstr>Le méthotrexate induit-il per se une fibrose hépatique ?</vt:lpstr>
      <vt:lpstr>Impact de la dose cumulée de MTX sur la fibrose hépatique (1)</vt:lpstr>
      <vt:lpstr>Impact de la dose cumulée de MTX sur la fibrose hépatique modèle exemplaire de la maladie de Crohn</vt:lpstr>
      <vt:lpstr>Fibrose hépatique sous MTX : effet dose cumulée « uniquement en cas de facteurs de risque »</vt:lpstr>
      <vt:lpstr>Impact de la dose cumulée de MTX sur la fibrose hépatique : expérience Bisontine</vt:lpstr>
      <vt:lpstr>Impact de la dose cumulée de MTX sur la fibrose hépatique</vt:lpstr>
      <vt:lpstr>Etude multicentrique Anglaise 999 patients atteints de PR ou de Pso inclus consécutivement entre 2014 et 2021 évaluation 100% non invasive </vt:lpstr>
      <vt:lpstr>En résumé:  Dose cumulée de MTX</vt:lpstr>
      <vt:lpstr>Le méthotrexate aggrave-t-il l’évolution des hépatopathies chroniques ?</vt:lpstr>
      <vt:lpstr>Hépatotopathie « terminale » attribuée au MTX</vt:lpstr>
      <vt:lpstr>Atteinte hépatique chez les patients à risque recevant une petite dose de MTX vs. placebo</vt:lpstr>
      <vt:lpstr>L’aggravation de la stéatose hépatique :  1ere explication de l’hypertransaminasémie sous MTX ? données d’une cohorte japonaise de 289 patients atteints de PR </vt:lpstr>
      <vt:lpstr>Le MTX aggrave la NAFLD :  arguments physiopathologiques</vt:lpstr>
      <vt:lpstr>Quelles recommandations pratiques ?  </vt:lpstr>
      <vt:lpstr>Limites des recommandations proposées pour la surveillance du traitement</vt:lpstr>
      <vt:lpstr>Mise en application des recommandations par les dermatologues</vt:lpstr>
      <vt:lpstr>Que faire en pratique ? </vt:lpstr>
      <vt:lpstr>Monitoring du MTX en pratique</vt:lpstr>
      <vt:lpstr>Monitoring du MTX en pratique</vt:lpstr>
      <vt:lpstr>Conclusions</vt:lpstr>
      <vt:lpstr>Conclusion : restons zen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saga du methotrexate</dc:title>
  <dc:creator>Santor</dc:creator>
  <cp:lastModifiedBy>Vincent DI MARTINO</cp:lastModifiedBy>
  <cp:revision>168</cp:revision>
  <dcterms:created xsi:type="dcterms:W3CDTF">2016-11-15T14:08:28Z</dcterms:created>
  <dcterms:modified xsi:type="dcterms:W3CDTF">2023-05-12T10:52:27Z</dcterms:modified>
</cp:coreProperties>
</file>