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91" roundtripDataSignature="AMtx7mhVQoQ1fSoJ5WNJ0aprB2cl8u/E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075C3A1-2B44-4EAC-92D8-EF48BEC1C1AB}">
  <a:tblStyle styleId="{F075C3A1-2B44-4EAC-92D8-EF48BEC1C1A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slide" Target="slides/slide80.xml"/><Relationship Id="rId41" Type="http://schemas.openxmlformats.org/officeDocument/2006/relationships/slide" Target="slides/slide35.xml"/><Relationship Id="rId85" Type="http://schemas.openxmlformats.org/officeDocument/2006/relationships/slide" Target="slides/slide79.xml"/><Relationship Id="rId44" Type="http://schemas.openxmlformats.org/officeDocument/2006/relationships/slide" Target="slides/slide38.xml"/><Relationship Id="rId88" Type="http://schemas.openxmlformats.org/officeDocument/2006/relationships/slide" Target="slides/slide82.xml"/><Relationship Id="rId43" Type="http://schemas.openxmlformats.org/officeDocument/2006/relationships/slide" Target="slides/slide37.xml"/><Relationship Id="rId87" Type="http://schemas.openxmlformats.org/officeDocument/2006/relationships/slide" Target="slides/slide8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customschemas.google.com/relationships/presentationmetadata" Target="metadata"/><Relationship Id="rId90" Type="http://schemas.openxmlformats.org/officeDocument/2006/relationships/slide" Target="slides/slide84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789251630079191E-2"/>
          <c:y val="6.9855732725892183E-2"/>
          <c:w val="0.91219833194203159"/>
          <c:h val="0.790209913965765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Réponse complète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Feuil1!$B$1:$D$1</c:f>
              <c:strCache>
                <c:ptCount val="3"/>
                <c:pt idx="0">
                  <c:v>MCF sans cirrhose</c:v>
                </c:pt>
                <c:pt idx="1">
                  <c:v>Cirrhose</c:v>
                </c:pt>
                <c:pt idx="2">
                  <c:v>greffés</c:v>
                </c:pt>
              </c:strCache>
            </c:strRef>
          </c:cat>
          <c:val>
            <c:numRef>
              <c:f>Feuil1!$B$2:$D$2</c:f>
              <c:numCache>
                <c:formatCode>0%</c:formatCode>
                <c:ptCount val="3"/>
                <c:pt idx="0">
                  <c:v>0.75</c:v>
                </c:pt>
                <c:pt idx="1">
                  <c:v>0.77215189873417722</c:v>
                </c:pt>
                <c:pt idx="2">
                  <c:v>0.38709677419354838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5-4568-A0B4-03C903FAA3D6}"/>
            </c:ext>
          </c:extLst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Réponse incomplète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Feuil1!$B$1:$D$1</c:f>
              <c:strCache>
                <c:ptCount val="3"/>
                <c:pt idx="0">
                  <c:v>MCF sans cirrhose</c:v>
                </c:pt>
                <c:pt idx="1">
                  <c:v>Cirrhose</c:v>
                </c:pt>
                <c:pt idx="2">
                  <c:v>greffés</c:v>
                </c:pt>
              </c:strCache>
            </c:strRef>
          </c:cat>
          <c:val>
            <c:numRef>
              <c:f>Feuil1!$B$3:$D$3</c:f>
              <c:numCache>
                <c:formatCode>0%</c:formatCode>
                <c:ptCount val="3"/>
                <c:pt idx="0">
                  <c:v>0.20652173913043478</c:v>
                </c:pt>
                <c:pt idx="1">
                  <c:v>0.189873417721519</c:v>
                </c:pt>
                <c:pt idx="2">
                  <c:v>0.43548387096774194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15-4568-A0B4-03C903FAA3D6}"/>
            </c:ext>
          </c:extLst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Réponse nulle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Feuil1!$B$1:$D$1</c:f>
              <c:strCache>
                <c:ptCount val="3"/>
                <c:pt idx="0">
                  <c:v>MCF sans cirrhose</c:v>
                </c:pt>
                <c:pt idx="1">
                  <c:v>Cirrhose</c:v>
                </c:pt>
                <c:pt idx="2">
                  <c:v>greffés</c:v>
                </c:pt>
              </c:strCache>
            </c:strRef>
          </c:cat>
          <c:val>
            <c:numRef>
              <c:f>Feuil1!$B$4:$D$4</c:f>
              <c:numCache>
                <c:formatCode>0%</c:formatCode>
                <c:ptCount val="3"/>
                <c:pt idx="0">
                  <c:v>4.3478260869565216E-2</c:v>
                </c:pt>
                <c:pt idx="1">
                  <c:v>3.7974683544303799E-2</c:v>
                </c:pt>
                <c:pt idx="2">
                  <c:v>0.17741935483870969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15-4568-A0B4-03C903FAA3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798648"/>
        <c:axId val="195799032"/>
      </c:barChart>
      <c:catAx>
        <c:axId val="195798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5799032"/>
        <c:crosses val="autoZero"/>
        <c:auto val="1"/>
        <c:lblAlgn val="ctr"/>
        <c:lblOffset val="100"/>
        <c:noMultiLvlLbl val="0"/>
      </c:catAx>
      <c:valAx>
        <c:axId val="19579903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5798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743621017575967E-2"/>
          <c:y val="3.758506268720966E-2"/>
          <c:w val="0.95865080961169813"/>
          <c:h val="6.2273480051895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6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6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8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8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8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5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9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95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Sept 2021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6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6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9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9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96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Sept 2021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87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Janv 2023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88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Sept 2021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89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Sept 2021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0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0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9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90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Sept 2021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1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1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" name="Google Shape;43;p9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91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Sept 2021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2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92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92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92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9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92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Sept 2021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3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3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0" name="Google Shape;60;p93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1" name="Google Shape;61;p9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93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Sept 2021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4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4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4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9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94"/>
          <p:cNvSpPr/>
          <p:nvPr/>
        </p:nvSpPr>
        <p:spPr>
          <a:xfrm>
            <a:off x="0" y="6669360"/>
            <a:ext cx="7320136" cy="188640"/>
          </a:xfrm>
          <a:prstGeom prst="rect">
            <a:avLst/>
          </a:prstGeom>
          <a:gradFill>
            <a:gsLst>
              <a:gs pos="0">
                <a:srgbClr val="FFBC7E"/>
              </a:gs>
              <a:gs pos="24000">
                <a:srgbClr val="FFD4B1"/>
              </a:gs>
              <a:gs pos="61000">
                <a:srgbClr val="FFE9D9"/>
              </a:gs>
              <a:gs pos="100000">
                <a:srgbClr val="FFE9D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 et foie _ V Di Martino Sept 2021</a:t>
            </a:r>
            <a:endParaRPr i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85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24.png"/><Relationship Id="rId6" Type="http://schemas.openxmlformats.org/officeDocument/2006/relationships/image" Target="../media/image10.png"/><Relationship Id="rId7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33.png"/><Relationship Id="rId5" Type="http://schemas.openxmlformats.org/officeDocument/2006/relationships/image" Target="../media/image49.png"/><Relationship Id="rId6" Type="http://schemas.openxmlformats.org/officeDocument/2006/relationships/image" Target="../media/image40.png"/><Relationship Id="rId7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37.png"/><Relationship Id="rId13" Type="http://schemas.openxmlformats.org/officeDocument/2006/relationships/image" Target="../media/image32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Relationship Id="rId15" Type="http://schemas.openxmlformats.org/officeDocument/2006/relationships/image" Target="../media/image44.png"/><Relationship Id="rId14" Type="http://schemas.openxmlformats.org/officeDocument/2006/relationships/image" Target="../media/image39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7" Type="http://schemas.openxmlformats.org/officeDocument/2006/relationships/image" Target="../media/image42.png"/><Relationship Id="rId8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Relationship Id="rId5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6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Relationship Id="rId4" Type="http://schemas.openxmlformats.org/officeDocument/2006/relationships/image" Target="../media/image70.png"/><Relationship Id="rId5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png"/><Relationship Id="rId4" Type="http://schemas.openxmlformats.org/officeDocument/2006/relationships/image" Target="../media/image7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5.png"/><Relationship Id="rId4" Type="http://schemas.openxmlformats.org/officeDocument/2006/relationships/image" Target="../media/image73.png"/><Relationship Id="rId5" Type="http://schemas.openxmlformats.org/officeDocument/2006/relationships/image" Target="../media/image8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6.png"/><Relationship Id="rId4" Type="http://schemas.openxmlformats.org/officeDocument/2006/relationships/image" Target="../media/image81.png"/><Relationship Id="rId5" Type="http://schemas.openxmlformats.org/officeDocument/2006/relationships/image" Target="../media/image78.png"/><Relationship Id="rId6" Type="http://schemas.openxmlformats.org/officeDocument/2006/relationships/image" Target="../media/image95.png"/><Relationship Id="rId7" Type="http://schemas.openxmlformats.org/officeDocument/2006/relationships/image" Target="../media/image11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4.jpg"/><Relationship Id="rId4" Type="http://schemas.openxmlformats.org/officeDocument/2006/relationships/image" Target="../media/image9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3.png"/><Relationship Id="rId4" Type="http://schemas.openxmlformats.org/officeDocument/2006/relationships/image" Target="../media/image84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3.png"/><Relationship Id="rId4" Type="http://schemas.openxmlformats.org/officeDocument/2006/relationships/image" Target="../media/image8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8.png"/><Relationship Id="rId4" Type="http://schemas.openxmlformats.org/officeDocument/2006/relationships/image" Target="../media/image9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4.png"/><Relationship Id="rId4" Type="http://schemas.openxmlformats.org/officeDocument/2006/relationships/image" Target="../media/image9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2.png"/><Relationship Id="rId4" Type="http://schemas.openxmlformats.org/officeDocument/2006/relationships/image" Target="../media/image9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chart" Target="../charts/chart1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7.png"/><Relationship Id="rId4" Type="http://schemas.openxmlformats.org/officeDocument/2006/relationships/image" Target="../media/image10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11.png"/><Relationship Id="rId4" Type="http://schemas.openxmlformats.org/officeDocument/2006/relationships/image" Target="../media/image10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9.png"/><Relationship Id="rId4" Type="http://schemas.openxmlformats.org/officeDocument/2006/relationships/image" Target="../media/image114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0.png"/><Relationship Id="rId4" Type="http://schemas.openxmlformats.org/officeDocument/2006/relationships/image" Target="../media/image10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>
            <p:ph type="ctrTitle"/>
          </p:nvPr>
        </p:nvSpPr>
        <p:spPr>
          <a:xfrm>
            <a:off x="914400" y="134076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6600"/>
              <a:buFont typeface="Calibri"/>
              <a:buNone/>
            </a:pPr>
            <a:r>
              <a:rPr b="1" lang="en-US" sz="6600">
                <a:solidFill>
                  <a:srgbClr val="E36C09"/>
                </a:solidFill>
              </a:rPr>
              <a:t>COVID-19 et FOIE</a:t>
            </a:r>
            <a:endParaRPr/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1343472" y="3112618"/>
            <a:ext cx="9433048" cy="1273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b="1" lang="en-US" sz="2800"/>
              <a:t>Vincent Di Martino </a:t>
            </a:r>
            <a:endParaRPr b="1" sz="28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b="1" i="1" lang="en-US" sz="2800"/>
              <a:t>Janvier 2023</a:t>
            </a:r>
            <a:endParaRPr b="1" i="1" sz="2800"/>
          </a:p>
        </p:txBody>
      </p:sp>
      <p:grpSp>
        <p:nvGrpSpPr>
          <p:cNvPr id="93" name="Google Shape;93;p1"/>
          <p:cNvGrpSpPr/>
          <p:nvPr/>
        </p:nvGrpSpPr>
        <p:grpSpPr>
          <a:xfrm>
            <a:off x="407368" y="5013176"/>
            <a:ext cx="8076728" cy="2051376"/>
            <a:chOff x="251520" y="5229200"/>
            <a:chExt cx="8592616" cy="2051376"/>
          </a:xfrm>
        </p:grpSpPr>
        <p:pic>
          <p:nvPicPr>
            <p:cNvPr id="94" name="Google Shape;94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51520" y="5877272"/>
              <a:ext cx="1852393" cy="66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04248" y="5981803"/>
              <a:ext cx="2039888" cy="560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71800" y="5229200"/>
              <a:ext cx="3583874" cy="2051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"/>
          <p:cNvSpPr txBox="1"/>
          <p:nvPr>
            <p:ph type="title"/>
          </p:nvPr>
        </p:nvSpPr>
        <p:spPr>
          <a:xfrm>
            <a:off x="1524000" y="3016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ATTEINTES HEPATIQUES LIEES AU COVID</a:t>
            </a:r>
            <a:endParaRPr/>
          </a:p>
        </p:txBody>
      </p:sp>
      <p:sp>
        <p:nvSpPr>
          <p:cNvPr id="189" name="Google Shape;189;p10"/>
          <p:cNvSpPr txBox="1"/>
          <p:nvPr/>
        </p:nvSpPr>
        <p:spPr>
          <a:xfrm>
            <a:off x="9336360" y="6453336"/>
            <a:ext cx="193604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Lei, Hepatology 2020</a:t>
            </a:r>
            <a:endParaRPr/>
          </a:p>
        </p:txBody>
      </p:sp>
      <p:sp>
        <p:nvSpPr>
          <p:cNvPr id="190" name="Google Shape;190;p10"/>
          <p:cNvSpPr txBox="1"/>
          <p:nvPr/>
        </p:nvSpPr>
        <p:spPr>
          <a:xfrm>
            <a:off x="2999656" y="5877272"/>
            <a:ext cx="44639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Cohorte rétrospective Chinoise ; 5771 adultes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" name="Google Shape;191;p10"/>
          <p:cNvGrpSpPr/>
          <p:nvPr/>
        </p:nvGrpSpPr>
        <p:grpSpPr>
          <a:xfrm>
            <a:off x="1847528" y="1548530"/>
            <a:ext cx="7958026" cy="3953374"/>
            <a:chOff x="256084" y="1422301"/>
            <a:chExt cx="7958026" cy="3953374"/>
          </a:xfrm>
        </p:grpSpPr>
        <p:pic>
          <p:nvPicPr>
            <p:cNvPr id="192" name="Google Shape;192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56084" y="1422301"/>
              <a:ext cx="7958026" cy="3953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31640" y="3645024"/>
              <a:ext cx="1514475" cy="723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/>
          <p:nvPr/>
        </p:nvSpPr>
        <p:spPr>
          <a:xfrm>
            <a:off x="2233616" y="5301209"/>
            <a:ext cx="2566985" cy="454869"/>
          </a:xfrm>
          <a:prstGeom prst="wedgeRectCallout">
            <a:avLst>
              <a:gd fmla="val 50412" name="adj1"/>
              <a:gd fmla="val -279507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1"/>
          <p:cNvSpPr/>
          <p:nvPr/>
        </p:nvSpPr>
        <p:spPr>
          <a:xfrm>
            <a:off x="2423591" y="1804174"/>
            <a:ext cx="2897332" cy="369332"/>
          </a:xfrm>
          <a:prstGeom prst="wedgeRectCallout">
            <a:avLst>
              <a:gd fmla="val 45216" name="adj1"/>
              <a:gd fmla="val 142448" name="adj2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1"/>
          <p:cNvSpPr txBox="1"/>
          <p:nvPr>
            <p:ph type="title"/>
          </p:nvPr>
        </p:nvSpPr>
        <p:spPr>
          <a:xfrm>
            <a:off x="1524000" y="3016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ATTEINTES HEPATIQUES LIEES AU COVID</a:t>
            </a:r>
            <a:endParaRPr/>
          </a:p>
        </p:txBody>
      </p:sp>
      <p:pic>
        <p:nvPicPr>
          <p:cNvPr id="201" name="Google Shape;20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2547938"/>
            <a:ext cx="259080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1"/>
          <p:cNvSpPr txBox="1"/>
          <p:nvPr/>
        </p:nvSpPr>
        <p:spPr>
          <a:xfrm>
            <a:off x="2423591" y="1804174"/>
            <a:ext cx="28973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Cytotoxicité virale directe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1868373" y="3253858"/>
            <a:ext cx="2566985" cy="751206"/>
          </a:xfrm>
          <a:prstGeom prst="wedgeRectCallout">
            <a:avLst>
              <a:gd fmla="val 61914" name="adj1"/>
              <a:gd fmla="val -26822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 txBox="1"/>
          <p:nvPr/>
        </p:nvSpPr>
        <p:spPr>
          <a:xfrm>
            <a:off x="2218618" y="5313522"/>
            <a:ext cx="262674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Sepsis (orage cytokinique)</a:t>
            </a:r>
            <a:endParaRPr/>
          </a:p>
        </p:txBody>
      </p:sp>
      <p:sp>
        <p:nvSpPr>
          <p:cNvPr id="205" name="Google Shape;205;p11"/>
          <p:cNvSpPr txBox="1"/>
          <p:nvPr/>
        </p:nvSpPr>
        <p:spPr>
          <a:xfrm>
            <a:off x="1899121" y="3306295"/>
            <a:ext cx="25054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Cytotoxicité immunomédiée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/>
          <p:nvPr/>
        </p:nvSpPr>
        <p:spPr>
          <a:xfrm>
            <a:off x="4845364" y="5908478"/>
            <a:ext cx="2042725" cy="454869"/>
          </a:xfrm>
          <a:prstGeom prst="wedgeRectCallout">
            <a:avLst>
              <a:gd fmla="val 1061" name="adj1"/>
              <a:gd fmla="val -426088" name="adj2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Hypoxie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6600057" y="1587242"/>
            <a:ext cx="2566985" cy="369332"/>
          </a:xfrm>
          <a:prstGeom prst="wedgeRectCallout">
            <a:avLst>
              <a:gd fmla="val -45693" name="adj1"/>
              <a:gd fmla="val 212080" name="adj2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Iatrogène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7418413" y="5512696"/>
            <a:ext cx="2042725" cy="454869"/>
          </a:xfrm>
          <a:prstGeom prst="wedgeRectCallout">
            <a:avLst>
              <a:gd fmla="val -81938" name="adj1"/>
              <a:gd fmla="val -377926" name="adj2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Thromboses</a:t>
            </a: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608169" y="2878950"/>
            <a:ext cx="2566985" cy="910090"/>
          </a:xfrm>
          <a:prstGeom prst="wedgeRectCallout">
            <a:avLst>
              <a:gd fmla="val -66472" name="adj1"/>
              <a:gd fmla="val 7846" name="adj2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Aggravation de l’hépatopathie sous-jacente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 txBox="1"/>
          <p:nvPr>
            <p:ph type="title"/>
          </p:nvPr>
        </p:nvSpPr>
        <p:spPr>
          <a:xfrm>
            <a:off x="1703512" y="164338"/>
            <a:ext cx="8845656" cy="1023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F86308"/>
                </a:solidFill>
              </a:rPr>
              <a:t>CYTOPATHOGENICITE VIRALE DIRECTE (1)</a:t>
            </a:r>
            <a:br>
              <a:rPr b="1" lang="en-US">
                <a:solidFill>
                  <a:srgbClr val="F86308"/>
                </a:solidFill>
              </a:rPr>
            </a:br>
            <a:r>
              <a:rPr b="1" lang="en-US" sz="3600">
                <a:solidFill>
                  <a:srgbClr val="F86308"/>
                </a:solidFill>
              </a:rPr>
              <a:t>Expression du récepteur ACE2</a:t>
            </a:r>
            <a:endParaRPr/>
          </a:p>
        </p:txBody>
      </p:sp>
      <p:pic>
        <p:nvPicPr>
          <p:cNvPr id="215" name="Google Shape;21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561" y="2333262"/>
            <a:ext cx="5032243" cy="348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1294" y="1556793"/>
            <a:ext cx="3317875" cy="44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2"/>
          <p:cNvSpPr txBox="1"/>
          <p:nvPr/>
        </p:nvSpPr>
        <p:spPr>
          <a:xfrm>
            <a:off x="7437289" y="1187460"/>
            <a:ext cx="29513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Single cell expression of ACE2</a:t>
            </a:r>
            <a:endParaRPr/>
          </a:p>
        </p:txBody>
      </p:sp>
      <p:pic>
        <p:nvPicPr>
          <p:cNvPr id="218" name="Google Shape;21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7618" y="6525345"/>
            <a:ext cx="7321550" cy="2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2"/>
          <p:cNvSpPr/>
          <p:nvPr/>
        </p:nvSpPr>
        <p:spPr>
          <a:xfrm>
            <a:off x="7167804" y="3212976"/>
            <a:ext cx="1952533" cy="504056"/>
          </a:xfrm>
          <a:prstGeom prst="ellipse">
            <a:avLst/>
          </a:prstGeom>
          <a:noFill/>
          <a:ln cap="flat" cmpd="sng" w="25400">
            <a:solidFill>
              <a:srgbClr val="F863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2"/>
          <p:cNvSpPr/>
          <p:nvPr/>
        </p:nvSpPr>
        <p:spPr>
          <a:xfrm>
            <a:off x="7197013" y="4437112"/>
            <a:ext cx="1952533" cy="504056"/>
          </a:xfrm>
          <a:prstGeom prst="ellipse">
            <a:avLst/>
          </a:prstGeom>
          <a:noFill/>
          <a:ln cap="flat" cmpd="sng" w="25400">
            <a:solidFill>
              <a:srgbClr val="F863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63552" y="1496014"/>
            <a:ext cx="1428750" cy="167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15973" y="1238781"/>
            <a:ext cx="8742054" cy="553738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5448487" y="6380777"/>
            <a:ext cx="674351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Pirola CJ, Liver Int 2020 ; Marjot T, Nat Rev Gastroenterol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2"/>
          <p:cNvSpPr txBox="1"/>
          <p:nvPr/>
        </p:nvSpPr>
        <p:spPr>
          <a:xfrm>
            <a:off x="2656240" y="4001805"/>
            <a:ext cx="16721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Paizis, Gut 2005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2"/>
          <p:cNvSpPr/>
          <p:nvPr/>
        </p:nvSpPr>
        <p:spPr>
          <a:xfrm>
            <a:off x="2279576" y="2924944"/>
            <a:ext cx="2520280" cy="144619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type="title"/>
          </p:nvPr>
        </p:nvSpPr>
        <p:spPr>
          <a:xfrm>
            <a:off x="1487488" y="116632"/>
            <a:ext cx="9649072" cy="1023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ct val="122222"/>
              <a:buFont typeface="Calibri"/>
              <a:buNone/>
            </a:pPr>
            <a:r>
              <a:rPr b="1" lang="en-US">
                <a:solidFill>
                  <a:srgbClr val="F86308"/>
                </a:solidFill>
              </a:rPr>
              <a:t>CYTOPATHOGENICITE VIRALE DIRECTE (2)</a:t>
            </a:r>
            <a:br>
              <a:rPr b="1" lang="en-US">
                <a:solidFill>
                  <a:srgbClr val="F86308"/>
                </a:solidFill>
              </a:rPr>
            </a:br>
            <a:r>
              <a:rPr b="1" lang="en-US" sz="3600">
                <a:solidFill>
                  <a:srgbClr val="F86308"/>
                </a:solidFill>
              </a:rPr>
              <a:t>Preuve expérimentale de l’hépatotropisme de SarsCoV2</a:t>
            </a:r>
            <a:endParaRPr b="1" sz="3600">
              <a:solidFill>
                <a:srgbClr val="F86308"/>
              </a:solidFill>
            </a:endParaRPr>
          </a:p>
        </p:txBody>
      </p:sp>
      <p:pic>
        <p:nvPicPr>
          <p:cNvPr id="231" name="Google Shape;23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449" y="1340769"/>
            <a:ext cx="11149781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3"/>
          <p:cNvSpPr txBox="1"/>
          <p:nvPr/>
        </p:nvSpPr>
        <p:spPr>
          <a:xfrm>
            <a:off x="7749123" y="6381132"/>
            <a:ext cx="44319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 T, Nat Rev Gastroenterol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7728" y="4365104"/>
            <a:ext cx="1140542" cy="294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/>
          <p:nvPr>
            <p:ph type="title"/>
          </p:nvPr>
        </p:nvSpPr>
        <p:spPr>
          <a:xfrm>
            <a:off x="1703512" y="164338"/>
            <a:ext cx="8845656" cy="1023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F86308"/>
                </a:solidFill>
              </a:rPr>
              <a:t>CYTOPATHOGENICITE VIRALE DIRECTE (3)</a:t>
            </a:r>
            <a:br>
              <a:rPr b="1" lang="en-US">
                <a:solidFill>
                  <a:srgbClr val="F86308"/>
                </a:solidFill>
              </a:rPr>
            </a:br>
            <a:r>
              <a:rPr b="1" lang="en-US" sz="3600">
                <a:solidFill>
                  <a:srgbClr val="F86308"/>
                </a:solidFill>
              </a:rPr>
              <a:t>PCR SARS-CoV2 in situ</a:t>
            </a:r>
            <a:endParaRPr/>
          </a:p>
        </p:txBody>
      </p:sp>
      <p:sp>
        <p:nvSpPr>
          <p:cNvPr id="239" name="Google Shape;239;p14"/>
          <p:cNvSpPr txBox="1"/>
          <p:nvPr/>
        </p:nvSpPr>
        <p:spPr>
          <a:xfrm>
            <a:off x="8400256" y="6421965"/>
            <a:ext cx="32422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Lagana, Modern Pathology 2020</a:t>
            </a:r>
            <a:endParaRPr/>
          </a:p>
        </p:txBody>
      </p:sp>
      <p:sp>
        <p:nvSpPr>
          <p:cNvPr id="240" name="Google Shape;240;p14"/>
          <p:cNvSpPr txBox="1"/>
          <p:nvPr/>
        </p:nvSpPr>
        <p:spPr>
          <a:xfrm>
            <a:off x="2567609" y="1700808"/>
            <a:ext cx="8114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TUNEL</a:t>
            </a:r>
            <a:endParaRPr/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536" y="1772817"/>
            <a:ext cx="7560840" cy="4248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2137" y="1591883"/>
            <a:ext cx="5580271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5"/>
          <p:cNvSpPr txBox="1"/>
          <p:nvPr>
            <p:ph type="title"/>
          </p:nvPr>
        </p:nvSpPr>
        <p:spPr>
          <a:xfrm>
            <a:off x="1703512" y="164338"/>
            <a:ext cx="8845656" cy="1023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ct val="122222"/>
              <a:buFont typeface="Calibri"/>
              <a:buNone/>
            </a:pPr>
            <a:r>
              <a:rPr b="1" lang="en-US">
                <a:solidFill>
                  <a:srgbClr val="F86308"/>
                </a:solidFill>
              </a:rPr>
              <a:t>CYTOPATHOGENICITE VIRALE DIRECTE (4)</a:t>
            </a:r>
            <a:br>
              <a:rPr b="1" lang="en-US">
                <a:solidFill>
                  <a:srgbClr val="F86308"/>
                </a:solidFill>
              </a:rPr>
            </a:br>
            <a:r>
              <a:rPr b="1" lang="en-US" sz="3600">
                <a:solidFill>
                  <a:srgbClr val="F86308"/>
                </a:solidFill>
              </a:rPr>
              <a:t>Lésions anatomopathologiques</a:t>
            </a:r>
            <a:endParaRPr b="1" sz="3600">
              <a:solidFill>
                <a:srgbClr val="F86308"/>
              </a:solidFill>
            </a:endParaRPr>
          </a:p>
        </p:txBody>
      </p:sp>
      <p:sp>
        <p:nvSpPr>
          <p:cNvPr id="248" name="Google Shape;248;p15"/>
          <p:cNvSpPr txBox="1"/>
          <p:nvPr/>
        </p:nvSpPr>
        <p:spPr>
          <a:xfrm>
            <a:off x="9624392" y="6472791"/>
            <a:ext cx="23576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Wang Y, J Hepatol 2020</a:t>
            </a:r>
            <a:endParaRPr/>
          </a:p>
        </p:txBody>
      </p:sp>
      <p:sp>
        <p:nvSpPr>
          <p:cNvPr id="249" name="Google Shape;249;p15"/>
          <p:cNvSpPr txBox="1"/>
          <p:nvPr/>
        </p:nvSpPr>
        <p:spPr>
          <a:xfrm>
            <a:off x="2567609" y="1700808"/>
            <a:ext cx="8114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TUNEL</a:t>
            </a:r>
            <a:endParaRPr/>
          </a:p>
        </p:txBody>
      </p:sp>
      <p:grpSp>
        <p:nvGrpSpPr>
          <p:cNvPr id="250" name="Google Shape;250;p15"/>
          <p:cNvGrpSpPr/>
          <p:nvPr/>
        </p:nvGrpSpPr>
        <p:grpSpPr>
          <a:xfrm>
            <a:off x="2786063" y="2132857"/>
            <a:ext cx="6619875" cy="4197643"/>
            <a:chOff x="2786063" y="2132857"/>
            <a:chExt cx="6619875" cy="4197643"/>
          </a:xfrm>
        </p:grpSpPr>
        <p:grpSp>
          <p:nvGrpSpPr>
            <p:cNvPr id="251" name="Google Shape;251;p15"/>
            <p:cNvGrpSpPr/>
            <p:nvPr/>
          </p:nvGrpSpPr>
          <p:grpSpPr>
            <a:xfrm>
              <a:off x="2786063" y="2132857"/>
              <a:ext cx="6619875" cy="4197643"/>
              <a:chOff x="1262062" y="2132856"/>
              <a:chExt cx="6619875" cy="4197643"/>
            </a:xfrm>
          </p:grpSpPr>
          <p:pic>
            <p:nvPicPr>
              <p:cNvPr id="252" name="Google Shape;252;p1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619672" y="2132856"/>
                <a:ext cx="5743575" cy="3838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1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811556" y="2276872"/>
                <a:ext cx="3762375" cy="2190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4" name="Google Shape;254;p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262062" y="5968549"/>
                <a:ext cx="6619875" cy="190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5" name="Google Shape;255;p1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2809933" y="6159049"/>
                <a:ext cx="3343275" cy="171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56" name="Google Shape;256;p15"/>
            <p:cNvCxnSpPr/>
            <p:nvPr/>
          </p:nvCxnSpPr>
          <p:spPr>
            <a:xfrm>
              <a:off x="7464152" y="2522236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57" name="Google Shape;257;p15"/>
            <p:cNvCxnSpPr/>
            <p:nvPr/>
          </p:nvCxnSpPr>
          <p:spPr>
            <a:xfrm>
              <a:off x="6744072" y="2662157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58" name="Google Shape;258;p15"/>
            <p:cNvCxnSpPr/>
            <p:nvPr/>
          </p:nvCxnSpPr>
          <p:spPr>
            <a:xfrm>
              <a:off x="4871864" y="4807129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59" name="Google Shape;259;p15"/>
            <p:cNvCxnSpPr/>
            <p:nvPr/>
          </p:nvCxnSpPr>
          <p:spPr>
            <a:xfrm>
              <a:off x="5303912" y="5203380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0" name="Google Shape;260;p15"/>
            <p:cNvCxnSpPr/>
            <p:nvPr/>
          </p:nvCxnSpPr>
          <p:spPr>
            <a:xfrm>
              <a:off x="5483921" y="5295093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1" name="Google Shape;261;p15"/>
            <p:cNvCxnSpPr/>
            <p:nvPr/>
          </p:nvCxnSpPr>
          <p:spPr>
            <a:xfrm>
              <a:off x="6325457" y="5133419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2" name="Google Shape;262;p15"/>
            <p:cNvCxnSpPr/>
            <p:nvPr/>
          </p:nvCxnSpPr>
          <p:spPr>
            <a:xfrm>
              <a:off x="6744072" y="4552050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3" name="Google Shape;263;p15"/>
            <p:cNvCxnSpPr/>
            <p:nvPr/>
          </p:nvCxnSpPr>
          <p:spPr>
            <a:xfrm>
              <a:off x="3791744" y="3839325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4" name="Google Shape;264;p15"/>
            <p:cNvCxnSpPr/>
            <p:nvPr/>
          </p:nvCxnSpPr>
          <p:spPr>
            <a:xfrm>
              <a:off x="3882382" y="3531518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5" name="Google Shape;265;p15"/>
            <p:cNvCxnSpPr/>
            <p:nvPr/>
          </p:nvCxnSpPr>
          <p:spPr>
            <a:xfrm>
              <a:off x="6914937" y="5137286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6" name="Google Shape;266;p15"/>
            <p:cNvCxnSpPr/>
            <p:nvPr/>
          </p:nvCxnSpPr>
          <p:spPr>
            <a:xfrm>
              <a:off x="6402326" y="3074096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7" name="Google Shape;267;p15"/>
            <p:cNvCxnSpPr/>
            <p:nvPr/>
          </p:nvCxnSpPr>
          <p:spPr>
            <a:xfrm>
              <a:off x="8180072" y="5095368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8" name="Google Shape;268;p15"/>
            <p:cNvCxnSpPr/>
            <p:nvPr/>
          </p:nvCxnSpPr>
          <p:spPr>
            <a:xfrm>
              <a:off x="8513338" y="4920474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69" name="Google Shape;269;p15"/>
            <p:cNvCxnSpPr/>
            <p:nvPr/>
          </p:nvCxnSpPr>
          <p:spPr>
            <a:xfrm>
              <a:off x="7586225" y="2942762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70" name="Google Shape;270;p15"/>
            <p:cNvCxnSpPr/>
            <p:nvPr/>
          </p:nvCxnSpPr>
          <p:spPr>
            <a:xfrm>
              <a:off x="7545619" y="3136499"/>
              <a:ext cx="90638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"/>
          <p:cNvSpPr txBox="1"/>
          <p:nvPr>
            <p:ph type="title"/>
          </p:nvPr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ATTEINTES HEPATIQUES HYPOXIQUES</a:t>
            </a:r>
            <a:endParaRPr/>
          </a:p>
        </p:txBody>
      </p:sp>
      <p:pic>
        <p:nvPicPr>
          <p:cNvPr id="276" name="Google Shape;27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2708920"/>
            <a:ext cx="259080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6"/>
          <p:cNvSpPr txBox="1"/>
          <p:nvPr/>
        </p:nvSpPr>
        <p:spPr>
          <a:xfrm>
            <a:off x="8151044" y="1942672"/>
            <a:ext cx="145975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Myocardite </a:t>
            </a:r>
            <a:endParaRPr/>
          </a:p>
        </p:txBody>
      </p:sp>
      <p:sp>
        <p:nvSpPr>
          <p:cNvPr id="278" name="Google Shape;278;p16"/>
          <p:cNvSpPr txBox="1"/>
          <p:nvPr/>
        </p:nvSpPr>
        <p:spPr>
          <a:xfrm>
            <a:off x="4561323" y="1225674"/>
            <a:ext cx="33059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Hypoxémie (SARS)</a:t>
            </a:r>
            <a:endParaRPr/>
          </a:p>
        </p:txBody>
      </p:sp>
      <p:sp>
        <p:nvSpPr>
          <p:cNvPr id="279" name="Google Shape;279;p16"/>
          <p:cNvSpPr txBox="1"/>
          <p:nvPr/>
        </p:nvSpPr>
        <p:spPr>
          <a:xfrm>
            <a:off x="1829855" y="2430343"/>
            <a:ext cx="252028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Catécholamines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 txBox="1"/>
          <p:nvPr/>
        </p:nvSpPr>
        <p:spPr>
          <a:xfrm>
            <a:off x="6481042" y="4337684"/>
            <a:ext cx="38293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Atteinte inflammatoire multi-systémique de l’enfant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(Takayashu) </a:t>
            </a:r>
            <a:endParaRPr/>
          </a:p>
        </p:txBody>
      </p:sp>
      <p:sp>
        <p:nvSpPr>
          <p:cNvPr id="281" name="Google Shape;281;p16"/>
          <p:cNvSpPr txBox="1"/>
          <p:nvPr/>
        </p:nvSpPr>
        <p:spPr>
          <a:xfrm>
            <a:off x="1927920" y="3990691"/>
            <a:ext cx="252028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Macrothromboses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hépatiques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6"/>
          <p:cNvSpPr txBox="1"/>
          <p:nvPr/>
        </p:nvSpPr>
        <p:spPr>
          <a:xfrm>
            <a:off x="3305176" y="5392679"/>
            <a:ext cx="4447009" cy="1077218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Atteinte microvasculaire du foie</a:t>
            </a:r>
            <a:endParaRPr/>
          </a:p>
        </p:txBody>
      </p:sp>
      <p:cxnSp>
        <p:nvCxnSpPr>
          <p:cNvPr id="283" name="Google Shape;283;p16"/>
          <p:cNvCxnSpPr/>
          <p:nvPr/>
        </p:nvCxnSpPr>
        <p:spPr>
          <a:xfrm>
            <a:off x="3677188" y="2963999"/>
            <a:ext cx="872480" cy="36004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4" name="Google Shape;284;p16"/>
          <p:cNvCxnSpPr/>
          <p:nvPr/>
        </p:nvCxnSpPr>
        <p:spPr>
          <a:xfrm flipH="1" rot="10800000">
            <a:off x="3647498" y="3717032"/>
            <a:ext cx="902171" cy="252808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5" name="Google Shape;285;p16"/>
          <p:cNvCxnSpPr>
            <a:stCxn id="282" idx="0"/>
          </p:cNvCxnSpPr>
          <p:nvPr/>
        </p:nvCxnSpPr>
        <p:spPr>
          <a:xfrm rot="10800000">
            <a:off x="5519981" y="4581179"/>
            <a:ext cx="8700" cy="811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6" name="Google Shape;286;p16"/>
          <p:cNvCxnSpPr/>
          <p:nvPr/>
        </p:nvCxnSpPr>
        <p:spPr>
          <a:xfrm rot="10800000">
            <a:off x="7273130" y="3833628"/>
            <a:ext cx="958109" cy="452121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7" name="Google Shape;287;p16"/>
          <p:cNvCxnSpPr/>
          <p:nvPr/>
        </p:nvCxnSpPr>
        <p:spPr>
          <a:xfrm flipH="1">
            <a:off x="7506653" y="2430344"/>
            <a:ext cx="993223" cy="513621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8" name="Google Shape;288;p16"/>
          <p:cNvCxnSpPr/>
          <p:nvPr/>
        </p:nvCxnSpPr>
        <p:spPr>
          <a:xfrm flipH="1">
            <a:off x="6120276" y="1810448"/>
            <a:ext cx="1" cy="754456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89" name="Google Shape;289;p16"/>
          <p:cNvSpPr txBox="1"/>
          <p:nvPr/>
        </p:nvSpPr>
        <p:spPr>
          <a:xfrm>
            <a:off x="8231238" y="2943964"/>
            <a:ext cx="21852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Ischémie myocardique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0" name="Google Shape;290;p16"/>
          <p:cNvCxnSpPr/>
          <p:nvPr/>
        </p:nvCxnSpPr>
        <p:spPr>
          <a:xfrm flipH="1">
            <a:off x="7437631" y="3324040"/>
            <a:ext cx="958108" cy="1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/>
          <p:nvPr>
            <p:ph type="title"/>
          </p:nvPr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E94E0E"/>
                </a:solidFill>
              </a:rPr>
              <a:t>ATTEINTE MICROVASCULAIRE DU FOIE</a:t>
            </a:r>
            <a:endParaRPr sz="3600"/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1505" y="1340768"/>
            <a:ext cx="5023181" cy="443158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7"/>
          <p:cNvSpPr txBox="1"/>
          <p:nvPr/>
        </p:nvSpPr>
        <p:spPr>
          <a:xfrm>
            <a:off x="5087889" y="6381328"/>
            <a:ext cx="54550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Sonzoni, Liver Int 2020 ; Lagana, Modern Pathology 2020</a:t>
            </a:r>
            <a:endParaRPr/>
          </a:p>
        </p:txBody>
      </p:sp>
      <p:pic>
        <p:nvPicPr>
          <p:cNvPr id="298" name="Google Shape;29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5312" y="2276873"/>
            <a:ext cx="3573043" cy="3198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8"/>
          <p:cNvSpPr txBox="1"/>
          <p:nvPr>
            <p:ph type="title"/>
          </p:nvPr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rgbClr val="E94E0E"/>
                </a:solidFill>
              </a:rPr>
              <a:t>MECANISME DE L’ATTEINTE ENDOTHELIALE HEPATIQUE INDUITE PAR SARS-COV2 : </a:t>
            </a:r>
            <a:r>
              <a:rPr b="1" lang="en-US" sz="3200">
                <a:solidFill>
                  <a:srgbClr val="E94E0E"/>
                </a:solidFill>
              </a:rPr>
              <a:t>ROLE CLE DE L’IL6</a:t>
            </a:r>
            <a:endParaRPr sz="2800"/>
          </a:p>
        </p:txBody>
      </p:sp>
      <p:sp>
        <p:nvSpPr>
          <p:cNvPr id="304" name="Google Shape;304;p18"/>
          <p:cNvSpPr txBox="1"/>
          <p:nvPr/>
        </p:nvSpPr>
        <p:spPr>
          <a:xfrm>
            <a:off x="9120336" y="6309320"/>
            <a:ext cx="26874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McConnell, J Hepatol 2021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3472" y="1340768"/>
            <a:ext cx="8888361" cy="4591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sp>
        <p:nvSpPr>
          <p:cNvPr id="311" name="Google Shape;311;p19"/>
          <p:cNvSpPr txBox="1"/>
          <p:nvPr/>
        </p:nvSpPr>
        <p:spPr>
          <a:xfrm>
            <a:off x="1055440" y="1988840"/>
            <a:ext cx="10081119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 COVID peut-il entrainer des atteintes hépatiques ? Si oui Comment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L’atteinte hépatique </a:t>
            </a:r>
            <a:r>
              <a:rPr b="1" i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aiguë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aggrave-t-elle 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Les hépatopathies chroniques aggravent-elles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Quel est l’impact du COVID sur l’évolution des hépatopathies chroniques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Intérêt de la vaccination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Questions non résolues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Conclusions pratiques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4152" y="2234407"/>
            <a:ext cx="25908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0465" y="2276873"/>
            <a:ext cx="2619375" cy="174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2"/>
          <p:cNvGrpSpPr/>
          <p:nvPr/>
        </p:nvGrpSpPr>
        <p:grpSpPr>
          <a:xfrm>
            <a:off x="4548300" y="1911241"/>
            <a:ext cx="2593913" cy="1185335"/>
            <a:chOff x="3024299" y="1911240"/>
            <a:chExt cx="2593913" cy="1185335"/>
          </a:xfrm>
        </p:grpSpPr>
        <p:sp>
          <p:nvSpPr>
            <p:cNvPr id="105" name="Google Shape;105;p2"/>
            <p:cNvSpPr/>
            <p:nvPr/>
          </p:nvSpPr>
          <p:spPr>
            <a:xfrm>
              <a:off x="3293939" y="2448503"/>
              <a:ext cx="2324273" cy="64807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3024299" y="1911240"/>
              <a:ext cx="25922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Atteintes hépatiques liées au COVID</a:t>
              </a:r>
              <a:endParaRPr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3957106" y="2587873"/>
              <a:ext cx="726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"/>
          <p:cNvSpPr txBox="1"/>
          <p:nvPr>
            <p:ph type="title"/>
          </p:nvPr>
        </p:nvSpPr>
        <p:spPr>
          <a:xfrm>
            <a:off x="479376" y="464383"/>
            <a:ext cx="11377264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COVID 19 : MIEUX VAUT AVOIR DES TRANSAMINASES NORMALES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0959" y="1916832"/>
            <a:ext cx="8910083" cy="42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0"/>
          <p:cNvSpPr txBox="1"/>
          <p:nvPr/>
        </p:nvSpPr>
        <p:spPr>
          <a:xfrm>
            <a:off x="8766517" y="6382303"/>
            <a:ext cx="30733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Kumar A, Lancet (unpublished)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43063">
            <a:off x="223888" y="1887304"/>
            <a:ext cx="5796136" cy="133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4163" y="2501461"/>
            <a:ext cx="5328592" cy="176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089" y="3451851"/>
            <a:ext cx="7056784" cy="208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38" y="10918"/>
            <a:ext cx="8802433" cy="215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818763">
            <a:off x="1296915" y="3206126"/>
            <a:ext cx="7469775" cy="234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8883" y="4337694"/>
            <a:ext cx="5503763" cy="251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53655" y="2076528"/>
            <a:ext cx="6128544" cy="205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140904">
            <a:off x="2888612" y="3056987"/>
            <a:ext cx="7795769" cy="149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29352" y="4021874"/>
            <a:ext cx="5861248" cy="137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67371" y="5067857"/>
            <a:ext cx="7298978" cy="124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89866" y="3239544"/>
            <a:ext cx="3814823" cy="67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263606">
            <a:off x="5505221" y="316366"/>
            <a:ext cx="6552605" cy="147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992474" y="5638781"/>
            <a:ext cx="4714875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"/>
          <p:cNvSpPr txBox="1"/>
          <p:nvPr>
            <p:ph type="title"/>
          </p:nvPr>
        </p:nvSpPr>
        <p:spPr>
          <a:xfrm>
            <a:off x="1524000" y="1"/>
            <a:ext cx="9131002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HIT PARADE DES MARQUEURS DE RISQUE DE COVID SEVERE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5641" y="714376"/>
            <a:ext cx="5000625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2"/>
          <p:cNvSpPr txBox="1"/>
          <p:nvPr/>
        </p:nvSpPr>
        <p:spPr>
          <a:xfrm>
            <a:off x="8832304" y="6488669"/>
            <a:ext cx="30733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Kumar A, Lancet (unpublished)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2"/>
          <p:cNvSpPr/>
          <p:nvPr/>
        </p:nvSpPr>
        <p:spPr>
          <a:xfrm>
            <a:off x="3215680" y="4653136"/>
            <a:ext cx="2232248" cy="216024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4" name="Google Shape;344;p22"/>
          <p:cNvGrpSpPr/>
          <p:nvPr/>
        </p:nvGrpSpPr>
        <p:grpSpPr>
          <a:xfrm>
            <a:off x="3931408" y="1484785"/>
            <a:ext cx="220377" cy="635707"/>
            <a:chOff x="2407407" y="1484784"/>
            <a:chExt cx="220377" cy="635707"/>
          </a:xfrm>
        </p:grpSpPr>
        <p:cxnSp>
          <p:nvCxnSpPr>
            <p:cNvPr id="345" name="Google Shape;345;p22"/>
            <p:cNvCxnSpPr/>
            <p:nvPr/>
          </p:nvCxnSpPr>
          <p:spPr>
            <a:xfrm flipH="1">
              <a:off x="2411760" y="1484784"/>
              <a:ext cx="216024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346" name="Google Shape;346;p22"/>
            <p:cNvCxnSpPr/>
            <p:nvPr/>
          </p:nvCxnSpPr>
          <p:spPr>
            <a:xfrm flipH="1">
              <a:off x="2407407" y="1904467"/>
              <a:ext cx="216024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cxnSp>
        <p:nvCxnSpPr>
          <p:cNvPr id="347" name="Google Shape;347;p22"/>
          <p:cNvCxnSpPr/>
          <p:nvPr/>
        </p:nvCxnSpPr>
        <p:spPr>
          <a:xfrm flipH="1">
            <a:off x="3939855" y="3490628"/>
            <a:ext cx="216024" cy="216024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48" name="Google Shape;348;p22"/>
          <p:cNvCxnSpPr/>
          <p:nvPr/>
        </p:nvCxnSpPr>
        <p:spPr>
          <a:xfrm flipH="1">
            <a:off x="3903651" y="3918634"/>
            <a:ext cx="216024" cy="216024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349" name="Google Shape;349;p22"/>
          <p:cNvGrpSpPr/>
          <p:nvPr/>
        </p:nvGrpSpPr>
        <p:grpSpPr>
          <a:xfrm>
            <a:off x="3903652" y="2853384"/>
            <a:ext cx="249771" cy="1493257"/>
            <a:chOff x="2379651" y="2853383"/>
            <a:chExt cx="249771" cy="1493257"/>
          </a:xfrm>
        </p:grpSpPr>
        <p:cxnSp>
          <p:nvCxnSpPr>
            <p:cNvPr id="350" name="Google Shape;350;p22"/>
            <p:cNvCxnSpPr/>
            <p:nvPr/>
          </p:nvCxnSpPr>
          <p:spPr>
            <a:xfrm flipH="1">
              <a:off x="2411760" y="3068960"/>
              <a:ext cx="216024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351" name="Google Shape;351;p22"/>
            <p:cNvCxnSpPr/>
            <p:nvPr/>
          </p:nvCxnSpPr>
          <p:spPr>
            <a:xfrm flipH="1">
              <a:off x="2413398" y="2853383"/>
              <a:ext cx="216024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352" name="Google Shape;352;p22"/>
            <p:cNvCxnSpPr/>
            <p:nvPr/>
          </p:nvCxnSpPr>
          <p:spPr>
            <a:xfrm flipH="1">
              <a:off x="2379651" y="4130616"/>
              <a:ext cx="216024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grpSp>
        <p:nvGrpSpPr>
          <p:cNvPr id="353" name="Google Shape;353;p22"/>
          <p:cNvGrpSpPr/>
          <p:nvPr/>
        </p:nvGrpSpPr>
        <p:grpSpPr>
          <a:xfrm>
            <a:off x="3903651" y="2108126"/>
            <a:ext cx="216024" cy="2450496"/>
            <a:chOff x="2379651" y="2108126"/>
            <a:chExt cx="216024" cy="2450496"/>
          </a:xfrm>
        </p:grpSpPr>
        <p:cxnSp>
          <p:nvCxnSpPr>
            <p:cNvPr id="354" name="Google Shape;354;p22"/>
            <p:cNvCxnSpPr/>
            <p:nvPr/>
          </p:nvCxnSpPr>
          <p:spPr>
            <a:xfrm flipH="1">
              <a:off x="2379651" y="2108126"/>
              <a:ext cx="216024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355" name="Google Shape;355;p22"/>
            <p:cNvCxnSpPr/>
            <p:nvPr/>
          </p:nvCxnSpPr>
          <p:spPr>
            <a:xfrm flipH="1">
              <a:off x="2379651" y="4342598"/>
              <a:ext cx="216024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grpSp>
        <p:nvGrpSpPr>
          <p:cNvPr id="356" name="Google Shape;356;p22"/>
          <p:cNvGrpSpPr/>
          <p:nvPr/>
        </p:nvGrpSpPr>
        <p:grpSpPr>
          <a:xfrm>
            <a:off x="3903652" y="908720"/>
            <a:ext cx="248133" cy="4248472"/>
            <a:chOff x="2379651" y="908720"/>
            <a:chExt cx="248133" cy="4248472"/>
          </a:xfrm>
        </p:grpSpPr>
        <p:cxnSp>
          <p:nvCxnSpPr>
            <p:cNvPr id="357" name="Google Shape;357;p22"/>
            <p:cNvCxnSpPr/>
            <p:nvPr/>
          </p:nvCxnSpPr>
          <p:spPr>
            <a:xfrm flipH="1">
              <a:off x="2411760" y="908720"/>
              <a:ext cx="216024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358" name="Google Shape;358;p22"/>
            <p:cNvCxnSpPr/>
            <p:nvPr/>
          </p:nvCxnSpPr>
          <p:spPr>
            <a:xfrm flipH="1">
              <a:off x="2379651" y="4941168"/>
              <a:ext cx="216024" cy="21602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cxnSp>
        <p:nvCxnSpPr>
          <p:cNvPr id="359" name="Google Shape;359;p22"/>
          <p:cNvCxnSpPr/>
          <p:nvPr/>
        </p:nvCxnSpPr>
        <p:spPr>
          <a:xfrm flipH="1">
            <a:off x="3905180" y="2322712"/>
            <a:ext cx="216024" cy="216024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3"/>
          <p:cNvSpPr txBox="1"/>
          <p:nvPr>
            <p:ph type="title"/>
          </p:nvPr>
        </p:nvSpPr>
        <p:spPr>
          <a:xfrm>
            <a:off x="1981200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ct val="100000"/>
              <a:buFont typeface="Calibri"/>
              <a:buNone/>
            </a:pPr>
            <a:r>
              <a:rPr b="1" lang="en-US" sz="4000">
                <a:solidFill>
                  <a:srgbClr val="F86308"/>
                </a:solidFill>
              </a:rPr>
              <a:t>TESTS HEPATIQUES ET SEVERITE DU COVID</a:t>
            </a:r>
            <a:br>
              <a:rPr b="1" lang="en-US" sz="4000">
                <a:solidFill>
                  <a:srgbClr val="F86308"/>
                </a:solidFill>
              </a:rPr>
            </a:br>
            <a:r>
              <a:rPr b="1" lang="en-US" sz="2700">
                <a:solidFill>
                  <a:srgbClr val="F86308"/>
                </a:solidFill>
              </a:rPr>
              <a:t>Etude Sud-Américaine sur 1611 patients</a:t>
            </a:r>
            <a:endParaRPr/>
          </a:p>
        </p:txBody>
      </p:sp>
      <p:sp>
        <p:nvSpPr>
          <p:cNvPr id="365" name="Google Shape;365;p23"/>
          <p:cNvSpPr txBox="1"/>
          <p:nvPr/>
        </p:nvSpPr>
        <p:spPr>
          <a:xfrm>
            <a:off x="8760296" y="6377652"/>
            <a:ext cx="30710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Mendizabal, Ann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561" y="1484784"/>
            <a:ext cx="5639587" cy="5077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F86308"/>
                </a:solidFill>
              </a:rPr>
              <a:t>TESTS HEPATIQUES ET SEVERITE DU COVID</a:t>
            </a:r>
            <a:endParaRPr/>
          </a:p>
        </p:txBody>
      </p:sp>
      <p:pic>
        <p:nvPicPr>
          <p:cNvPr id="372" name="Google Shape;37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6627" y="1628800"/>
            <a:ext cx="8998747" cy="449937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4"/>
          <p:cNvSpPr/>
          <p:nvPr/>
        </p:nvSpPr>
        <p:spPr>
          <a:xfrm>
            <a:off x="8544272" y="5949280"/>
            <a:ext cx="1666528" cy="3600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4"/>
          <p:cNvSpPr txBox="1"/>
          <p:nvPr/>
        </p:nvSpPr>
        <p:spPr>
          <a:xfrm>
            <a:off x="8760296" y="6365746"/>
            <a:ext cx="30710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Mendizabal, Ann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"/>
          <p:cNvSpPr txBox="1"/>
          <p:nvPr>
            <p:ph type="title"/>
          </p:nvPr>
        </p:nvSpPr>
        <p:spPr>
          <a:xfrm>
            <a:off x="1992125" y="1740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ct val="100000"/>
              <a:buFont typeface="Calibri"/>
              <a:buNone/>
            </a:pPr>
            <a:r>
              <a:rPr b="1" lang="en-US" sz="4000">
                <a:solidFill>
                  <a:srgbClr val="F86308"/>
                </a:solidFill>
              </a:rPr>
              <a:t>TESTS HEPATIQUES ET SEVERITE DU COVID</a:t>
            </a:r>
            <a:br>
              <a:rPr b="1" lang="en-US" sz="4000">
                <a:solidFill>
                  <a:srgbClr val="F86308"/>
                </a:solidFill>
              </a:rPr>
            </a:br>
            <a:r>
              <a:rPr b="1" lang="en-US" sz="3100">
                <a:solidFill>
                  <a:srgbClr val="F86308"/>
                </a:solidFill>
              </a:rPr>
              <a:t>analyse </a:t>
            </a:r>
            <a:r>
              <a:rPr b="1" lang="en-US" sz="3100" u="sng">
                <a:solidFill>
                  <a:srgbClr val="F86308"/>
                </a:solidFill>
              </a:rPr>
              <a:t>excluant les malades avec MCF</a:t>
            </a:r>
            <a:endParaRPr/>
          </a:p>
        </p:txBody>
      </p:sp>
      <p:sp>
        <p:nvSpPr>
          <p:cNvPr id="380" name="Google Shape;380;p25"/>
          <p:cNvSpPr/>
          <p:nvPr/>
        </p:nvSpPr>
        <p:spPr>
          <a:xfrm>
            <a:off x="8544272" y="5949280"/>
            <a:ext cx="1666528" cy="3600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9688" y="1614422"/>
            <a:ext cx="8915747" cy="469489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5"/>
          <p:cNvSpPr/>
          <p:nvPr/>
        </p:nvSpPr>
        <p:spPr>
          <a:xfrm>
            <a:off x="8688288" y="6093296"/>
            <a:ext cx="1787146" cy="43204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6066" y="476672"/>
            <a:ext cx="1012025" cy="96232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5"/>
          <p:cNvSpPr txBox="1"/>
          <p:nvPr/>
        </p:nvSpPr>
        <p:spPr>
          <a:xfrm>
            <a:off x="8688288" y="6408527"/>
            <a:ext cx="30710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Mendizabal, Ann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"/>
          <p:cNvSpPr txBox="1"/>
          <p:nvPr>
            <p:ph type="title"/>
          </p:nvPr>
        </p:nvSpPr>
        <p:spPr>
          <a:xfrm>
            <a:off x="1524000" y="174098"/>
            <a:ext cx="903649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ct val="100000"/>
              <a:buFont typeface="Calibri"/>
              <a:buNone/>
            </a:pPr>
            <a:r>
              <a:rPr b="1" lang="en-US" sz="4000">
                <a:solidFill>
                  <a:srgbClr val="F86308"/>
                </a:solidFill>
              </a:rPr>
              <a:t>TESTS HEPATIQUES ET </a:t>
            </a:r>
            <a:r>
              <a:rPr b="1" lang="en-US" sz="4000" u="sng">
                <a:solidFill>
                  <a:srgbClr val="F86308"/>
                </a:solidFill>
              </a:rPr>
              <a:t>MORTALITE</a:t>
            </a:r>
            <a:r>
              <a:rPr b="1" lang="en-US" sz="4000">
                <a:solidFill>
                  <a:srgbClr val="F86308"/>
                </a:solidFill>
              </a:rPr>
              <a:t> PAR COVID</a:t>
            </a:r>
            <a:br>
              <a:rPr b="1" lang="en-US" sz="4000">
                <a:solidFill>
                  <a:srgbClr val="F86308"/>
                </a:solidFill>
              </a:rPr>
            </a:br>
            <a:r>
              <a:rPr b="1" lang="en-US" sz="3100">
                <a:solidFill>
                  <a:srgbClr val="F86308"/>
                </a:solidFill>
              </a:rPr>
              <a:t>analyse </a:t>
            </a:r>
            <a:r>
              <a:rPr b="1" lang="en-US" sz="3100" u="sng">
                <a:solidFill>
                  <a:srgbClr val="F86308"/>
                </a:solidFill>
              </a:rPr>
              <a:t>excluant </a:t>
            </a:r>
            <a:r>
              <a:rPr b="1" lang="en-US" sz="3100">
                <a:solidFill>
                  <a:srgbClr val="F86308"/>
                </a:solidFill>
              </a:rPr>
              <a:t>les malades avec MCF</a:t>
            </a:r>
            <a:endParaRPr/>
          </a:p>
        </p:txBody>
      </p:sp>
      <p:sp>
        <p:nvSpPr>
          <p:cNvPr id="390" name="Google Shape;390;p26"/>
          <p:cNvSpPr/>
          <p:nvPr/>
        </p:nvSpPr>
        <p:spPr>
          <a:xfrm>
            <a:off x="8544272" y="5949280"/>
            <a:ext cx="1666528" cy="3600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529" y="1579846"/>
            <a:ext cx="7906853" cy="461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2022" y="6127092"/>
            <a:ext cx="2715004" cy="60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48466" y="629072"/>
            <a:ext cx="1012025" cy="96232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6"/>
          <p:cNvSpPr txBox="1"/>
          <p:nvPr/>
        </p:nvSpPr>
        <p:spPr>
          <a:xfrm>
            <a:off x="8993688" y="6418708"/>
            <a:ext cx="31336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Mendizabal, Ann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7"/>
          <p:cNvSpPr txBox="1"/>
          <p:nvPr>
            <p:ph type="title"/>
          </p:nvPr>
        </p:nvSpPr>
        <p:spPr>
          <a:xfrm>
            <a:off x="263352" y="176703"/>
            <a:ext cx="11737304" cy="1023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rgbClr val="F86308"/>
                </a:solidFill>
              </a:rPr>
              <a:t>L’ATTEINTE HEPATIQUE POURRAIT MAJORER L’INFLAMMATION SYSTEMIQUE DU COVID : Analyse protéomique des hépatocytes infectés</a:t>
            </a:r>
            <a:endParaRPr b="1" sz="2800">
              <a:solidFill>
                <a:srgbClr val="F86308"/>
              </a:solidFill>
            </a:endParaRPr>
          </a:p>
        </p:txBody>
      </p:sp>
      <p:sp>
        <p:nvSpPr>
          <p:cNvPr id="400" name="Google Shape;400;p27"/>
          <p:cNvSpPr txBox="1"/>
          <p:nvPr/>
        </p:nvSpPr>
        <p:spPr>
          <a:xfrm>
            <a:off x="2567609" y="1700808"/>
            <a:ext cx="8114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TUNEL</a:t>
            </a:r>
            <a:endParaRPr/>
          </a:p>
        </p:txBody>
      </p:sp>
      <p:pic>
        <p:nvPicPr>
          <p:cNvPr id="401" name="Google Shape;40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9616" y="1334564"/>
            <a:ext cx="6348496" cy="527208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7"/>
          <p:cNvSpPr txBox="1"/>
          <p:nvPr/>
        </p:nvSpPr>
        <p:spPr>
          <a:xfrm>
            <a:off x="8544272" y="6372051"/>
            <a:ext cx="33231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Leng L, Sign Trans Targ Ther 2020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24935" y="1509079"/>
            <a:ext cx="1848465" cy="383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"/>
          <p:cNvSpPr txBox="1"/>
          <p:nvPr>
            <p:ph type="title"/>
          </p:nvPr>
        </p:nvSpPr>
        <p:spPr>
          <a:xfrm>
            <a:off x="263352" y="188640"/>
            <a:ext cx="11593288" cy="72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rgbClr val="F86308"/>
                </a:solidFill>
              </a:rPr>
              <a:t>L’ATTEINTE HEPATIQUE MAJORE L’INFLAMMATION SYSTEMIQUE DU COVID : ROLE CLE DU DEFICIT EN RETINOL</a:t>
            </a:r>
            <a:endParaRPr b="1" sz="2000">
              <a:solidFill>
                <a:srgbClr val="F86308"/>
              </a:solidFill>
            </a:endParaRPr>
          </a:p>
        </p:txBody>
      </p:sp>
      <p:sp>
        <p:nvSpPr>
          <p:cNvPr id="409" name="Google Shape;409;p28"/>
          <p:cNvSpPr txBox="1"/>
          <p:nvPr/>
        </p:nvSpPr>
        <p:spPr>
          <a:xfrm>
            <a:off x="9624392" y="6309320"/>
            <a:ext cx="23759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Sarohan, Cell Sign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408" y="1264510"/>
            <a:ext cx="7444202" cy="459642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8"/>
          <p:cNvSpPr txBox="1"/>
          <p:nvPr/>
        </p:nvSpPr>
        <p:spPr>
          <a:xfrm>
            <a:off x="8366067" y="3193388"/>
            <a:ext cx="35727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Déplétion intrahépatique en retinol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8"/>
          <p:cNvSpPr/>
          <p:nvPr/>
        </p:nvSpPr>
        <p:spPr>
          <a:xfrm>
            <a:off x="9891729" y="3897324"/>
            <a:ext cx="288032" cy="50405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8"/>
          <p:cNvSpPr txBox="1"/>
          <p:nvPr/>
        </p:nvSpPr>
        <p:spPr>
          <a:xfrm>
            <a:off x="8472264" y="4509120"/>
            <a:ext cx="338437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Defaut de synthèse d’IFN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Majoration de la réaction inflammatoire (2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phase du COVID)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8366067" y="1561912"/>
            <a:ext cx="341401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Fièvre, Sd catabolique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Forte charge virale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Gde taille du génome de SarsCoV2</a:t>
            </a:r>
            <a:endParaRPr/>
          </a:p>
        </p:txBody>
      </p:sp>
      <p:sp>
        <p:nvSpPr>
          <p:cNvPr id="415" name="Google Shape;415;p28"/>
          <p:cNvSpPr/>
          <p:nvPr/>
        </p:nvSpPr>
        <p:spPr>
          <a:xfrm>
            <a:off x="9891729" y="2533149"/>
            <a:ext cx="288032" cy="50405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ficher l’image source" id="416" name="Google Shape;41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9696" y="5860930"/>
            <a:ext cx="625867" cy="625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ficher l’image source" id="417" name="Google Shape;41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86156" y="5860930"/>
            <a:ext cx="625867" cy="6258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28"/>
          <p:cNvCxnSpPr/>
          <p:nvPr/>
        </p:nvCxnSpPr>
        <p:spPr>
          <a:xfrm>
            <a:off x="4223792" y="6237312"/>
            <a:ext cx="1296144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9" name="Google Shape;419;p28"/>
          <p:cNvSpPr txBox="1"/>
          <p:nvPr/>
        </p:nvSpPr>
        <p:spPr>
          <a:xfrm>
            <a:off x="4505480" y="6277964"/>
            <a:ext cx="6607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7-10j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0" name="Google Shape;420;p28"/>
          <p:cNvGrpSpPr/>
          <p:nvPr/>
        </p:nvGrpSpPr>
        <p:grpSpPr>
          <a:xfrm>
            <a:off x="1127448" y="1279948"/>
            <a:ext cx="349901" cy="369332"/>
            <a:chOff x="7783331" y="6014637"/>
            <a:chExt cx="349901" cy="369332"/>
          </a:xfrm>
        </p:grpSpPr>
        <p:sp>
          <p:nvSpPr>
            <p:cNvPr id="421" name="Google Shape;421;p28"/>
            <p:cNvSpPr txBox="1"/>
            <p:nvPr/>
          </p:nvSpPr>
          <p:spPr>
            <a:xfrm>
              <a:off x="7783331" y="6014637"/>
              <a:ext cx="3499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7818166" y="6093296"/>
              <a:ext cx="222050" cy="224583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Google Shape;423;p28"/>
          <p:cNvGrpSpPr/>
          <p:nvPr/>
        </p:nvGrpSpPr>
        <p:grpSpPr>
          <a:xfrm>
            <a:off x="6888088" y="1377246"/>
            <a:ext cx="349901" cy="369332"/>
            <a:chOff x="8382912" y="6005928"/>
            <a:chExt cx="349901" cy="369332"/>
          </a:xfrm>
        </p:grpSpPr>
        <p:sp>
          <p:nvSpPr>
            <p:cNvPr id="424" name="Google Shape;424;p28"/>
            <p:cNvSpPr txBox="1"/>
            <p:nvPr/>
          </p:nvSpPr>
          <p:spPr>
            <a:xfrm>
              <a:off x="8382912" y="6005928"/>
              <a:ext cx="3499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8400329" y="6093296"/>
              <a:ext cx="222050" cy="224583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p28"/>
          <p:cNvSpPr txBox="1"/>
          <p:nvPr/>
        </p:nvSpPr>
        <p:spPr>
          <a:xfrm>
            <a:off x="4024999" y="956815"/>
            <a:ext cx="8641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Retinol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7" name="Google Shape;427;p28"/>
          <p:cNvCxnSpPr/>
          <p:nvPr/>
        </p:nvCxnSpPr>
        <p:spPr>
          <a:xfrm flipH="1">
            <a:off x="1450563" y="1154181"/>
            <a:ext cx="2535000" cy="171900"/>
          </a:xfrm>
          <a:prstGeom prst="curvedConnector3">
            <a:avLst>
              <a:gd fmla="val 97408" name="adj1"/>
            </a:avLst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8" name="Google Shape;428;p28"/>
          <p:cNvCxnSpPr/>
          <p:nvPr/>
        </p:nvCxnSpPr>
        <p:spPr>
          <a:xfrm>
            <a:off x="4866036" y="1174507"/>
            <a:ext cx="2022000" cy="183900"/>
          </a:xfrm>
          <a:prstGeom prst="curvedConnector3">
            <a:avLst>
              <a:gd fmla="val 92639" name="adj1"/>
            </a:avLst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sp>
        <p:nvSpPr>
          <p:cNvPr id="434" name="Google Shape;434;p29"/>
          <p:cNvSpPr txBox="1"/>
          <p:nvPr/>
        </p:nvSpPr>
        <p:spPr>
          <a:xfrm>
            <a:off x="947428" y="1916832"/>
            <a:ext cx="10297143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 COVID peut-il entrainer des atteintes hépatiques ? Si oui Comment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L’atteinte hépatique (aiguë) aggrave-t-elle 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hépatopathies chroniques aggravent-elles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 est l’impact du COVID sur l’évolution des hépatopathies chroniques ? </a:t>
            </a:r>
            <a:r>
              <a:rPr b="1"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NAFLD ; MAF; Cirrhose ; Transplanté hépatique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Intérêt de la vaccination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Questions non résolues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Conclusions pratiques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4152" y="2234407"/>
            <a:ext cx="25908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0465" y="2276873"/>
            <a:ext cx="2619375" cy="174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3"/>
          <p:cNvGrpSpPr/>
          <p:nvPr/>
        </p:nvGrpSpPr>
        <p:grpSpPr>
          <a:xfrm>
            <a:off x="4548300" y="1911241"/>
            <a:ext cx="2593913" cy="1185335"/>
            <a:chOff x="3024299" y="1911240"/>
            <a:chExt cx="2593913" cy="1185335"/>
          </a:xfrm>
        </p:grpSpPr>
        <p:sp>
          <p:nvSpPr>
            <p:cNvPr id="116" name="Google Shape;116;p3"/>
            <p:cNvSpPr/>
            <p:nvPr/>
          </p:nvSpPr>
          <p:spPr>
            <a:xfrm>
              <a:off x="3293939" y="2448503"/>
              <a:ext cx="2324273" cy="64807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3024299" y="1911240"/>
              <a:ext cx="25922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Atteintes hépatiques liées au COVID</a:t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3957106" y="2587873"/>
              <a:ext cx="726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0"/>
          <p:cNvSpPr txBox="1"/>
          <p:nvPr>
            <p:ph type="title"/>
          </p:nvPr>
        </p:nvSpPr>
        <p:spPr>
          <a:xfrm>
            <a:off x="407368" y="346879"/>
            <a:ext cx="1116124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E94E0E"/>
                </a:solidFill>
              </a:rPr>
              <a:t> IMPACT D’UNE HEPATOPATHIE CHRONIQUE SUR LA SEVERITE DU COVID</a:t>
            </a:r>
            <a:endParaRPr sz="3200"/>
          </a:p>
        </p:txBody>
      </p:sp>
      <p:sp>
        <p:nvSpPr>
          <p:cNvPr id="440" name="Google Shape;440;p30"/>
          <p:cNvSpPr/>
          <p:nvPr/>
        </p:nvSpPr>
        <p:spPr>
          <a:xfrm>
            <a:off x="7968208" y="6021288"/>
            <a:ext cx="2699792" cy="3600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0"/>
          <p:cNvSpPr/>
          <p:nvPr/>
        </p:nvSpPr>
        <p:spPr>
          <a:xfrm>
            <a:off x="1524000" y="6021289"/>
            <a:ext cx="971600" cy="37962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0"/>
          <p:cNvSpPr txBox="1"/>
          <p:nvPr/>
        </p:nvSpPr>
        <p:spPr>
          <a:xfrm>
            <a:off x="8544272" y="6233395"/>
            <a:ext cx="29576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Singh, Gastroenterology 2020</a:t>
            </a:r>
            <a:endParaRPr/>
          </a:p>
        </p:txBody>
      </p:sp>
      <p:pic>
        <p:nvPicPr>
          <p:cNvPr id="443" name="Google Shape;4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2197" y="2421477"/>
            <a:ext cx="9040654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1"/>
          <p:cNvSpPr txBox="1"/>
          <p:nvPr>
            <p:ph type="title"/>
          </p:nvPr>
        </p:nvSpPr>
        <p:spPr>
          <a:xfrm>
            <a:off x="1524000" y="1146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E94E0E"/>
                </a:solidFill>
              </a:rPr>
              <a:t>IMPACT D’UNE HEPATOPATHIE CHRONIQUE SUR LA SEVERITE DU COVID : ETUDE COLD*</a:t>
            </a:r>
            <a:endParaRPr sz="3200"/>
          </a:p>
        </p:txBody>
      </p:sp>
      <p:sp>
        <p:nvSpPr>
          <p:cNvPr id="449" name="Google Shape;449;p31"/>
          <p:cNvSpPr/>
          <p:nvPr/>
        </p:nvSpPr>
        <p:spPr>
          <a:xfrm>
            <a:off x="7968208" y="6021288"/>
            <a:ext cx="2699792" cy="3600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1"/>
          <p:cNvSpPr/>
          <p:nvPr/>
        </p:nvSpPr>
        <p:spPr>
          <a:xfrm>
            <a:off x="1524000" y="6021289"/>
            <a:ext cx="971600" cy="37962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1"/>
          <p:cNvSpPr txBox="1"/>
          <p:nvPr/>
        </p:nvSpPr>
        <p:spPr>
          <a:xfrm>
            <a:off x="8113936" y="6379166"/>
            <a:ext cx="20681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Adeniji, AASLD 2020</a:t>
            </a:r>
            <a:endParaRPr/>
          </a:p>
        </p:txBody>
      </p:sp>
      <p:sp>
        <p:nvSpPr>
          <p:cNvPr id="452" name="Google Shape;452;p31"/>
          <p:cNvSpPr txBox="1"/>
          <p:nvPr/>
        </p:nvSpPr>
        <p:spPr>
          <a:xfrm>
            <a:off x="1847529" y="1230686"/>
            <a:ext cx="80439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86308"/>
                </a:solidFill>
                <a:latin typeface="Calibri"/>
                <a:ea typeface="Calibri"/>
                <a:cs typeface="Calibri"/>
                <a:sym typeface="Calibri"/>
              </a:rPr>
              <a:t>*978 malades atteints d’hépatopathie chronique comparés à la population générale</a:t>
            </a:r>
            <a:endParaRPr/>
          </a:p>
        </p:txBody>
      </p:sp>
      <p:grpSp>
        <p:nvGrpSpPr>
          <p:cNvPr id="453" name="Google Shape;453;p31"/>
          <p:cNvGrpSpPr/>
          <p:nvPr/>
        </p:nvGrpSpPr>
        <p:grpSpPr>
          <a:xfrm>
            <a:off x="1524000" y="1778959"/>
            <a:ext cx="9073078" cy="4746386"/>
            <a:chOff x="0" y="1778957"/>
            <a:chExt cx="9073078" cy="4969541"/>
          </a:xfrm>
        </p:grpSpPr>
        <p:pic>
          <p:nvPicPr>
            <p:cNvPr id="454" name="Google Shape;454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0921" y="1778957"/>
              <a:ext cx="9002157" cy="4608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p31"/>
            <p:cNvSpPr/>
            <p:nvPr/>
          </p:nvSpPr>
          <p:spPr>
            <a:xfrm>
              <a:off x="0" y="5877272"/>
              <a:ext cx="5508104" cy="871226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"/>
          <p:cNvSpPr txBox="1"/>
          <p:nvPr>
            <p:ph type="title"/>
          </p:nvPr>
        </p:nvSpPr>
        <p:spPr>
          <a:xfrm>
            <a:off x="2152650" y="260649"/>
            <a:ext cx="788670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NAFLD ET COVID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2"/>
          <p:cNvSpPr txBox="1"/>
          <p:nvPr/>
        </p:nvSpPr>
        <p:spPr>
          <a:xfrm>
            <a:off x="911424" y="1340768"/>
            <a:ext cx="10585176" cy="5112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Obésité et diabète : facteurs de risque de COVID-19 sévère et de mortalité en réanimation pour COVID 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(Zheng, Metab Clin Exp 2020 ; Grasselli, JAMA Int Med 2020)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cas de NAFLD, Risque de COVID sévère x 4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(Zhou, Liver Int 2020)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Hypothèses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Tissu adipeux : réservoir de SarsCoV-2 ? 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Surexpression ACE2 ?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F86308"/>
                </a:solidFill>
                <a:latin typeface="Calibri"/>
                <a:ea typeface="Calibri"/>
                <a:cs typeface="Calibri"/>
                <a:sym typeface="Calibri"/>
              </a:rPr>
              <a:t>Orage cytokinique plus marqué </a:t>
            </a:r>
            <a:endParaRPr b="1" i="0" sz="2400" u="none" cap="none" strike="noStrike">
              <a:solidFill>
                <a:srgbClr val="F8630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Susceptibilité génétique ?  (</a:t>
            </a:r>
            <a:r>
              <a:rPr b="1" i="0" lang="en-US" sz="2400" u="none" cap="none" strike="noStrike">
                <a:solidFill>
                  <a:srgbClr val="F86308"/>
                </a:solidFill>
                <a:latin typeface="Calibri"/>
                <a:ea typeface="Calibri"/>
                <a:cs typeface="Calibri"/>
                <a:sym typeface="Calibri"/>
              </a:rPr>
              <a:t>polymorphisme PNPLA3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?</a:t>
            </a:r>
            <a:endParaRPr/>
          </a:p>
          <a:p>
            <a:pPr indent="-1333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1" sz="2400">
              <a:solidFill>
                <a:srgbClr val="F8630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F86308"/>
                </a:solidFill>
                <a:latin typeface="Calibri"/>
                <a:ea typeface="Calibri"/>
                <a:cs typeface="Calibri"/>
                <a:sym typeface="Calibri"/>
              </a:rPr>
              <a:t>Question non résolue : Simple facteur de confusion : Sd métabolique &gt;NAFLD ?</a:t>
            </a:r>
            <a:endParaRPr b="1" sz="2400">
              <a:solidFill>
                <a:srgbClr val="F8630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2"/>
          <p:cNvSpPr/>
          <p:nvPr/>
        </p:nvSpPr>
        <p:spPr>
          <a:xfrm>
            <a:off x="6816647" y="3324428"/>
            <a:ext cx="432048" cy="504056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2933" y="4249613"/>
            <a:ext cx="522945" cy="34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4272" y="4598243"/>
            <a:ext cx="505830" cy="33722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2"/>
          <p:cNvSpPr txBox="1"/>
          <p:nvPr/>
        </p:nvSpPr>
        <p:spPr>
          <a:xfrm>
            <a:off x="6849604" y="3688445"/>
            <a:ext cx="37542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/>
          <p:nvPr>
            <p:ph type="title"/>
          </p:nvPr>
        </p:nvSpPr>
        <p:spPr>
          <a:xfrm>
            <a:off x="1837034" y="182180"/>
            <a:ext cx="788670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NAFLD : </a:t>
            </a:r>
            <a:r>
              <a:rPr b="1" i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marqueur </a:t>
            </a: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ou </a:t>
            </a:r>
            <a:r>
              <a:rPr b="1" i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facteur</a:t>
            </a: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 de risque COVID SEVERE ? 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3"/>
          <p:cNvSpPr txBox="1"/>
          <p:nvPr/>
        </p:nvSpPr>
        <p:spPr>
          <a:xfrm>
            <a:off x="3791744" y="6144616"/>
            <a:ext cx="482453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86308"/>
                </a:solidFill>
                <a:latin typeface="Calibri"/>
                <a:ea typeface="Calibri"/>
                <a:cs typeface="Calibri"/>
                <a:sym typeface="Calibri"/>
              </a:rPr>
              <a:t>La sévérité du COVID est corrélée au Fib-4</a:t>
            </a:r>
            <a:endParaRPr/>
          </a:p>
        </p:txBody>
      </p:sp>
      <p:sp>
        <p:nvSpPr>
          <p:cNvPr id="472" name="Google Shape;472;p33"/>
          <p:cNvSpPr txBox="1"/>
          <p:nvPr/>
        </p:nvSpPr>
        <p:spPr>
          <a:xfrm>
            <a:off x="8688288" y="6344671"/>
            <a:ext cx="18653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Tharger, Gut 2020</a:t>
            </a:r>
            <a:endParaRPr/>
          </a:p>
        </p:txBody>
      </p:sp>
      <p:grpSp>
        <p:nvGrpSpPr>
          <p:cNvPr id="473" name="Google Shape;473;p33"/>
          <p:cNvGrpSpPr/>
          <p:nvPr/>
        </p:nvGrpSpPr>
        <p:grpSpPr>
          <a:xfrm>
            <a:off x="1511863" y="1700808"/>
            <a:ext cx="9157400" cy="4392488"/>
            <a:chOff x="-12137" y="1700808"/>
            <a:chExt cx="9157400" cy="4392488"/>
          </a:xfrm>
        </p:grpSpPr>
        <p:grpSp>
          <p:nvGrpSpPr>
            <p:cNvPr id="474" name="Google Shape;474;p33"/>
            <p:cNvGrpSpPr/>
            <p:nvPr/>
          </p:nvGrpSpPr>
          <p:grpSpPr>
            <a:xfrm>
              <a:off x="-12137" y="1700808"/>
              <a:ext cx="9157400" cy="4392488"/>
              <a:chOff x="-12137" y="1700808"/>
              <a:chExt cx="9157400" cy="4392488"/>
            </a:xfrm>
          </p:grpSpPr>
          <p:pic>
            <p:nvPicPr>
              <p:cNvPr id="475" name="Google Shape;475;p3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12137" y="1700808"/>
                <a:ext cx="9157400" cy="41764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6" name="Google Shape;476;p33"/>
              <p:cNvSpPr/>
              <p:nvPr/>
            </p:nvSpPr>
            <p:spPr>
              <a:xfrm>
                <a:off x="0" y="5445224"/>
                <a:ext cx="899592" cy="648072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7" name="Google Shape;477;p33"/>
            <p:cNvSpPr/>
            <p:nvPr/>
          </p:nvSpPr>
          <p:spPr>
            <a:xfrm>
              <a:off x="6876256" y="5445224"/>
              <a:ext cx="2267744" cy="504056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4"/>
          <p:cNvSpPr txBox="1"/>
          <p:nvPr>
            <p:ph type="title"/>
          </p:nvPr>
        </p:nvSpPr>
        <p:spPr>
          <a:xfrm>
            <a:off x="1837034" y="182180"/>
            <a:ext cx="788670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NAFLD : </a:t>
            </a:r>
            <a:r>
              <a:rPr b="1" i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marqueur </a:t>
            </a: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ou </a:t>
            </a:r>
            <a:r>
              <a:rPr b="1" i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facteur</a:t>
            </a: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 de risque COVID SEVERE ? 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3953" y="1196753"/>
            <a:ext cx="4429813" cy="538209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4"/>
          <p:cNvSpPr txBox="1"/>
          <p:nvPr/>
        </p:nvSpPr>
        <p:spPr>
          <a:xfrm>
            <a:off x="10093766" y="6394182"/>
            <a:ext cx="1877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Roca, AASLD 2020</a:t>
            </a:r>
            <a:endParaRPr/>
          </a:p>
        </p:txBody>
      </p:sp>
      <p:grpSp>
        <p:nvGrpSpPr>
          <p:cNvPr id="485" name="Google Shape;485;p34"/>
          <p:cNvGrpSpPr/>
          <p:nvPr/>
        </p:nvGrpSpPr>
        <p:grpSpPr>
          <a:xfrm>
            <a:off x="1722350" y="1556793"/>
            <a:ext cx="4058034" cy="3277313"/>
            <a:chOff x="198350" y="1556792"/>
            <a:chExt cx="4058034" cy="3277313"/>
          </a:xfrm>
        </p:grpSpPr>
        <p:sp>
          <p:nvSpPr>
            <p:cNvPr id="486" name="Google Shape;486;p34"/>
            <p:cNvSpPr txBox="1"/>
            <p:nvPr/>
          </p:nvSpPr>
          <p:spPr>
            <a:xfrm>
              <a:off x="198350" y="1556792"/>
              <a:ext cx="405803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Analyse IRM PDFF de 931 patients testés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Dont 106 COVID+ et 48 hospitalisés</a:t>
              </a:r>
              <a:endParaRPr/>
            </a:p>
          </p:txBody>
        </p:sp>
        <p:pic>
          <p:nvPicPr>
            <p:cNvPr id="487" name="Google Shape;487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1560" y="2792108"/>
              <a:ext cx="2899878" cy="20419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5"/>
          <p:cNvSpPr txBox="1"/>
          <p:nvPr/>
        </p:nvSpPr>
        <p:spPr>
          <a:xfrm>
            <a:off x="10069246" y="6323479"/>
            <a:ext cx="1877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Roca, AASLD 2020</a:t>
            </a:r>
            <a:endParaRPr/>
          </a:p>
        </p:txBody>
      </p:sp>
      <p:pic>
        <p:nvPicPr>
          <p:cNvPr id="493" name="Google Shape;49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3284" y="1556793"/>
            <a:ext cx="7995962" cy="457839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5"/>
          <p:cNvSpPr txBox="1"/>
          <p:nvPr/>
        </p:nvSpPr>
        <p:spPr>
          <a:xfrm>
            <a:off x="2051288" y="332657"/>
            <a:ext cx="788670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NAFLD : </a:t>
            </a:r>
            <a:r>
              <a:rPr b="1" i="1" lang="en-US" sz="40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marqueur </a:t>
            </a:r>
            <a:r>
              <a:rPr b="1" lang="en-US" sz="40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ou </a:t>
            </a:r>
            <a:r>
              <a:rPr b="1" i="1" lang="en-US" sz="40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facteur</a:t>
            </a:r>
            <a:r>
              <a:rPr b="1" lang="en-US" sz="40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 de risque COVID SEVERE ?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6"/>
          <p:cNvSpPr txBox="1"/>
          <p:nvPr>
            <p:ph type="title"/>
          </p:nvPr>
        </p:nvSpPr>
        <p:spPr>
          <a:xfrm>
            <a:off x="263352" y="188640"/>
            <a:ext cx="11593288" cy="72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86308"/>
                </a:solidFill>
              </a:rPr>
              <a:t>LA NAFLD </a:t>
            </a:r>
            <a:r>
              <a:rPr b="1" lang="en-US" sz="2800">
                <a:solidFill>
                  <a:srgbClr val="F86308"/>
                </a:solidFill>
              </a:rPr>
              <a:t>MAJORE L’INFLAMMATION SYSTEMIQUE DU COVID : ROLE CLE DU DEFICIT EN RETINOL</a:t>
            </a:r>
            <a:endParaRPr b="1" sz="2000">
              <a:solidFill>
                <a:srgbClr val="F86308"/>
              </a:solidFill>
            </a:endParaRPr>
          </a:p>
        </p:txBody>
      </p:sp>
      <p:pic>
        <p:nvPicPr>
          <p:cNvPr id="500" name="Google Shape;50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480" y="1412776"/>
            <a:ext cx="8319826" cy="4711367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6"/>
          <p:cNvSpPr txBox="1"/>
          <p:nvPr/>
        </p:nvSpPr>
        <p:spPr>
          <a:xfrm>
            <a:off x="1631504" y="6095997"/>
            <a:ext cx="370877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Diminution de l’apport en β carotène 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36"/>
          <p:cNvSpPr txBox="1"/>
          <p:nvPr/>
        </p:nvSpPr>
        <p:spPr>
          <a:xfrm>
            <a:off x="22666" y="1377915"/>
            <a:ext cx="3217676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↓rétinol intrahépatique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↓rétinol sérique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↓RBP4 intrahépatique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↑RBP4 sérique (o. adipocytaire)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36"/>
          <p:cNvSpPr txBox="1"/>
          <p:nvPr/>
        </p:nvSpPr>
        <p:spPr>
          <a:xfrm>
            <a:off x="8256240" y="1412776"/>
            <a:ext cx="2947474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↓de l’activité retinyl esterase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(variant PNPLA3-I148M)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36"/>
          <p:cNvSpPr txBox="1"/>
          <p:nvPr/>
        </p:nvSpPr>
        <p:spPr>
          <a:xfrm>
            <a:off x="9408368" y="6303628"/>
            <a:ext cx="22680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Saeed, Nutrients 2018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7"/>
          <p:cNvSpPr txBox="1"/>
          <p:nvPr>
            <p:ph type="title"/>
          </p:nvPr>
        </p:nvSpPr>
        <p:spPr>
          <a:xfrm>
            <a:off x="119336" y="260649"/>
            <a:ext cx="11449272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MALADIE ALCOOLIQUE DU FOIE ET COVID : RECRUDESCENCE EN PERIODE EPIDEMIQUE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720" y="1844824"/>
            <a:ext cx="11724560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7"/>
          <p:cNvSpPr txBox="1"/>
          <p:nvPr/>
        </p:nvSpPr>
        <p:spPr>
          <a:xfrm>
            <a:off x="8113936" y="6379166"/>
            <a:ext cx="27890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Hitoshima, Sci Reports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8"/>
          <p:cNvSpPr txBox="1"/>
          <p:nvPr>
            <p:ph type="title"/>
          </p:nvPr>
        </p:nvSpPr>
        <p:spPr>
          <a:xfrm>
            <a:off x="2152650" y="260649"/>
            <a:ext cx="788670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MALADIE ALCOOLIQUE DU FOIE ET COVID : ETUDE COLD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8"/>
          <p:cNvSpPr txBox="1"/>
          <p:nvPr/>
        </p:nvSpPr>
        <p:spPr>
          <a:xfrm>
            <a:off x="6816080" y="6204298"/>
            <a:ext cx="52336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Adeniji, AASLD 2020, Clin Gastroenterol Hepatol 2021</a:t>
            </a:r>
            <a:endParaRPr/>
          </a:p>
        </p:txBody>
      </p:sp>
      <p:pic>
        <p:nvPicPr>
          <p:cNvPr id="518" name="Google Shape;51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407" y="1801278"/>
            <a:ext cx="10443125" cy="4075993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8"/>
          <p:cNvSpPr txBox="1"/>
          <p:nvPr/>
        </p:nvSpPr>
        <p:spPr>
          <a:xfrm>
            <a:off x="2495600" y="5877271"/>
            <a:ext cx="1698542" cy="369332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non sevrés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 txBox="1"/>
          <p:nvPr>
            <p:ph type="title"/>
          </p:nvPr>
        </p:nvSpPr>
        <p:spPr>
          <a:xfrm>
            <a:off x="1343472" y="260649"/>
            <a:ext cx="972108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HEPATITE AUTOIMMUNE ET COVID : RAS !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9"/>
          <p:cNvSpPr txBox="1"/>
          <p:nvPr/>
        </p:nvSpPr>
        <p:spPr>
          <a:xfrm>
            <a:off x="9192344" y="6209582"/>
            <a:ext cx="24672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 T,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041" y="1772816"/>
            <a:ext cx="12060959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4152" y="2234407"/>
            <a:ext cx="25908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0465" y="2276873"/>
            <a:ext cx="2619375" cy="174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4"/>
          <p:cNvGrpSpPr/>
          <p:nvPr/>
        </p:nvGrpSpPr>
        <p:grpSpPr>
          <a:xfrm>
            <a:off x="4548300" y="1911241"/>
            <a:ext cx="2593913" cy="1185335"/>
            <a:chOff x="3024299" y="1911240"/>
            <a:chExt cx="2593913" cy="1185335"/>
          </a:xfrm>
        </p:grpSpPr>
        <p:sp>
          <p:nvSpPr>
            <p:cNvPr id="127" name="Google Shape;127;p4"/>
            <p:cNvSpPr/>
            <p:nvPr/>
          </p:nvSpPr>
          <p:spPr>
            <a:xfrm>
              <a:off x="3293939" y="2448503"/>
              <a:ext cx="2324273" cy="64807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"/>
            <p:cNvSpPr txBox="1"/>
            <p:nvPr/>
          </p:nvSpPr>
          <p:spPr>
            <a:xfrm>
              <a:off x="3024299" y="1911240"/>
              <a:ext cx="25922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Atteintes hépatiques liées au COVID</a:t>
              </a:r>
              <a:endParaRPr/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3957106" y="2587873"/>
              <a:ext cx="726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</a:t>
              </a:r>
              <a:endParaRPr/>
            </a:p>
          </p:txBody>
        </p:sp>
      </p:grpSp>
      <p:grpSp>
        <p:nvGrpSpPr>
          <p:cNvPr id="130" name="Google Shape;130;p4"/>
          <p:cNvGrpSpPr/>
          <p:nvPr/>
        </p:nvGrpSpPr>
        <p:grpSpPr>
          <a:xfrm>
            <a:off x="4682306" y="3177935"/>
            <a:ext cx="2592288" cy="1294403"/>
            <a:chOff x="3158306" y="3177934"/>
            <a:chExt cx="2592288" cy="1294403"/>
          </a:xfrm>
        </p:grpSpPr>
        <p:sp>
          <p:nvSpPr>
            <p:cNvPr id="131" name="Google Shape;131;p4"/>
            <p:cNvSpPr/>
            <p:nvPr/>
          </p:nvSpPr>
          <p:spPr>
            <a:xfrm>
              <a:off x="3292314" y="3177934"/>
              <a:ext cx="2324273" cy="64807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3413592" y="3317304"/>
              <a:ext cx="18137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 ou indirect</a:t>
              </a:r>
              <a:endParaRPr/>
            </a:p>
          </p:txBody>
        </p:sp>
        <p:sp>
          <p:nvSpPr>
            <p:cNvPr id="133" name="Google Shape;133;p4"/>
            <p:cNvSpPr txBox="1"/>
            <p:nvPr/>
          </p:nvSpPr>
          <p:spPr>
            <a:xfrm>
              <a:off x="3158306" y="3826006"/>
              <a:ext cx="25922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Impact du COVID sur le pronostic des MCF</a:t>
              </a: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"/>
          <p:cNvSpPr txBox="1"/>
          <p:nvPr>
            <p:ph type="title"/>
          </p:nvPr>
        </p:nvSpPr>
        <p:spPr>
          <a:xfrm>
            <a:off x="1343472" y="260649"/>
            <a:ext cx="972108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HEPATITE AUTOIMMUNE ET COVID : RAS !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40"/>
          <p:cNvSpPr txBox="1"/>
          <p:nvPr/>
        </p:nvSpPr>
        <p:spPr>
          <a:xfrm>
            <a:off x="9192344" y="6209582"/>
            <a:ext cx="24672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 T,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160" y="1700808"/>
            <a:ext cx="11243267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12776"/>
            <a:ext cx="12199219" cy="4464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1"/>
          <p:cNvSpPr txBox="1"/>
          <p:nvPr>
            <p:ph type="title"/>
          </p:nvPr>
        </p:nvSpPr>
        <p:spPr>
          <a:xfrm>
            <a:off x="335360" y="260649"/>
            <a:ext cx="11426268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CIRRHOSE ET COVID </a:t>
            </a:r>
            <a:b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le COVID est une cause de décompensation sévère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Google Shape;54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4442" y="1484784"/>
            <a:ext cx="7312126" cy="50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1"/>
          <p:cNvSpPr/>
          <p:nvPr/>
        </p:nvSpPr>
        <p:spPr>
          <a:xfrm rot="-853544">
            <a:off x="3748380" y="3027942"/>
            <a:ext cx="360040" cy="86409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41"/>
          <p:cNvSpPr txBox="1"/>
          <p:nvPr/>
        </p:nvSpPr>
        <p:spPr>
          <a:xfrm>
            <a:off x="9436568" y="6361718"/>
            <a:ext cx="23250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2"/>
          <p:cNvSpPr txBox="1"/>
          <p:nvPr>
            <p:ph type="title"/>
          </p:nvPr>
        </p:nvSpPr>
        <p:spPr>
          <a:xfrm>
            <a:off x="551384" y="332656"/>
            <a:ext cx="1116124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CIRRHOSE ET COVID : évolution clinique type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42"/>
          <p:cNvSpPr txBox="1"/>
          <p:nvPr/>
        </p:nvSpPr>
        <p:spPr>
          <a:xfrm>
            <a:off x="9624392" y="6453316"/>
            <a:ext cx="23250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440" y="1494590"/>
            <a:ext cx="10504555" cy="4575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3"/>
          <p:cNvSpPr txBox="1"/>
          <p:nvPr>
            <p:ph type="title"/>
          </p:nvPr>
        </p:nvSpPr>
        <p:spPr>
          <a:xfrm>
            <a:off x="2152650" y="260649"/>
            <a:ext cx="788670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CIRRHOSE ET COVID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5" name="Google Shape;55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9456" y="1412776"/>
            <a:ext cx="9888772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4"/>
          <p:cNvSpPr txBox="1"/>
          <p:nvPr>
            <p:ph type="title"/>
          </p:nvPr>
        </p:nvSpPr>
        <p:spPr>
          <a:xfrm>
            <a:off x="2152650" y="260649"/>
            <a:ext cx="788670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CIRRHOSE ET COVID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Google Shape;56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0973" y="1772816"/>
            <a:ext cx="5188316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44"/>
          <p:cNvSpPr txBox="1"/>
          <p:nvPr/>
        </p:nvSpPr>
        <p:spPr>
          <a:xfrm>
            <a:off x="9866940" y="6309320"/>
            <a:ext cx="23250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Google Shape;56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98" y="1268760"/>
            <a:ext cx="7000150" cy="48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5"/>
          <p:cNvSpPr txBox="1"/>
          <p:nvPr>
            <p:ph type="title"/>
          </p:nvPr>
        </p:nvSpPr>
        <p:spPr>
          <a:xfrm>
            <a:off x="2152650" y="260649"/>
            <a:ext cx="788670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CIRRHOSE ET COVID : MORTALITE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8493" y="2420888"/>
            <a:ext cx="5188316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5"/>
          <p:cNvSpPr txBox="1"/>
          <p:nvPr/>
        </p:nvSpPr>
        <p:spPr>
          <a:xfrm>
            <a:off x="9866940" y="6309320"/>
            <a:ext cx="23250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1" name="Google Shape;57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376" y="1556792"/>
            <a:ext cx="6584771" cy="456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9356" y="1111824"/>
            <a:ext cx="11593288" cy="524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6"/>
          <p:cNvSpPr txBox="1"/>
          <p:nvPr>
            <p:ph type="title"/>
          </p:nvPr>
        </p:nvSpPr>
        <p:spPr>
          <a:xfrm>
            <a:off x="623392" y="404664"/>
            <a:ext cx="10945216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CIRRHOSE ET COVID : </a:t>
            </a:r>
            <a:b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Surmortalité quel que soit l’âge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6"/>
          <p:cNvSpPr txBox="1"/>
          <p:nvPr/>
        </p:nvSpPr>
        <p:spPr>
          <a:xfrm>
            <a:off x="9552384" y="6381328"/>
            <a:ext cx="23250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5412" y="1628800"/>
            <a:ext cx="6182712" cy="485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7"/>
          <p:cNvSpPr txBox="1"/>
          <p:nvPr>
            <p:ph type="title"/>
          </p:nvPr>
        </p:nvSpPr>
        <p:spPr>
          <a:xfrm>
            <a:off x="623392" y="404664"/>
            <a:ext cx="10945216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CIRRHOSE = FACTEUR DE RISQUE </a:t>
            </a:r>
            <a:r>
              <a:rPr b="1" i="1" lang="en-US" u="sng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INDEPENDANT</a:t>
            </a: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b="1" i="1" lang="en-US" u="sng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MAJEUR</a:t>
            </a: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 DE MORTALITE PAR COVID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47"/>
          <p:cNvSpPr txBox="1"/>
          <p:nvPr/>
        </p:nvSpPr>
        <p:spPr>
          <a:xfrm>
            <a:off x="9552384" y="6381328"/>
            <a:ext cx="23250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Google Shape;58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00" y="1750398"/>
            <a:ext cx="7036883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9387" y="2636912"/>
            <a:ext cx="4998057" cy="266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8"/>
          <p:cNvSpPr txBox="1"/>
          <p:nvPr>
            <p:ph type="title"/>
          </p:nvPr>
        </p:nvSpPr>
        <p:spPr>
          <a:xfrm>
            <a:off x="1631504" y="260649"/>
            <a:ext cx="8928992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LE COVID: UNE NOUVELLE CAUSE D’ACLF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8"/>
          <p:cNvSpPr txBox="1"/>
          <p:nvPr/>
        </p:nvSpPr>
        <p:spPr>
          <a:xfrm>
            <a:off x="7752184" y="6464292"/>
            <a:ext cx="236007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Satapathy, AASLD 2020</a:t>
            </a:r>
            <a:endParaRPr/>
          </a:p>
        </p:txBody>
      </p:sp>
      <p:grpSp>
        <p:nvGrpSpPr>
          <p:cNvPr id="594" name="Google Shape;594;p48"/>
          <p:cNvGrpSpPr/>
          <p:nvPr/>
        </p:nvGrpSpPr>
        <p:grpSpPr>
          <a:xfrm>
            <a:off x="623392" y="1340768"/>
            <a:ext cx="6984776" cy="5256584"/>
            <a:chOff x="395536" y="1340768"/>
            <a:chExt cx="4897498" cy="4813847"/>
          </a:xfrm>
        </p:grpSpPr>
        <p:pic>
          <p:nvPicPr>
            <p:cNvPr id="595" name="Google Shape;595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5536" y="1340768"/>
              <a:ext cx="4897498" cy="4715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6" name="Google Shape;596;p48"/>
            <p:cNvSpPr/>
            <p:nvPr/>
          </p:nvSpPr>
          <p:spPr>
            <a:xfrm>
              <a:off x="467544" y="5785338"/>
              <a:ext cx="4825490" cy="36927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7" name="Google Shape;597;p48"/>
          <p:cNvSpPr txBox="1"/>
          <p:nvPr/>
        </p:nvSpPr>
        <p:spPr>
          <a:xfrm>
            <a:off x="2639616" y="992469"/>
            <a:ext cx="66106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38% des cirrhotiques hospitalisés pour COVID développent une ACLF</a:t>
            </a:r>
            <a:endParaRPr/>
          </a:p>
        </p:txBody>
      </p:sp>
      <p:sp>
        <p:nvSpPr>
          <p:cNvPr id="598" name="Google Shape;598;p48"/>
          <p:cNvSpPr txBox="1"/>
          <p:nvPr/>
        </p:nvSpPr>
        <p:spPr>
          <a:xfrm>
            <a:off x="7829064" y="2245339"/>
            <a:ext cx="2206310" cy="1200329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Facteurs de risque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 élevé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Ins. Rénale chronique</a:t>
            </a:r>
            <a:endParaRPr/>
          </a:p>
        </p:txBody>
      </p:sp>
      <p:grpSp>
        <p:nvGrpSpPr>
          <p:cNvPr id="599" name="Google Shape;599;p48"/>
          <p:cNvGrpSpPr/>
          <p:nvPr/>
        </p:nvGrpSpPr>
        <p:grpSpPr>
          <a:xfrm>
            <a:off x="6744072" y="3674612"/>
            <a:ext cx="2885612" cy="1907518"/>
            <a:chOff x="5158027" y="3781355"/>
            <a:chExt cx="2885612" cy="1907518"/>
          </a:xfrm>
        </p:grpSpPr>
        <p:sp>
          <p:nvSpPr>
            <p:cNvPr id="600" name="Google Shape;600;p48"/>
            <p:cNvSpPr/>
            <p:nvPr/>
          </p:nvSpPr>
          <p:spPr>
            <a:xfrm rot="10800000">
              <a:off x="5158027" y="3781355"/>
              <a:ext cx="648072" cy="43204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48"/>
            <p:cNvSpPr/>
            <p:nvPr/>
          </p:nvSpPr>
          <p:spPr>
            <a:xfrm rot="10800000">
              <a:off x="5163774" y="4293096"/>
              <a:ext cx="648072" cy="43204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2" name="Google Shape;602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48264" y="4545873"/>
              <a:ext cx="1095375" cy="1143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9"/>
          <p:cNvSpPr txBox="1"/>
          <p:nvPr>
            <p:ph type="title"/>
          </p:nvPr>
        </p:nvSpPr>
        <p:spPr>
          <a:xfrm>
            <a:off x="119336" y="188640"/>
            <a:ext cx="1188132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COVID PLUS SEVERE EN CAS DE CIRRHOSE : HYPOTHESES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8" name="Google Shape;60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1582" y="1144187"/>
            <a:ext cx="8208912" cy="5132573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49"/>
          <p:cNvSpPr txBox="1"/>
          <p:nvPr/>
        </p:nvSpPr>
        <p:spPr>
          <a:xfrm>
            <a:off x="7749123" y="6381132"/>
            <a:ext cx="44319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Marjot T, Nat Rev Gastroenterol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4152" y="2234407"/>
            <a:ext cx="25908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0465" y="2276873"/>
            <a:ext cx="2619375" cy="174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5"/>
          <p:cNvGrpSpPr/>
          <p:nvPr/>
        </p:nvGrpSpPr>
        <p:grpSpPr>
          <a:xfrm>
            <a:off x="4548300" y="1911241"/>
            <a:ext cx="2593913" cy="1185335"/>
            <a:chOff x="3024299" y="1911240"/>
            <a:chExt cx="2593913" cy="1185335"/>
          </a:xfrm>
        </p:grpSpPr>
        <p:sp>
          <p:nvSpPr>
            <p:cNvPr id="142" name="Google Shape;142;p5"/>
            <p:cNvSpPr/>
            <p:nvPr/>
          </p:nvSpPr>
          <p:spPr>
            <a:xfrm>
              <a:off x="3293939" y="2448503"/>
              <a:ext cx="2324273" cy="64807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 txBox="1"/>
            <p:nvPr/>
          </p:nvSpPr>
          <p:spPr>
            <a:xfrm>
              <a:off x="3024299" y="1911240"/>
              <a:ext cx="25922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Atteintes hépatiques liées au COVID</a:t>
              </a:r>
              <a:endParaRPr/>
            </a:p>
          </p:txBody>
        </p:sp>
        <p:sp>
          <p:nvSpPr>
            <p:cNvPr id="144" name="Google Shape;144;p5"/>
            <p:cNvSpPr txBox="1"/>
            <p:nvPr/>
          </p:nvSpPr>
          <p:spPr>
            <a:xfrm>
              <a:off x="3957106" y="2587873"/>
              <a:ext cx="726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</a:t>
              </a:r>
              <a:endParaRPr/>
            </a:p>
          </p:txBody>
        </p:sp>
      </p:grpSp>
      <p:grpSp>
        <p:nvGrpSpPr>
          <p:cNvPr id="145" name="Google Shape;145;p5"/>
          <p:cNvGrpSpPr/>
          <p:nvPr/>
        </p:nvGrpSpPr>
        <p:grpSpPr>
          <a:xfrm>
            <a:off x="4682306" y="3177935"/>
            <a:ext cx="2592288" cy="1294403"/>
            <a:chOff x="3158306" y="3177934"/>
            <a:chExt cx="2592288" cy="1294403"/>
          </a:xfrm>
        </p:grpSpPr>
        <p:sp>
          <p:nvSpPr>
            <p:cNvPr id="146" name="Google Shape;146;p5"/>
            <p:cNvSpPr/>
            <p:nvPr/>
          </p:nvSpPr>
          <p:spPr>
            <a:xfrm>
              <a:off x="3292314" y="3177934"/>
              <a:ext cx="2324273" cy="64807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 txBox="1"/>
            <p:nvPr/>
          </p:nvSpPr>
          <p:spPr>
            <a:xfrm>
              <a:off x="3413592" y="3317304"/>
              <a:ext cx="18137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 ou indirect</a:t>
              </a:r>
              <a:endParaRPr/>
            </a:p>
          </p:txBody>
        </p:sp>
        <p:sp>
          <p:nvSpPr>
            <p:cNvPr id="148" name="Google Shape;148;p5"/>
            <p:cNvSpPr txBox="1"/>
            <p:nvPr/>
          </p:nvSpPr>
          <p:spPr>
            <a:xfrm>
              <a:off x="3158306" y="3826006"/>
              <a:ext cx="25922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Impact du COVID sur le pronostic des MCF</a:t>
              </a:r>
              <a:endParaRPr/>
            </a:p>
          </p:txBody>
        </p:sp>
      </p:grpSp>
      <p:grpSp>
        <p:nvGrpSpPr>
          <p:cNvPr id="149" name="Google Shape;149;p5"/>
          <p:cNvGrpSpPr/>
          <p:nvPr/>
        </p:nvGrpSpPr>
        <p:grpSpPr>
          <a:xfrm>
            <a:off x="4333901" y="1557754"/>
            <a:ext cx="2944415" cy="3240360"/>
            <a:chOff x="2915816" y="1556792"/>
            <a:chExt cx="2944415" cy="3240360"/>
          </a:xfrm>
        </p:grpSpPr>
        <p:sp>
          <p:nvSpPr>
            <p:cNvPr id="150" name="Google Shape;150;p5"/>
            <p:cNvSpPr/>
            <p:nvPr/>
          </p:nvSpPr>
          <p:spPr>
            <a:xfrm>
              <a:off x="2915816" y="1556792"/>
              <a:ext cx="2880320" cy="324036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 rot="10800000">
              <a:off x="3413592" y="2772539"/>
              <a:ext cx="1983988" cy="576064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 txBox="1"/>
            <p:nvPr/>
          </p:nvSpPr>
          <p:spPr>
            <a:xfrm>
              <a:off x="3051919" y="3348604"/>
              <a:ext cx="280831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Impact de l’atteinte hépatique sur l’évolution du COVID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0"/>
          <p:cNvSpPr txBox="1"/>
          <p:nvPr>
            <p:ph type="title"/>
          </p:nvPr>
        </p:nvSpPr>
        <p:spPr>
          <a:xfrm>
            <a:off x="263352" y="188640"/>
            <a:ext cx="11593288" cy="72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86308"/>
                </a:solidFill>
              </a:rPr>
              <a:t>LA CIRRHOSE </a:t>
            </a:r>
            <a:r>
              <a:rPr b="1" lang="en-US" sz="2800">
                <a:solidFill>
                  <a:srgbClr val="F86308"/>
                </a:solidFill>
              </a:rPr>
              <a:t>MAJORE L’INFLAMMATION SYSTEMIQUE DU COVID : ROLE CLE DU DEFICIT EN RETINOL</a:t>
            </a:r>
            <a:endParaRPr b="1" sz="2000">
              <a:solidFill>
                <a:srgbClr val="F86308"/>
              </a:solidFill>
            </a:endParaRPr>
          </a:p>
        </p:txBody>
      </p:sp>
      <p:pic>
        <p:nvPicPr>
          <p:cNvPr id="615" name="Google Shape;61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480" y="1412776"/>
            <a:ext cx="8319826" cy="4711367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0"/>
          <p:cNvSpPr txBox="1"/>
          <p:nvPr/>
        </p:nvSpPr>
        <p:spPr>
          <a:xfrm>
            <a:off x="2351584" y="5877272"/>
            <a:ext cx="2518446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 cholérèse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 absorption vitamine A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50"/>
          <p:cNvSpPr txBox="1"/>
          <p:nvPr/>
        </p:nvSpPr>
        <p:spPr>
          <a:xfrm>
            <a:off x="512035" y="1421868"/>
            <a:ext cx="2455737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↓rétinol intrahépatique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↓rétinol sérique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↓synthèse de RBP4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50"/>
          <p:cNvSpPr txBox="1"/>
          <p:nvPr/>
        </p:nvSpPr>
        <p:spPr>
          <a:xfrm>
            <a:off x="8256241" y="1412776"/>
            <a:ext cx="3528392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↓du stock intrahépatique de retinyl esters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1"/>
          <p:cNvSpPr txBox="1"/>
          <p:nvPr>
            <p:ph type="title"/>
          </p:nvPr>
        </p:nvSpPr>
        <p:spPr>
          <a:xfrm>
            <a:off x="119336" y="188640"/>
            <a:ext cx="1188132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 sz="36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CIRRHOSE ET COVID EN FRANCE : (TROP) PEU DE RECOURS A LA VENTILATION MECANIQUE !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51"/>
          <p:cNvSpPr txBox="1"/>
          <p:nvPr/>
        </p:nvSpPr>
        <p:spPr>
          <a:xfrm>
            <a:off x="9624392" y="6359089"/>
            <a:ext cx="22885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Mallet,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5" name="Google Shape;62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" y="1790961"/>
            <a:ext cx="4327013" cy="473002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1"/>
          <p:cNvSpPr txBox="1"/>
          <p:nvPr/>
        </p:nvSpPr>
        <p:spPr>
          <a:xfrm>
            <a:off x="1271464" y="1230722"/>
            <a:ext cx="94980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Données PMSI  ; 259110 patients hospitalisés pour COVID (3,9% atteints d’hépatopathie chronique)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6575" y="1965403"/>
            <a:ext cx="7705425" cy="419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2"/>
          <p:cNvSpPr txBox="1"/>
          <p:nvPr>
            <p:ph type="title"/>
          </p:nvPr>
        </p:nvSpPr>
        <p:spPr>
          <a:xfrm>
            <a:off x="2152650" y="260649"/>
            <a:ext cx="7886700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CHC ET COVID : ETUDE COLD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52"/>
          <p:cNvSpPr txBox="1"/>
          <p:nvPr/>
        </p:nvSpPr>
        <p:spPr>
          <a:xfrm>
            <a:off x="7032104" y="6385324"/>
            <a:ext cx="52913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Adeniji, AASLD 2020; Clin Gastroenterol Hepatol. 2021 </a:t>
            </a:r>
            <a:endParaRPr/>
          </a:p>
        </p:txBody>
      </p:sp>
      <p:pic>
        <p:nvPicPr>
          <p:cNvPr id="634" name="Google Shape;63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4336" y="1541231"/>
            <a:ext cx="8983329" cy="441069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2"/>
          <p:cNvSpPr txBox="1"/>
          <p:nvPr/>
        </p:nvSpPr>
        <p:spPr>
          <a:xfrm>
            <a:off x="1991545" y="5767256"/>
            <a:ext cx="59577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86308"/>
                </a:solidFill>
                <a:latin typeface="Calibri"/>
                <a:ea typeface="Calibri"/>
                <a:cs typeface="Calibri"/>
                <a:sym typeface="Calibri"/>
              </a:rPr>
              <a:t>Taux de mortalité 52% : X4 comparé aux MCF sans CHC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86308"/>
                </a:solidFill>
                <a:latin typeface="Calibri"/>
                <a:ea typeface="Calibri"/>
                <a:cs typeface="Calibri"/>
                <a:sym typeface="Calibri"/>
              </a:rPr>
              <a:t>		       X17 comparé à la population générale</a:t>
            </a:r>
            <a:endParaRPr/>
          </a:p>
        </p:txBody>
      </p:sp>
      <p:sp>
        <p:nvSpPr>
          <p:cNvPr id="636" name="Google Shape;636;p52"/>
          <p:cNvSpPr txBox="1"/>
          <p:nvPr/>
        </p:nvSpPr>
        <p:spPr>
          <a:xfrm rot="-1316805">
            <a:off x="3139889" y="3692907"/>
            <a:ext cx="2321918" cy="523220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Autocensure ?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3"/>
          <p:cNvSpPr txBox="1"/>
          <p:nvPr>
            <p:ph type="title"/>
          </p:nvPr>
        </p:nvSpPr>
        <p:spPr>
          <a:xfrm>
            <a:off x="767408" y="260649"/>
            <a:ext cx="10873208" cy="85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81481"/>
              <a:buFont typeface="Calibri"/>
              <a:buNone/>
            </a:pPr>
            <a:r>
              <a:rPr b="1" lang="en-US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CHC ET COVID : DIFFICULTE DE PRISE EN CHARGE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2" name="Google Shape;642;p53"/>
          <p:cNvGrpSpPr/>
          <p:nvPr/>
        </p:nvGrpSpPr>
        <p:grpSpPr>
          <a:xfrm>
            <a:off x="623392" y="1292377"/>
            <a:ext cx="11315763" cy="5252838"/>
            <a:chOff x="623392" y="1292377"/>
            <a:chExt cx="11315763" cy="5252838"/>
          </a:xfrm>
        </p:grpSpPr>
        <p:pic>
          <p:nvPicPr>
            <p:cNvPr id="643" name="Google Shape;643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23392" y="1412776"/>
              <a:ext cx="3972232" cy="5132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23792" y="2348880"/>
              <a:ext cx="943897" cy="540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07671" y="1916832"/>
              <a:ext cx="6731484" cy="2520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5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879976" y="4461195"/>
              <a:ext cx="4284476" cy="18628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5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08624" y="1292377"/>
              <a:ext cx="6336704" cy="5510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8" name="Google Shape;648;p53"/>
            <p:cNvSpPr/>
            <p:nvPr/>
          </p:nvSpPr>
          <p:spPr>
            <a:xfrm>
              <a:off x="11064552" y="1567886"/>
              <a:ext cx="432048" cy="20493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" name="Google Shape;649;p53"/>
          <p:cNvSpPr txBox="1"/>
          <p:nvPr/>
        </p:nvSpPr>
        <p:spPr>
          <a:xfrm>
            <a:off x="8256241" y="6381328"/>
            <a:ext cx="30932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Amaddeo G, J Hep Report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4"/>
          <p:cNvSpPr txBox="1"/>
          <p:nvPr>
            <p:ph type="title"/>
          </p:nvPr>
        </p:nvSpPr>
        <p:spPr>
          <a:xfrm>
            <a:off x="1631504" y="188640"/>
            <a:ext cx="857929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86308"/>
                </a:solidFill>
              </a:rPr>
              <a:t>TRANSPLANTATION HEPATIQUE ET COVID : LE PARADOXE ?</a:t>
            </a:r>
            <a:endParaRPr/>
          </a:p>
        </p:txBody>
      </p:sp>
      <p:sp>
        <p:nvSpPr>
          <p:cNvPr id="655" name="Google Shape;655;p54"/>
          <p:cNvSpPr/>
          <p:nvPr/>
        </p:nvSpPr>
        <p:spPr>
          <a:xfrm>
            <a:off x="5375920" y="3861048"/>
            <a:ext cx="1080120" cy="1080120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54"/>
          <p:cNvSpPr/>
          <p:nvPr/>
        </p:nvSpPr>
        <p:spPr>
          <a:xfrm>
            <a:off x="2675620" y="3539707"/>
            <a:ext cx="6480720" cy="288032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54"/>
          <p:cNvSpPr txBox="1"/>
          <p:nvPr/>
        </p:nvSpPr>
        <p:spPr>
          <a:xfrm>
            <a:off x="4849502" y="5061100"/>
            <a:ext cx="21329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Immunosuppression</a:t>
            </a:r>
            <a:endParaRPr/>
          </a:p>
        </p:txBody>
      </p:sp>
      <p:sp>
        <p:nvSpPr>
          <p:cNvPr id="658" name="Google Shape;658;p54"/>
          <p:cNvSpPr txBox="1"/>
          <p:nvPr/>
        </p:nvSpPr>
        <p:spPr>
          <a:xfrm>
            <a:off x="2344601" y="2388917"/>
            <a:ext cx="30398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Diminue l’immunité antivirale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Diminue la clearance virale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Prolonge l’infection virale</a:t>
            </a:r>
            <a:endParaRPr/>
          </a:p>
        </p:txBody>
      </p:sp>
      <p:sp>
        <p:nvSpPr>
          <p:cNvPr id="659" name="Google Shape;659;p54"/>
          <p:cNvSpPr txBox="1"/>
          <p:nvPr/>
        </p:nvSpPr>
        <p:spPr>
          <a:xfrm>
            <a:off x="6424915" y="2871799"/>
            <a:ext cx="34697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Diminue la réaction inflammatoire</a:t>
            </a:r>
            <a:endParaRPr/>
          </a:p>
        </p:txBody>
      </p:sp>
      <p:sp>
        <p:nvSpPr>
          <p:cNvPr id="660" name="Google Shape;660;p54"/>
          <p:cNvSpPr txBox="1"/>
          <p:nvPr/>
        </p:nvSpPr>
        <p:spPr>
          <a:xfrm>
            <a:off x="5621605" y="1761349"/>
            <a:ext cx="66075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86308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5"/>
          <p:cNvSpPr txBox="1"/>
          <p:nvPr>
            <p:ph type="title"/>
          </p:nvPr>
        </p:nvSpPr>
        <p:spPr>
          <a:xfrm>
            <a:off x="119336" y="10732"/>
            <a:ext cx="118813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86308"/>
                </a:solidFill>
              </a:rPr>
              <a:t>IMPACT DU COVID SUR L’ACTIVITE DE TH EN FRANCE : DONNEES ABM</a:t>
            </a:r>
            <a:endParaRPr b="1" sz="3200">
              <a:solidFill>
                <a:srgbClr val="F86308"/>
              </a:solidFill>
            </a:endParaRPr>
          </a:p>
        </p:txBody>
      </p:sp>
      <p:pic>
        <p:nvPicPr>
          <p:cNvPr descr="Capture d’écran" id="666" name="Google Shape;66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3472" y="1124744"/>
            <a:ext cx="9721080" cy="5512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?id=HN" id="671" name="Google Shape;67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03985" y="154518"/>
            <a:ext cx="1265767" cy="1221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e d’écran" id="672" name="Google Shape;67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340" y="0"/>
            <a:ext cx="90852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e d’écran" id="677" name="Google Shape;67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737" y="0"/>
            <a:ext cx="103665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57"/>
          <p:cNvSpPr/>
          <p:nvPr/>
        </p:nvSpPr>
        <p:spPr>
          <a:xfrm>
            <a:off x="6453510" y="119167"/>
            <a:ext cx="4629293" cy="58576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h?id=HN" id="679" name="Google Shape;67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14007" y="260648"/>
            <a:ext cx="949325" cy="91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8"/>
          <p:cNvSpPr txBox="1"/>
          <p:nvPr>
            <p:ph type="title"/>
          </p:nvPr>
        </p:nvSpPr>
        <p:spPr>
          <a:xfrm>
            <a:off x="191344" y="265668"/>
            <a:ext cx="11809312" cy="72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86308"/>
                </a:solidFill>
              </a:rPr>
              <a:t>IMPACT DU COVID CHEZ LES MALADES EN ATTENTE : </a:t>
            </a:r>
            <a:br>
              <a:rPr b="1" lang="en-US" sz="3200">
                <a:solidFill>
                  <a:srgbClr val="F86308"/>
                </a:solidFill>
              </a:rPr>
            </a:br>
            <a:r>
              <a:rPr b="1" lang="en-US" sz="3200">
                <a:solidFill>
                  <a:srgbClr val="F86308"/>
                </a:solidFill>
              </a:rPr>
              <a:t>DONNEES ELITA/ELTR</a:t>
            </a:r>
            <a:endParaRPr b="1" sz="3200">
              <a:solidFill>
                <a:srgbClr val="F86308"/>
              </a:solidFill>
            </a:endParaRPr>
          </a:p>
        </p:txBody>
      </p:sp>
      <p:pic>
        <p:nvPicPr>
          <p:cNvPr id="685" name="Google Shape;68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690" y="1485624"/>
            <a:ext cx="7016232" cy="4847421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8"/>
          <p:cNvSpPr txBox="1"/>
          <p:nvPr/>
        </p:nvSpPr>
        <p:spPr>
          <a:xfrm>
            <a:off x="911424" y="1116292"/>
            <a:ext cx="95770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136 malades COVID + hospitalisés inscrits dans 33 centres européens entre février et novembre 2020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58"/>
          <p:cNvSpPr txBox="1"/>
          <p:nvPr/>
        </p:nvSpPr>
        <p:spPr>
          <a:xfrm>
            <a:off x="7968208" y="2809294"/>
            <a:ext cx="3168352" cy="12003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 de différence de survie entre la 1ere et la 2</a:t>
            </a:r>
            <a:r>
              <a:rPr b="1" baseline="30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vague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58"/>
          <p:cNvSpPr txBox="1"/>
          <p:nvPr/>
        </p:nvSpPr>
        <p:spPr>
          <a:xfrm>
            <a:off x="9793159" y="6333045"/>
            <a:ext cx="18069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Belli LS, Gut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58"/>
          <p:cNvSpPr txBox="1"/>
          <p:nvPr/>
        </p:nvSpPr>
        <p:spPr>
          <a:xfrm>
            <a:off x="7968208" y="1821506"/>
            <a:ext cx="3168352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 décès dans un délai médian de 18 j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58"/>
          <p:cNvSpPr txBox="1"/>
          <p:nvPr/>
        </p:nvSpPr>
        <p:spPr>
          <a:xfrm>
            <a:off x="7968208" y="4166414"/>
            <a:ext cx="3168352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Ceux qui ont été greffés ont survécu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e d’écran" id="695" name="Google Shape;69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737" y="0"/>
            <a:ext cx="103665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9"/>
          <p:cNvSpPr/>
          <p:nvPr/>
        </p:nvSpPr>
        <p:spPr>
          <a:xfrm>
            <a:off x="2190893" y="146671"/>
            <a:ext cx="4198448" cy="57934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7" name="Google Shape;697;p59"/>
          <p:cNvCxnSpPr/>
          <p:nvPr/>
        </p:nvCxnSpPr>
        <p:spPr>
          <a:xfrm>
            <a:off x="2190894" y="4491789"/>
            <a:ext cx="8525233" cy="480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th?id=HN" id="698" name="Google Shape;69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64552" y="170707"/>
            <a:ext cx="949325" cy="91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sp>
        <p:nvSpPr>
          <p:cNvPr id="158" name="Google Shape;158;p6"/>
          <p:cNvSpPr txBox="1"/>
          <p:nvPr/>
        </p:nvSpPr>
        <p:spPr>
          <a:xfrm>
            <a:off x="983432" y="1916832"/>
            <a:ext cx="10225135" cy="3508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COVID peut-il entrainer des atteintes hépatiques ? Si oui Comment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L’atteinte hépatique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aiguë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aggrave-t-elle 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hépatopathies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chroniques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aggravent-elles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 est l’impact du COVID sur l’évolution des hépatopathies chroniques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(Stéatopathie ; Hépatite auto-immune ; Cirrhose ; Transplanté hépatique )?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Vaccination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 non résolues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Conclusions pratiques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60"/>
          <p:cNvSpPr txBox="1"/>
          <p:nvPr>
            <p:ph type="title"/>
          </p:nvPr>
        </p:nvSpPr>
        <p:spPr>
          <a:xfrm>
            <a:off x="1631504" y="188640"/>
            <a:ext cx="857929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86308"/>
                </a:solidFill>
              </a:rPr>
              <a:t>TRANSPLANTATION HEPATIQUE ET SEVERITE DU COVID : Les “vieux greffés” plus à risque </a:t>
            </a:r>
            <a:endParaRPr/>
          </a:p>
        </p:txBody>
      </p:sp>
      <p:sp>
        <p:nvSpPr>
          <p:cNvPr id="704" name="Google Shape;704;p60"/>
          <p:cNvSpPr/>
          <p:nvPr/>
        </p:nvSpPr>
        <p:spPr>
          <a:xfrm>
            <a:off x="9408368" y="5445224"/>
            <a:ext cx="936104" cy="64807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60"/>
          <p:cNvSpPr/>
          <p:nvPr/>
        </p:nvSpPr>
        <p:spPr>
          <a:xfrm>
            <a:off x="9120336" y="5157192"/>
            <a:ext cx="936104" cy="61206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7326" y="1700808"/>
            <a:ext cx="6373114" cy="492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7568" y="2420888"/>
            <a:ext cx="6991061" cy="401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368" y="0"/>
            <a:ext cx="10773041" cy="216868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1"/>
          <p:cNvSpPr txBox="1"/>
          <p:nvPr/>
        </p:nvSpPr>
        <p:spPr>
          <a:xfrm>
            <a:off x="9885349" y="6309320"/>
            <a:ext cx="19911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Webb, Lancet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2"/>
          <p:cNvSpPr txBox="1"/>
          <p:nvPr>
            <p:ph type="title"/>
          </p:nvPr>
        </p:nvSpPr>
        <p:spPr>
          <a:xfrm>
            <a:off x="479376" y="79478"/>
            <a:ext cx="1152212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86308"/>
                </a:solidFill>
              </a:rPr>
              <a:t>LA TRANSPLANTATION HEPATIQUE N’EST PAS UN FACTEUR DE RISQUE  INDEPENDANT DE </a:t>
            </a:r>
            <a:r>
              <a:rPr b="1" i="1" lang="en-US" sz="3200">
                <a:solidFill>
                  <a:srgbClr val="F86308"/>
                </a:solidFill>
              </a:rPr>
              <a:t>MORTALITE</a:t>
            </a:r>
            <a:r>
              <a:rPr b="1" lang="en-US" sz="3200">
                <a:solidFill>
                  <a:srgbClr val="F86308"/>
                </a:solidFill>
              </a:rPr>
              <a:t> POST COVID</a:t>
            </a:r>
            <a:endParaRPr b="1" sz="3200">
              <a:solidFill>
                <a:srgbClr val="F86308"/>
              </a:solidFill>
            </a:endParaRPr>
          </a:p>
        </p:txBody>
      </p:sp>
      <p:sp>
        <p:nvSpPr>
          <p:cNvPr id="719" name="Google Shape;719;p62"/>
          <p:cNvSpPr/>
          <p:nvPr/>
        </p:nvSpPr>
        <p:spPr>
          <a:xfrm>
            <a:off x="9408368" y="5445224"/>
            <a:ext cx="936104" cy="64807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62"/>
          <p:cNvSpPr/>
          <p:nvPr/>
        </p:nvSpPr>
        <p:spPr>
          <a:xfrm>
            <a:off x="9120336" y="5157192"/>
            <a:ext cx="936104" cy="61206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1" name="Google Shape;72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360" y="1340768"/>
            <a:ext cx="4766699" cy="51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7426" y="1386388"/>
            <a:ext cx="6814074" cy="4126933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62"/>
          <p:cNvSpPr txBox="1"/>
          <p:nvPr/>
        </p:nvSpPr>
        <p:spPr>
          <a:xfrm>
            <a:off x="9885349" y="6309320"/>
            <a:ext cx="19911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Webb, Lancet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3"/>
          <p:cNvSpPr txBox="1"/>
          <p:nvPr>
            <p:ph type="title"/>
          </p:nvPr>
        </p:nvSpPr>
        <p:spPr>
          <a:xfrm>
            <a:off x="1631504" y="188640"/>
            <a:ext cx="857929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86308"/>
                </a:solidFill>
              </a:rPr>
              <a:t>TRANSPLANTATION HEPATIQUE ET SEVERITE DU COVID : IMPACT DELETERE DU MMF</a:t>
            </a:r>
            <a:endParaRPr/>
          </a:p>
        </p:txBody>
      </p:sp>
      <p:sp>
        <p:nvSpPr>
          <p:cNvPr id="729" name="Google Shape;729;p63"/>
          <p:cNvSpPr/>
          <p:nvPr/>
        </p:nvSpPr>
        <p:spPr>
          <a:xfrm>
            <a:off x="9408368" y="5445224"/>
            <a:ext cx="936104" cy="64807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63"/>
          <p:cNvSpPr/>
          <p:nvPr/>
        </p:nvSpPr>
        <p:spPr>
          <a:xfrm>
            <a:off x="9120336" y="5157192"/>
            <a:ext cx="936104" cy="61206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1" name="Google Shape;73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9610" y="1844825"/>
            <a:ext cx="4133346" cy="355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5913" y="1889545"/>
            <a:ext cx="4396766" cy="3554127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63"/>
          <p:cNvSpPr txBox="1"/>
          <p:nvPr/>
        </p:nvSpPr>
        <p:spPr>
          <a:xfrm>
            <a:off x="8881782" y="6381328"/>
            <a:ext cx="26580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Colmenero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64"/>
          <p:cNvSpPr txBox="1"/>
          <p:nvPr>
            <p:ph type="title"/>
          </p:nvPr>
        </p:nvSpPr>
        <p:spPr>
          <a:xfrm>
            <a:off x="1631504" y="188640"/>
            <a:ext cx="857929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6308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86308"/>
                </a:solidFill>
              </a:rPr>
              <a:t>TRANSPLANTATION HEPATIQUE ET SEVERITE DU COVID : IMPACT PROTECTEUR DU TACROLIMUS</a:t>
            </a:r>
            <a:endParaRPr b="1" sz="3200">
              <a:solidFill>
                <a:srgbClr val="F86308"/>
              </a:solidFill>
            </a:endParaRPr>
          </a:p>
        </p:txBody>
      </p:sp>
      <p:pic>
        <p:nvPicPr>
          <p:cNvPr id="739" name="Google Shape;73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0823"/>
            <a:ext cx="8762055" cy="483853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64"/>
          <p:cNvSpPr txBox="1"/>
          <p:nvPr/>
        </p:nvSpPr>
        <p:spPr>
          <a:xfrm>
            <a:off x="8640722" y="6348536"/>
            <a:ext cx="28866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Belli, Gastroenterology, 2021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64"/>
          <p:cNvSpPr txBox="1"/>
          <p:nvPr/>
        </p:nvSpPr>
        <p:spPr>
          <a:xfrm>
            <a:off x="6956341" y="1700808"/>
            <a:ext cx="4824536" cy="175432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HYPOTHESES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Effet antiviral direct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inhibition de la réplication dépendante de l’immunophiline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Réduction de l’orage cytokinique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Effet miroir du MMF ?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sp>
        <p:nvSpPr>
          <p:cNvPr id="747" name="Google Shape;747;p65"/>
          <p:cNvSpPr txBox="1"/>
          <p:nvPr/>
        </p:nvSpPr>
        <p:spPr>
          <a:xfrm>
            <a:off x="620360" y="2060848"/>
            <a:ext cx="10526959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 COVID peut-il entrainer des atteintes hépatiques ? Si oui Comment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L’atteinte hépatique (aiguë) aggrave-t-elle 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Les hépatopathies chroniques aggravent-elles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Quel est l’impact du COVID sur l’évolution des hépatopathies chroniques ? </a:t>
            </a:r>
            <a:r>
              <a:rPr b="1" i="1" lang="en-US" sz="16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NAFLD ; MAF; Cirrhose ; Transplanté hépatique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Données sur la vaccination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Questions non résolues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Conclusions pratiques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2" name="Google Shape;752;p66"/>
          <p:cNvGraphicFramePr/>
          <p:nvPr/>
        </p:nvGraphicFramePr>
        <p:xfrm>
          <a:off x="551384" y="16288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{F075C3A1-2B44-4EAC-92D8-EF48BEC1C1AB}</a:tableStyleId>
              </a:tblPr>
              <a:tblGrid>
                <a:gridCol w="3657600"/>
                <a:gridCol w="3657600"/>
                <a:gridCol w="36576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Vaccin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Résultats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Recommandation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Grippe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Efficacité réduite de 15 à 25%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B050"/>
                          </a:solidFill>
                        </a:rPr>
                        <a:t>Diminution des hospitalisations</a:t>
                      </a:r>
                      <a:r>
                        <a:rPr lang="en-US" sz="1800">
                          <a:solidFill>
                            <a:srgbClr val="00B050"/>
                          </a:solidFill>
                        </a:rPr>
                        <a:t> pour décompensation</a:t>
                      </a:r>
                      <a:endParaRPr sz="1800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Vaccin recommandé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Pneumocoque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Augmentation des IgA et IgG immédiate mais </a:t>
                      </a:r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efficacité moins prolongée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Vaccin</a:t>
                      </a:r>
                      <a:r>
                        <a:rPr lang="en-US" sz="1800"/>
                        <a:t> recommandé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Hépatite A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Efficacité 98% après</a:t>
                      </a:r>
                      <a:r>
                        <a:rPr lang="en-US" sz="1800"/>
                        <a:t> 2 injections (Pugh A), </a:t>
                      </a:r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réduite pour Pugh B et C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B050"/>
                          </a:solidFill>
                        </a:rPr>
                        <a:t>Réduit le risque d’ACLF</a:t>
                      </a:r>
                      <a:endParaRPr sz="1800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Vaccin recommandé +++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Hépatite B 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FF0000"/>
                          </a:solidFill>
                        </a:rPr>
                        <a:t>Efficacité diminuée (&lt;50%</a:t>
                      </a:r>
                      <a:r>
                        <a:rPr b="1" lang="en-US" sz="1800">
                          <a:solidFill>
                            <a:srgbClr val="FF0000"/>
                          </a:solidFill>
                        </a:rPr>
                        <a:t> chez les malades en attente de greffe)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00B050"/>
                          </a:solidFill>
                        </a:rPr>
                        <a:t>Réduit le risque de décompensation et d’ACLF</a:t>
                      </a:r>
                      <a:endParaRPr b="1" sz="1800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Vaccin recommandé +++</a:t>
                      </a:r>
                      <a:endParaRPr b="1"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753" name="Google Shape;753;p66"/>
          <p:cNvSpPr/>
          <p:nvPr/>
        </p:nvSpPr>
        <p:spPr>
          <a:xfrm>
            <a:off x="2351584" y="332656"/>
            <a:ext cx="7776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VACCINS ET CIRRHOSE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8" name="Google Shape;758;p67"/>
          <p:cNvGraphicFramePr/>
          <p:nvPr/>
        </p:nvGraphicFramePr>
        <p:xfrm>
          <a:off x="436541" y="27089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{F075C3A1-2B44-4EAC-92D8-EF48BEC1C1AB}</a:tableStyleId>
              </a:tblPr>
              <a:tblGrid>
                <a:gridCol w="3240350"/>
                <a:gridCol w="77768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Vaccin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Résultats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Grippe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Efficacité réduite de 10 à 15%</a:t>
                      </a:r>
                      <a:r>
                        <a:rPr lang="en-US" sz="1800"/>
                        <a:t> (données hétérogènes)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Pneumocoque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B050"/>
                          </a:solidFill>
                        </a:rPr>
                        <a:t>Efficacité comparable au groupe contrôle</a:t>
                      </a:r>
                      <a:endParaRPr sz="1800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Oreillons, rougeole,</a:t>
                      </a:r>
                      <a:r>
                        <a:rPr lang="en-US" sz="1800"/>
                        <a:t> rubéole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B050"/>
                          </a:solidFill>
                        </a:rPr>
                        <a:t>Efficacité &gt;70%</a:t>
                      </a:r>
                      <a:endParaRPr sz="1800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Tétanos, Diphtérie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>
                          <a:solidFill>
                            <a:srgbClr val="00B050"/>
                          </a:solidFill>
                        </a:rPr>
                        <a:t>Efficacité comparable à celle observée</a:t>
                      </a:r>
                      <a:r>
                        <a:rPr lang="en-US" sz="1800">
                          <a:solidFill>
                            <a:srgbClr val="00B050"/>
                          </a:solidFill>
                        </a:rPr>
                        <a:t> chez les volontaires sains</a:t>
                      </a:r>
                      <a:endParaRPr sz="1800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Hépatite A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Données hétérogènes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Efficacité </a:t>
                      </a:r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insuffisante après une dose (vs. &gt;70%)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Hépatite B </a:t>
                      </a:r>
                      <a:endParaRPr b="0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Efficacité diminuée</a:t>
                      </a:r>
                      <a:r>
                        <a:rPr b="0" lang="en-US" sz="1800"/>
                        <a:t> </a:t>
                      </a:r>
                      <a:r>
                        <a:rPr b="0" lang="en-US" sz="1800">
                          <a:solidFill>
                            <a:srgbClr val="FF0000"/>
                          </a:solidFill>
                        </a:rPr>
                        <a:t>&lt;40% chez l’adulte </a:t>
                      </a:r>
                      <a:r>
                        <a:rPr b="0" lang="en-US" sz="1800"/>
                        <a:t>; </a:t>
                      </a:r>
                      <a:r>
                        <a:rPr b="0" lang="en-US" sz="1800">
                          <a:solidFill>
                            <a:srgbClr val="00B050"/>
                          </a:solidFill>
                        </a:rPr>
                        <a:t>&gt;60% chez l’enfant</a:t>
                      </a:r>
                      <a:endParaRPr b="0" sz="1800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759" name="Google Shape;759;p67"/>
          <p:cNvSpPr/>
          <p:nvPr/>
        </p:nvSpPr>
        <p:spPr>
          <a:xfrm>
            <a:off x="551384" y="332656"/>
            <a:ext cx="1087320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VACCINS ET TRANSPLANTATION HEPATIQUE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8"/>
          <p:cNvSpPr txBox="1"/>
          <p:nvPr>
            <p:ph type="title"/>
          </p:nvPr>
        </p:nvSpPr>
        <p:spPr>
          <a:xfrm>
            <a:off x="479376" y="8519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E94E0E"/>
                </a:solidFill>
              </a:rPr>
              <a:t>REPONSE VACCINALE : COMPARAISON MCF, CIRRHOSE ET TH</a:t>
            </a:r>
            <a:endParaRPr sz="3200"/>
          </a:p>
        </p:txBody>
      </p:sp>
      <p:sp>
        <p:nvSpPr>
          <p:cNvPr id="765" name="Google Shape;765;p68"/>
          <p:cNvSpPr txBox="1"/>
          <p:nvPr/>
        </p:nvSpPr>
        <p:spPr>
          <a:xfrm>
            <a:off x="8549721" y="6385700"/>
            <a:ext cx="26713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Thuluvath 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68"/>
          <p:cNvSpPr txBox="1"/>
          <p:nvPr/>
        </p:nvSpPr>
        <p:spPr>
          <a:xfrm>
            <a:off x="11352584" y="2852936"/>
            <a:ext cx="3529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7" name="Google Shape;767;p68"/>
          <p:cNvGrpSpPr/>
          <p:nvPr/>
        </p:nvGrpSpPr>
        <p:grpSpPr>
          <a:xfrm>
            <a:off x="2135560" y="1628800"/>
            <a:ext cx="7284665" cy="4647955"/>
            <a:chOff x="2135560" y="1628800"/>
            <a:chExt cx="7284665" cy="4647955"/>
          </a:xfrm>
        </p:grpSpPr>
        <p:graphicFrame>
          <p:nvGraphicFramePr>
            <p:cNvPr id="768" name="Google Shape;768;p68"/>
            <p:cNvGraphicFramePr/>
            <p:nvPr/>
          </p:nvGraphicFramePr>
          <p:xfrm>
            <a:off x="2135560" y="1628800"/>
            <a:ext cx="7284665" cy="4539010"/>
          </p:xfrm>
          <a:graphic>
            <a:graphicData uri="http://schemas.openxmlformats.org/drawingml/2006/chart">
              <c:chart r:id="rId3"/>
            </a:graphicData>
          </a:graphic>
        </p:graphicFrame>
        <p:sp>
          <p:nvSpPr>
            <p:cNvPr id="769" name="Google Shape;769;p68"/>
            <p:cNvSpPr txBox="1"/>
            <p:nvPr/>
          </p:nvSpPr>
          <p:spPr>
            <a:xfrm>
              <a:off x="3287688" y="2060848"/>
              <a:ext cx="9525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≥250 U/mL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68"/>
            <p:cNvSpPr txBox="1"/>
            <p:nvPr/>
          </p:nvSpPr>
          <p:spPr>
            <a:xfrm>
              <a:off x="5397063" y="2060740"/>
              <a:ext cx="12522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0,4 – 249 U/mL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68"/>
            <p:cNvSpPr txBox="1"/>
            <p:nvPr/>
          </p:nvSpPr>
          <p:spPr>
            <a:xfrm>
              <a:off x="7752184" y="2060524"/>
              <a:ext cx="91563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&lt;0,4 U/mL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68"/>
            <p:cNvSpPr txBox="1"/>
            <p:nvPr/>
          </p:nvSpPr>
          <p:spPr>
            <a:xfrm>
              <a:off x="3306804" y="5907423"/>
              <a:ext cx="683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N=92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68"/>
            <p:cNvSpPr txBox="1"/>
            <p:nvPr/>
          </p:nvSpPr>
          <p:spPr>
            <a:xfrm>
              <a:off x="5624176" y="5907423"/>
              <a:ext cx="683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N=79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68"/>
            <p:cNvSpPr txBox="1"/>
            <p:nvPr/>
          </p:nvSpPr>
          <p:spPr>
            <a:xfrm>
              <a:off x="7845833" y="5907423"/>
              <a:ext cx="683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N=62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5" name="Google Shape;775;p68"/>
          <p:cNvSpPr txBox="1"/>
          <p:nvPr/>
        </p:nvSpPr>
        <p:spPr>
          <a:xfrm>
            <a:off x="1127448" y="980728"/>
            <a:ext cx="98568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Analyse 4 semaines après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doses de vaccin ARN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(N=204) et 1 dose de vaccin Johnson&amp;Johnson (N=19)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9"/>
          <p:cNvSpPr txBox="1"/>
          <p:nvPr>
            <p:ph type="title"/>
          </p:nvPr>
        </p:nvSpPr>
        <p:spPr>
          <a:xfrm>
            <a:off x="479376" y="8519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E94E0E"/>
                </a:solidFill>
              </a:rPr>
              <a:t>FACTEURS INFLUENCANT LA REPONSE VACCINALE</a:t>
            </a:r>
            <a:endParaRPr sz="3200"/>
          </a:p>
        </p:txBody>
      </p:sp>
      <p:pic>
        <p:nvPicPr>
          <p:cNvPr id="781" name="Google Shape;78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6431" y="1340768"/>
            <a:ext cx="10158689" cy="5044932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69"/>
          <p:cNvSpPr txBox="1"/>
          <p:nvPr/>
        </p:nvSpPr>
        <p:spPr>
          <a:xfrm>
            <a:off x="8549721" y="6385700"/>
            <a:ext cx="26713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Thuluvath , J Hepatol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69"/>
          <p:cNvSpPr/>
          <p:nvPr/>
        </p:nvSpPr>
        <p:spPr>
          <a:xfrm>
            <a:off x="1127448" y="4261282"/>
            <a:ext cx="9721080" cy="463862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sp>
        <p:nvSpPr>
          <p:cNvPr id="164" name="Google Shape;164;p7"/>
          <p:cNvSpPr txBox="1"/>
          <p:nvPr/>
        </p:nvSpPr>
        <p:spPr>
          <a:xfrm>
            <a:off x="868524" y="1916832"/>
            <a:ext cx="10454951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COVID peut-il entrainer des atteintes hépatiques ? Si oui Comment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L’atteinte hépatique (aiguë) aggrave-t-elle 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Les hépatopathies chroniques aggravent-elles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Quel est l’impact du COVID sur l’évolution des hépatopathies chroniques ? </a:t>
            </a:r>
            <a:r>
              <a:rPr b="1" i="1" lang="en-US" sz="16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Stéatopathie ; Hépatite auto-immune ; Cirrhose ; Transplanté hépatique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Intérêt de la vaccination 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Questions non résolues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Conclusions pratiques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0"/>
          <p:cNvSpPr txBox="1"/>
          <p:nvPr>
            <p:ph type="title"/>
          </p:nvPr>
        </p:nvSpPr>
        <p:spPr>
          <a:xfrm>
            <a:off x="407368" y="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E94E0E"/>
                </a:solidFill>
              </a:rPr>
              <a:t>LES VACCINS ANTI COVID SONT INOFFENSIFS POUR LE FOIE</a:t>
            </a:r>
            <a:endParaRPr sz="3200"/>
          </a:p>
        </p:txBody>
      </p:sp>
      <p:sp>
        <p:nvSpPr>
          <p:cNvPr id="789" name="Google Shape;789;p70"/>
          <p:cNvSpPr txBox="1"/>
          <p:nvPr/>
        </p:nvSpPr>
        <p:spPr>
          <a:xfrm>
            <a:off x="8904312" y="6346534"/>
            <a:ext cx="27226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Wong CKH , J Hepatol 2022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70"/>
          <p:cNvSpPr txBox="1"/>
          <p:nvPr/>
        </p:nvSpPr>
        <p:spPr>
          <a:xfrm>
            <a:off x="263352" y="1133715"/>
            <a:ext cx="557110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Etude épidémiologique (Hong-Kong)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Tests hépatiques évalués dans les 56 j suivant la vaccination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2 343 288 vaccinés (« période d’exposition »)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 du risque d’hépatite aiguë pour chaque injection comparé à la période de « non exposition » des mêmes patients</a:t>
            </a:r>
            <a:endParaRPr/>
          </a:p>
        </p:txBody>
      </p:sp>
      <p:pic>
        <p:nvPicPr>
          <p:cNvPr id="791" name="Google Shape;79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351" y="3356992"/>
            <a:ext cx="4916129" cy="280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2457" y="1003484"/>
            <a:ext cx="3067665" cy="5309419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70"/>
          <p:cNvSpPr txBox="1"/>
          <p:nvPr/>
        </p:nvSpPr>
        <p:spPr>
          <a:xfrm>
            <a:off x="389028" y="6020686"/>
            <a:ext cx="502708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information : cas d’ALI post COVID : 32 997 cas pour 100 000 habitants 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1"/>
          <p:cNvSpPr txBox="1"/>
          <p:nvPr>
            <p:ph type="title"/>
          </p:nvPr>
        </p:nvSpPr>
        <p:spPr>
          <a:xfrm>
            <a:off x="479376" y="8519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E94E0E"/>
                </a:solidFill>
              </a:rPr>
              <a:t>LES VACCINS ANTI COVID SONT INOFFENSIFS POUR LE FOIE</a:t>
            </a:r>
            <a:endParaRPr sz="3200"/>
          </a:p>
        </p:txBody>
      </p:sp>
      <p:sp>
        <p:nvSpPr>
          <p:cNvPr id="799" name="Google Shape;799;p71"/>
          <p:cNvSpPr txBox="1"/>
          <p:nvPr/>
        </p:nvSpPr>
        <p:spPr>
          <a:xfrm>
            <a:off x="8904312" y="6346534"/>
            <a:ext cx="27226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Wong CKH , J Hepatol 2022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0" name="Google Shape;80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352" y="1484784"/>
            <a:ext cx="11710928" cy="464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sp>
        <p:nvSpPr>
          <p:cNvPr id="806" name="Google Shape;806;p72"/>
          <p:cNvSpPr txBox="1"/>
          <p:nvPr/>
        </p:nvSpPr>
        <p:spPr>
          <a:xfrm>
            <a:off x="620360" y="2060848"/>
            <a:ext cx="10526959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 COVID peut-il entrainer des atteintes hépatiques ? Si oui Comment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L’atteinte hépatique (aiguë) aggrave-t-elle 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Les hépatopathies chroniques aggravent-elles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Quel est l’impact du COVID sur l’évolution des hépatopathies chroniques ? </a:t>
            </a:r>
            <a:r>
              <a:rPr b="1" i="1" lang="en-US" sz="16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NAFLD ; MAF; Cirrhose ; Transplanté hépatique ?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Données sur la vaccination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 non résolues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Conséquences pratiques</a:t>
            </a:r>
            <a:endParaRPr b="1" sz="24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3"/>
          <p:cNvSpPr txBox="1"/>
          <p:nvPr>
            <p:ph type="title"/>
          </p:nvPr>
        </p:nvSpPr>
        <p:spPr>
          <a:xfrm>
            <a:off x="352558" y="188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 : QUESTIONS NON RESOLUES</a:t>
            </a:r>
            <a:endParaRPr/>
          </a:p>
        </p:txBody>
      </p:sp>
      <p:sp>
        <p:nvSpPr>
          <p:cNvPr id="812" name="Google Shape;812;p73"/>
          <p:cNvSpPr txBox="1"/>
          <p:nvPr/>
        </p:nvSpPr>
        <p:spPr>
          <a:xfrm>
            <a:off x="263352" y="2060848"/>
            <a:ext cx="11305256" cy="216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 physiopathologiques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2" marL="12001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Mécanismes hépatiques impliqués dans la sévérité du COVID</a:t>
            </a:r>
            <a:endParaRPr/>
          </a:p>
          <a:p>
            <a:pPr indent="-285750" lvl="2" marL="12001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des variants sur la pathogénicité hépatique du SarsCoV2</a:t>
            </a:r>
            <a:endParaRPr/>
          </a:p>
          <a:p>
            <a:pPr indent="-285750" lvl="2" marL="12001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de l’atteinte hépatique sur la selection de variants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4"/>
          <p:cNvSpPr txBox="1"/>
          <p:nvPr>
            <p:ph type="title"/>
          </p:nvPr>
        </p:nvSpPr>
        <p:spPr>
          <a:xfrm>
            <a:off x="352558" y="188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QUASIESPECES de SARSCoV2</a:t>
            </a:r>
            <a:endParaRPr/>
          </a:p>
        </p:txBody>
      </p:sp>
      <p:pic>
        <p:nvPicPr>
          <p:cNvPr id="818" name="Google Shape;81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805" y="1484784"/>
            <a:ext cx="8836305" cy="5046223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74"/>
          <p:cNvSpPr txBox="1"/>
          <p:nvPr/>
        </p:nvSpPr>
        <p:spPr>
          <a:xfrm>
            <a:off x="9696400" y="6332367"/>
            <a:ext cx="22054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 F, Spectrum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0" name="Google Shape;820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1504" y="1196752"/>
            <a:ext cx="4104456" cy="4219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5"/>
          <p:cNvSpPr txBox="1"/>
          <p:nvPr>
            <p:ph type="title"/>
          </p:nvPr>
        </p:nvSpPr>
        <p:spPr>
          <a:xfrm>
            <a:off x="352558" y="188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 : QUESTIONS NON RESOLUES</a:t>
            </a:r>
            <a:endParaRPr/>
          </a:p>
        </p:txBody>
      </p:sp>
      <p:sp>
        <p:nvSpPr>
          <p:cNvPr id="826" name="Google Shape;826;p75"/>
          <p:cNvSpPr txBox="1"/>
          <p:nvPr/>
        </p:nvSpPr>
        <p:spPr>
          <a:xfrm>
            <a:off x="347619" y="1556792"/>
            <a:ext cx="11288058" cy="4847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 cliniques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2" marL="12001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Atteinte hépatique au cours du COVID long ?</a:t>
            </a:r>
            <a:endParaRPr/>
          </a:p>
          <a:p>
            <a:pPr indent="-285750" lvl="2" marL="12001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Prévalence, facteurs de risque, et </a:t>
            </a: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séquelles éventuelles 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l’atteinte hépatique microvasculaire : COVID nouvelle cause de veinopathie portale oblitérante ?</a:t>
            </a:r>
            <a:endParaRPr/>
          </a:p>
          <a:p>
            <a:pPr indent="-285750" lvl="2" marL="12001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Accès des MCF aux essais thérapeutiques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2" marL="12001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Durée de l’immunisation post-infection ou post vaccinale chez les patients atteints de MCF</a:t>
            </a:r>
            <a:endParaRPr/>
          </a:p>
          <a:p>
            <a:pPr indent="-285750" lvl="2" marL="12001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Résistance du système hospitalier, seul capable de prendre en charge les maladies chroniques du foie sévères.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400" y="260648"/>
            <a:ext cx="10610681" cy="2768951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76"/>
          <p:cNvSpPr txBox="1"/>
          <p:nvPr/>
        </p:nvSpPr>
        <p:spPr>
          <a:xfrm>
            <a:off x="9336360" y="6381328"/>
            <a:ext cx="26493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Brevini T, Nature (in press)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3" name="Google Shape;833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424" y="3429000"/>
            <a:ext cx="10674896" cy="168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7"/>
          <p:cNvSpPr txBox="1"/>
          <p:nvPr/>
        </p:nvSpPr>
        <p:spPr>
          <a:xfrm>
            <a:off x="9336360" y="6381328"/>
            <a:ext cx="26493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Brevini T, Nature (in press)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77"/>
          <p:cNvSpPr/>
          <p:nvPr/>
        </p:nvSpPr>
        <p:spPr>
          <a:xfrm>
            <a:off x="695400" y="4581128"/>
            <a:ext cx="6984776" cy="19876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77"/>
          <p:cNvSpPr txBox="1"/>
          <p:nvPr/>
        </p:nvSpPr>
        <p:spPr>
          <a:xfrm>
            <a:off x="504958" y="3410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 sz="44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COVID 19 ET FOIE : EFFET PROTECTEUR DE L’AUDC !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77"/>
          <p:cNvSpPr txBox="1"/>
          <p:nvPr/>
        </p:nvSpPr>
        <p:spPr>
          <a:xfrm>
            <a:off x="338730" y="1700808"/>
            <a:ext cx="11305256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Données expérimentales </a:t>
            </a: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&amp; ex vivo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FXR est présent dans les tissus infectés par SARS-CoV2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FXR influence le niveau d’expression des récepteurs ACE2 et l’infection par SARS-CoV2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L’inhibition de FXR réduit ACE2 et ch virale SARS-CoV2 in vivo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L’inhibition de FXR réduit l’infection à SARS-CoV2 du foie humain </a:t>
            </a:r>
            <a:r>
              <a:rPr b="0" i="1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 vivo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L’AUDC prévient l’infection par SARS CoV 2 dans un modèle « Golden Syrian Hamsters »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L’effet protecteur de l’AUDC est médié par la downregulation de la synthèse d’ACE2</a:t>
            </a:r>
            <a:endParaRPr/>
          </a:p>
          <a:p>
            <a:pPr indent="-158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Données cliniques (286 patients)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ajustées sur score de propension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Chez les patients atteints de CBP, l’UDCA est associée à une diminution de l’expression de l’ACE2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L’UDCA est associé à une diminution de l’expression des récepteurs ACE2 sur la muqueuse nasale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L’UDCA est associée à une réduction du recours à l’hospitalisation (-22%), aux soins critiques (-10%) et à la mortalité (-10%)</a:t>
            </a:r>
            <a:endParaRPr/>
          </a:p>
          <a:p>
            <a:pPr indent="-158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78"/>
          <p:cNvSpPr txBox="1"/>
          <p:nvPr/>
        </p:nvSpPr>
        <p:spPr>
          <a:xfrm>
            <a:off x="9336360" y="6381328"/>
            <a:ext cx="26493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Brevini T, Nature (in press)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78"/>
          <p:cNvSpPr/>
          <p:nvPr/>
        </p:nvSpPr>
        <p:spPr>
          <a:xfrm>
            <a:off x="695400" y="4581128"/>
            <a:ext cx="6984776" cy="19876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78"/>
          <p:cNvSpPr txBox="1"/>
          <p:nvPr/>
        </p:nvSpPr>
        <p:spPr>
          <a:xfrm>
            <a:off x="470270" y="10533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 sz="44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COVID 19 ET FOIE : EFFET PROTECTEUR DE L’AUDC !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9" name="Google Shape;84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70" y="1237893"/>
            <a:ext cx="10688767" cy="514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79"/>
          <p:cNvSpPr txBox="1"/>
          <p:nvPr/>
        </p:nvSpPr>
        <p:spPr>
          <a:xfrm>
            <a:off x="9336360" y="6381328"/>
            <a:ext cx="26493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Brevini T, Nature (in press)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79"/>
          <p:cNvSpPr/>
          <p:nvPr/>
        </p:nvSpPr>
        <p:spPr>
          <a:xfrm>
            <a:off x="695400" y="4581128"/>
            <a:ext cx="6984776" cy="19876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79"/>
          <p:cNvSpPr txBox="1"/>
          <p:nvPr/>
        </p:nvSpPr>
        <p:spPr>
          <a:xfrm>
            <a:off x="470270" y="10533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 sz="44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COVID 19 ET FOIE : EFFET PROTECTEUR DE L’AUDC !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7" name="Google Shape;85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440" y="1340768"/>
            <a:ext cx="5754249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9689" y="3533278"/>
            <a:ext cx="4101546" cy="2493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/>
          <p:nvPr>
            <p:ph type="title"/>
          </p:nvPr>
        </p:nvSpPr>
        <p:spPr>
          <a:xfrm>
            <a:off x="1524000" y="3016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ATTEINTES HEPATIQUES LIEES AU COVID</a:t>
            </a:r>
            <a:endParaRPr/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584" y="1173163"/>
            <a:ext cx="7585809" cy="534628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9892351" y="6517846"/>
            <a:ext cx="22540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Phipps, Hepatology 2020</a:t>
            </a:r>
            <a:endParaRPr/>
          </a:p>
        </p:txBody>
      </p:sp>
      <p:sp>
        <p:nvSpPr>
          <p:cNvPr id="172" name="Google Shape;172;p8"/>
          <p:cNvSpPr/>
          <p:nvPr/>
        </p:nvSpPr>
        <p:spPr>
          <a:xfrm>
            <a:off x="2999656" y="3494930"/>
            <a:ext cx="6918686" cy="701149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2999656" y="2357120"/>
            <a:ext cx="7272808" cy="701040"/>
            <a:chOff x="2752750" y="2104281"/>
            <a:chExt cx="5952710" cy="457944"/>
          </a:xfrm>
        </p:grpSpPr>
        <p:sp>
          <p:nvSpPr>
            <p:cNvPr id="174" name="Google Shape;174;p8"/>
            <p:cNvSpPr/>
            <p:nvPr/>
          </p:nvSpPr>
          <p:spPr>
            <a:xfrm>
              <a:off x="2752750" y="2104281"/>
              <a:ext cx="5641592" cy="457944"/>
            </a:xfrm>
            <a:prstGeom prst="rect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8"/>
            <p:cNvSpPr txBox="1"/>
            <p:nvPr/>
          </p:nvSpPr>
          <p:spPr>
            <a:xfrm>
              <a:off x="8413392" y="2148587"/>
              <a:ext cx="2920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86308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COVID 19 ET FOIE</a:t>
            </a:r>
            <a:endParaRPr/>
          </a:p>
        </p:txBody>
      </p:sp>
      <p:sp>
        <p:nvSpPr>
          <p:cNvPr id="864" name="Google Shape;864;p80"/>
          <p:cNvSpPr txBox="1"/>
          <p:nvPr/>
        </p:nvSpPr>
        <p:spPr>
          <a:xfrm>
            <a:off x="620360" y="2060848"/>
            <a:ext cx="10526959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 COVID peut-il entrainer des atteintes hépatiques ? Si oui Comment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L’atteinte hépatique (aiguë) aggrave-t-elle 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Les hépatopathies chroniques aggravent-elles le pronostic du COVID 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Quel est l’impact du COVID sur l’évolution des hépatopathies chroniques ? </a:t>
            </a:r>
            <a:r>
              <a:rPr b="1" i="1" lang="en-US" sz="16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NAFLD ; MAF; Cirrhose ; Transplanté hépatique ?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Données sur la vaccination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Questions non résolues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Conséquences pratiques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81"/>
          <p:cNvSpPr txBox="1"/>
          <p:nvPr>
            <p:ph type="title"/>
          </p:nvPr>
        </p:nvSpPr>
        <p:spPr>
          <a:xfrm>
            <a:off x="119336" y="44624"/>
            <a:ext cx="114630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E94E0E"/>
                </a:solidFill>
              </a:rPr>
              <a:t>CONSEQUENCES PRATIQUES POUR L’INFECTIOLOGUE</a:t>
            </a:r>
            <a:endParaRPr sz="3600"/>
          </a:p>
        </p:txBody>
      </p:sp>
      <p:sp>
        <p:nvSpPr>
          <p:cNvPr id="870" name="Google Shape;870;p81"/>
          <p:cNvSpPr txBox="1"/>
          <p:nvPr/>
        </p:nvSpPr>
        <p:spPr>
          <a:xfrm>
            <a:off x="479376" y="1187624"/>
            <a:ext cx="11031016" cy="5139869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Monitorer les tests hépatiques à J0 </a:t>
            </a: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 J15</a:t>
            </a:r>
            <a:endParaRPr b="1"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Bilan étiologique systématique d’une élévation des transaminases (COVID = diagnostic d’elimination)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Identifier une maladie chronique du foie à haut risque de mortalité :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cirrhose décompensée, CHC, MAF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 de place établie pour la biopsie hépatique 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Tenir compte des tests hépatiques pour 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Poser l’indication d’une hospitalisation pour COVID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Proscrire/surveiller certains médicaments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Stratifier la sévérité des malades des essais cliniques 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Monter un essai Clinique de l’AUDC en prevention des COVID sévères ++++++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2"/>
          <p:cNvSpPr txBox="1"/>
          <p:nvPr>
            <p:ph type="title"/>
          </p:nvPr>
        </p:nvSpPr>
        <p:spPr>
          <a:xfrm>
            <a:off x="407368" y="2978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E94E0E"/>
                </a:solidFill>
              </a:rPr>
              <a:t>CONSEQUENCES PRATIQUES POUR L’HEPATOLOGUE</a:t>
            </a:r>
            <a:endParaRPr sz="3600"/>
          </a:p>
        </p:txBody>
      </p:sp>
      <p:pic>
        <p:nvPicPr>
          <p:cNvPr id="876" name="Google Shape;87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352" y="1234092"/>
            <a:ext cx="11480144" cy="5237644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82"/>
          <p:cNvSpPr txBox="1"/>
          <p:nvPr/>
        </p:nvSpPr>
        <p:spPr>
          <a:xfrm>
            <a:off x="8549721" y="6385700"/>
            <a:ext cx="31204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Ekpanyapong , J Viral Hep 2021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3"/>
          <p:cNvSpPr txBox="1"/>
          <p:nvPr/>
        </p:nvSpPr>
        <p:spPr>
          <a:xfrm>
            <a:off x="1703512" y="-902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 sz="44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TAKE HOME MESSAGES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83"/>
          <p:cNvSpPr txBox="1"/>
          <p:nvPr/>
        </p:nvSpPr>
        <p:spPr>
          <a:xfrm>
            <a:off x="263352" y="908720"/>
            <a:ext cx="11521280" cy="54168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Arial"/>
              <a:buChar char="•"/>
            </a:pPr>
            <a:r>
              <a:rPr b="1" i="1" lang="en-US" sz="24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Sars-CoV2 peut infecter le foie</a:t>
            </a:r>
            <a:endParaRPr b="1" i="1" sz="24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Arial"/>
              <a:buChar char="•"/>
            </a:pPr>
            <a:r>
              <a:rPr b="1" i="1" lang="en-US" sz="24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L’atteinte hépatique aiguë liée au COVID est multifactorielle. Les séquelles à long terme (veinopathie oblitérante) ne sont pas connues</a:t>
            </a:r>
            <a:endParaRPr b="1" i="1" sz="24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Arial"/>
              <a:buChar char="•"/>
            </a:pPr>
            <a:r>
              <a:rPr b="1" i="1" lang="en-US" sz="24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 risque de COVID 19 sévère et létal concerne principalement</a:t>
            </a:r>
            <a:endParaRPr b="1" i="1" sz="24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1" lang="en-US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Les cirrhotiques +++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1" lang="en-US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Les maladies atteints de CHC  (autocensure ?)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1" lang="en-US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Les malades atteints de MAF (recrudescence de la CA et pb de l’accès aux soins)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1" lang="en-US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Les maladies atteints de Stéatopathie (accumulation de FDR)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Arial"/>
              <a:buChar char="•"/>
            </a:pPr>
            <a:r>
              <a:rPr b="1" i="1" lang="en-US" sz="24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Les malades du foie ont souffert des diminutions de l’offre de soin liées à la pandémie</a:t>
            </a:r>
            <a:endParaRPr b="1" i="1" sz="24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Arial"/>
              <a:buChar char="•"/>
            </a:pPr>
            <a:r>
              <a:rPr b="1" i="1" lang="en-US" sz="24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Les malades du foie, en particulier les cirrhotiques, sont prioritaires pour la vaccination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Arial"/>
              <a:buChar char="•"/>
            </a:pPr>
            <a:r>
              <a:rPr b="1" i="1" lang="en-US" sz="24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Les règles de vaccination et l’accès à l’immunothérapie anti SarsCoV2 sont spécifiques (et évolutives) chez les greffés hépatiques</a:t>
            </a:r>
            <a:endParaRPr b="1" i="1" sz="24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Arial"/>
              <a:buChar char="•"/>
            </a:pPr>
            <a:r>
              <a:rPr b="1" i="1" lang="en-US" sz="24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Les vaccins anti COVID sont inoffensifs pour le foie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84"/>
          <p:cNvSpPr txBox="1"/>
          <p:nvPr/>
        </p:nvSpPr>
        <p:spPr>
          <a:xfrm>
            <a:off x="275692" y="476672"/>
            <a:ext cx="115932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E94E0E"/>
                </a:solidFill>
                <a:latin typeface="Calibri"/>
                <a:ea typeface="Calibri"/>
                <a:cs typeface="Calibri"/>
                <a:sym typeface="Calibri"/>
              </a:rPr>
              <a:t>COVID : DON’T FORGET THE LIVER !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 txBox="1"/>
          <p:nvPr>
            <p:ph type="title"/>
          </p:nvPr>
        </p:nvSpPr>
        <p:spPr>
          <a:xfrm>
            <a:off x="1524000" y="3016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94E0E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E94E0E"/>
                </a:solidFill>
              </a:rPr>
              <a:t>ATTEINTES HEPATIQUES LIEES AU COVID</a:t>
            </a:r>
            <a:endParaRPr/>
          </a:p>
        </p:txBody>
      </p:sp>
      <p:sp>
        <p:nvSpPr>
          <p:cNvPr id="181" name="Google Shape;181;p9"/>
          <p:cNvSpPr txBox="1"/>
          <p:nvPr/>
        </p:nvSpPr>
        <p:spPr>
          <a:xfrm>
            <a:off x="9346088" y="6381328"/>
            <a:ext cx="193604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Lei, Hepatology 2020</a:t>
            </a:r>
            <a:endParaRPr/>
          </a:p>
        </p:txBody>
      </p:sp>
      <p:sp>
        <p:nvSpPr>
          <p:cNvPr id="182" name="Google Shape;182;p9"/>
          <p:cNvSpPr txBox="1"/>
          <p:nvPr/>
        </p:nvSpPr>
        <p:spPr>
          <a:xfrm>
            <a:off x="3864043" y="5517232"/>
            <a:ext cx="45204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Cohorte rétrospective Chinoise ; 5771 adultes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5519" y="1363844"/>
            <a:ext cx="8538591" cy="4081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2020-11-13T11:27:39Z</dcterms:created>
  <dc:creator>vdimartino (B06907)</dc:creator>
</cp:coreProperties>
</file>