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84" r:id="rId4"/>
    <p:sldId id="296" r:id="rId5"/>
    <p:sldId id="297" r:id="rId6"/>
    <p:sldId id="298" r:id="rId7"/>
    <p:sldId id="301" r:id="rId8"/>
    <p:sldId id="289" r:id="rId9"/>
    <p:sldId id="290" r:id="rId10"/>
    <p:sldId id="302" r:id="rId11"/>
    <p:sldId id="292" r:id="rId12"/>
    <p:sldId id="266" r:id="rId13"/>
    <p:sldId id="293" r:id="rId14"/>
    <p:sldId id="294"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0" autoAdjust="0"/>
    <p:restoredTop sz="51406" autoAdjust="0"/>
  </p:normalViewPr>
  <p:slideViewPr>
    <p:cSldViewPr snapToGrid="0">
      <p:cViewPr varScale="1">
        <p:scale>
          <a:sx n="34" d="100"/>
          <a:sy n="34" d="100"/>
        </p:scale>
        <p:origin x="2044" y="48"/>
      </p:cViewPr>
      <p:guideLst/>
    </p:cSldViewPr>
  </p:slideViewPr>
  <p:notesTextViewPr>
    <p:cViewPr>
      <p:scale>
        <a:sx n="100" d="100"/>
        <a:sy n="100" d="100"/>
      </p:scale>
      <p:origin x="0" y="-18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F2B30-1F77-46F8-B584-400D1EE48F6B}" type="datetimeFigureOut">
              <a:rPr lang="fr-FR" smtClean="0"/>
              <a:t>15/05/2024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C1B88-FAA6-4993-BECF-097EC43AE91A}" type="slidenum">
              <a:rPr lang="fr-FR" smtClean="0"/>
              <a:t>‹N°›</a:t>
            </a:fld>
            <a:endParaRPr lang="fr-FR"/>
          </a:p>
        </p:txBody>
      </p:sp>
    </p:spTree>
    <p:extLst>
      <p:ext uri="{BB962C8B-B14F-4D97-AF65-F5344CB8AC3E}">
        <p14:creationId xmlns:p14="http://schemas.microsoft.com/office/powerpoint/2010/main" val="198227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a:t>
            </a:fld>
            <a:endParaRPr lang="fr-FR"/>
          </a:p>
        </p:txBody>
      </p:sp>
    </p:spTree>
    <p:extLst>
      <p:ext uri="{BB962C8B-B14F-4D97-AF65-F5344CB8AC3E}">
        <p14:creationId xmlns:p14="http://schemas.microsoft.com/office/powerpoint/2010/main" val="599777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atteintes hépatiques compliquant un HNF1B-MODY sont moins bien décrites que les atteintes rénales.</a:t>
            </a:r>
          </a:p>
          <a:p>
            <a:endParaRPr lang="fr-FR" dirty="0"/>
          </a:p>
          <a:p>
            <a:r>
              <a:rPr lang="fr-FR" dirty="0"/>
              <a:t>La </a:t>
            </a:r>
            <a:r>
              <a:rPr lang="fr-FR" b="1" dirty="0"/>
              <a:t>prévalence</a:t>
            </a:r>
            <a:r>
              <a:rPr lang="fr-FR" dirty="0"/>
              <a:t> de l’atteinte hépatique est donc </a:t>
            </a:r>
            <a:r>
              <a:rPr lang="fr-FR" b="1" dirty="0"/>
              <a:t>mal connue </a:t>
            </a:r>
            <a:r>
              <a:rPr lang="fr-FR" dirty="0"/>
              <a:t>et varie selon les séries, mais semble </a:t>
            </a:r>
            <a:r>
              <a:rPr lang="fr-FR" b="1" dirty="0"/>
              <a:t>fréquente:</a:t>
            </a:r>
          </a:p>
          <a:p>
            <a:r>
              <a:rPr lang="fr-FR" dirty="0"/>
              <a:t>- une étude de cohorte prospective multicentrique française publiée en 2004 décrivant 11 cas de HNF1B-MODY retrouvait des anomalies des tests hépatiques à type de cytolyse et/ou cholestase chez </a:t>
            </a:r>
            <a:r>
              <a:rPr lang="fr-FR" b="1" dirty="0"/>
              <a:t>85% des patients</a:t>
            </a:r>
            <a:r>
              <a:rPr lang="fr-FR" b="0" baseline="30000" dirty="0"/>
              <a:t>1</a:t>
            </a:r>
            <a:endParaRPr lang="fr-FR" b="1" dirty="0"/>
          </a:p>
          <a:p>
            <a:r>
              <a:rPr lang="fr-FR" dirty="0"/>
              <a:t>- une étude de cohorte rétrospective multicentrique française publiée en 2017 retrouvait des anomalies des tests hépatiques à type de cytolyse et/ou cholestase chez 101 patients sur 142 ayant eu un bilan hépatique (</a:t>
            </a:r>
            <a:r>
              <a:rPr lang="fr-FR" b="1" dirty="0"/>
              <a:t>71%</a:t>
            </a:r>
            <a:r>
              <a:rPr lang="fr-FR" dirty="0"/>
              <a:t>)</a:t>
            </a:r>
            <a:r>
              <a:rPr lang="fr-FR" baseline="30000" dirty="0"/>
              <a:t>2</a:t>
            </a:r>
            <a:endParaRPr lang="fr-FR" dirty="0"/>
          </a:p>
          <a:p>
            <a:endParaRPr lang="fr-FR" dirty="0"/>
          </a:p>
          <a:p>
            <a:r>
              <a:rPr lang="fr-FR" dirty="0"/>
              <a:t>Les atteintes hépatiques du HNF1B-MODY se caractérisent par leurs </a:t>
            </a:r>
            <a:r>
              <a:rPr lang="fr-FR" b="1" dirty="0"/>
              <a:t>diversités </a:t>
            </a:r>
            <a:r>
              <a:rPr lang="fr-FR" b="0" dirty="0"/>
              <a:t>et regroupent:</a:t>
            </a:r>
          </a:p>
          <a:p>
            <a:r>
              <a:rPr lang="fr-FR" dirty="0"/>
              <a:t>- des atteintes cytolytiques, n’ayant pas toute une traduction clinique et présentant souvent, en dehors des cas de </a:t>
            </a:r>
            <a:r>
              <a:rPr lang="fr-FR" dirty="0" err="1"/>
              <a:t>stéato</a:t>
            </a:r>
            <a:r>
              <a:rPr lang="fr-FR" dirty="0"/>
              <a:t>-hépatite non spécifiques au HNF1B-MODY, une imagerie et une histologie normales</a:t>
            </a:r>
            <a:r>
              <a:rPr lang="fr-FR" baseline="30000" dirty="0"/>
              <a:t>3</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des atteintes cholestatiques, en lien avec l’implication du gène HNF1B dans le </a:t>
            </a:r>
            <a:r>
              <a:rPr lang="fr-FR" b="1" dirty="0"/>
              <a:t>développement</a:t>
            </a:r>
            <a:r>
              <a:rPr lang="fr-FR" dirty="0"/>
              <a:t> et la </a:t>
            </a:r>
            <a:r>
              <a:rPr lang="fr-FR" b="1" dirty="0"/>
              <a:t>différenciation</a:t>
            </a:r>
            <a:r>
              <a:rPr lang="fr-FR" dirty="0"/>
              <a:t> </a:t>
            </a:r>
            <a:r>
              <a:rPr lang="fr-FR" b="1" dirty="0"/>
              <a:t>des</a:t>
            </a:r>
            <a:r>
              <a:rPr lang="fr-FR" dirty="0"/>
              <a:t> </a:t>
            </a:r>
            <a:r>
              <a:rPr lang="fr-FR" b="1" dirty="0"/>
              <a:t>cellules épithéliales</a:t>
            </a:r>
            <a:r>
              <a:rPr lang="fr-FR" dirty="0"/>
              <a:t>, et notamment de l’épithélium biliaire</a:t>
            </a:r>
            <a:r>
              <a:rPr lang="fr-FR" b="0" baseline="30000" dirty="0"/>
              <a:t>4 </a:t>
            </a:r>
            <a:endParaRPr lang="fr-FR" dirty="0"/>
          </a:p>
          <a:p>
            <a:r>
              <a:rPr lang="fr-FR" dirty="0"/>
              <a:t>- des atteintes néoplasiques, HNF1B étant un </a:t>
            </a:r>
            <a:r>
              <a:rPr lang="fr-FR" b="1" dirty="0"/>
              <a:t>gène suppresseur de tumeur </a:t>
            </a:r>
            <a:r>
              <a:rPr lang="fr-FR" dirty="0"/>
              <a:t>décrit en oncologie hépatique</a:t>
            </a:r>
            <a:r>
              <a:rPr lang="fr-FR" baseline="30000" dirty="0"/>
              <a:t>5</a:t>
            </a:r>
            <a:endParaRPr lang="fr-FR" dirty="0"/>
          </a:p>
          <a:p>
            <a:endParaRPr lang="fr-FR" i="1" dirty="0"/>
          </a:p>
          <a:p>
            <a:r>
              <a:rPr lang="fr-FR" sz="800" i="1" u="sng" dirty="0"/>
              <a:t>Références:</a:t>
            </a:r>
          </a:p>
          <a:p>
            <a:r>
              <a:rPr lang="fr-FR" sz="800" i="1" dirty="0"/>
              <a:t>1. </a:t>
            </a:r>
            <a:r>
              <a:rPr lang="fr-FR" sz="800" i="1" dirty="0" err="1"/>
              <a:t>Bellanné-Chantelot</a:t>
            </a:r>
            <a:r>
              <a:rPr lang="fr-FR" sz="800" i="1" dirty="0"/>
              <a:t> C, Chauveau D, Gautier JF, Dubois-Laforgue D, </a:t>
            </a:r>
            <a:r>
              <a:rPr lang="fr-FR" sz="800" i="1" dirty="0" err="1"/>
              <a:t>Clauin</a:t>
            </a:r>
            <a:r>
              <a:rPr lang="fr-FR" sz="800" i="1" dirty="0"/>
              <a:t> S, Beaufils S, Wilhelm JM, Boitard C, Noël LH, Velho G, </a:t>
            </a:r>
            <a:r>
              <a:rPr lang="fr-FR" sz="800" i="1" dirty="0" err="1"/>
              <a:t>Timsit</a:t>
            </a:r>
            <a:r>
              <a:rPr lang="fr-FR" sz="800" i="1" dirty="0"/>
              <a:t> J. </a:t>
            </a:r>
            <a:r>
              <a:rPr lang="fr-FR" sz="800" b="1" i="1" dirty="0" err="1"/>
              <a:t>Clinical</a:t>
            </a:r>
            <a:r>
              <a:rPr lang="fr-FR" sz="800" b="1" i="1" dirty="0"/>
              <a:t> </a:t>
            </a:r>
            <a:r>
              <a:rPr lang="fr-FR" sz="800" b="1" i="1" dirty="0" err="1"/>
              <a:t>spectrum</a:t>
            </a:r>
            <a:r>
              <a:rPr lang="fr-FR" sz="800" b="1" i="1" dirty="0"/>
              <a:t> </a:t>
            </a:r>
            <a:r>
              <a:rPr lang="fr-FR" sz="800" b="1" i="1" dirty="0" err="1"/>
              <a:t>associated</a:t>
            </a:r>
            <a:r>
              <a:rPr lang="fr-FR" sz="800" b="1" i="1" dirty="0"/>
              <a:t> </a:t>
            </a:r>
            <a:r>
              <a:rPr lang="fr-FR" sz="800" b="1" i="1" dirty="0" err="1"/>
              <a:t>with</a:t>
            </a:r>
            <a:r>
              <a:rPr lang="fr-FR" sz="800" b="1" i="1" dirty="0"/>
              <a:t> </a:t>
            </a:r>
            <a:r>
              <a:rPr lang="fr-FR" sz="800" b="1" i="1" dirty="0" err="1"/>
              <a:t>hepatocyte</a:t>
            </a:r>
            <a:r>
              <a:rPr lang="fr-FR" sz="800" b="1" i="1" dirty="0"/>
              <a:t> </a:t>
            </a:r>
            <a:r>
              <a:rPr lang="fr-FR" sz="800" b="1" i="1" dirty="0" err="1"/>
              <a:t>nuclear</a:t>
            </a:r>
            <a:r>
              <a:rPr lang="fr-FR" sz="800" b="1" i="1" dirty="0"/>
              <a:t> factor-1beta mutations</a:t>
            </a:r>
            <a:r>
              <a:rPr lang="fr-FR" sz="800" i="1" dirty="0"/>
              <a:t>. Ann </a:t>
            </a:r>
            <a:r>
              <a:rPr lang="fr-FR" sz="800" i="1" dirty="0" err="1"/>
              <a:t>Intern</a:t>
            </a:r>
            <a:r>
              <a:rPr lang="fr-FR" sz="800" i="1" dirty="0"/>
              <a:t> Med. 2004 </a:t>
            </a:r>
            <a:r>
              <a:rPr lang="fr-FR" sz="800" i="1" dirty="0" err="1"/>
              <a:t>Apr</a:t>
            </a:r>
            <a:r>
              <a:rPr lang="fr-FR" sz="800" i="1" dirty="0"/>
              <a:t> 6;140(7):510-7. </a:t>
            </a:r>
            <a:r>
              <a:rPr lang="fr-FR" sz="800" i="1" dirty="0" err="1"/>
              <a:t>doi</a:t>
            </a:r>
            <a:r>
              <a:rPr lang="fr-FR" sz="800" i="1" dirty="0"/>
              <a:t>: 10.7326/0003-4819-140-7-200404060-00009.</a:t>
            </a:r>
          </a:p>
          <a:p>
            <a:r>
              <a:rPr lang="fr-FR" sz="800" i="1" dirty="0"/>
              <a:t>2. Dubois-Laforgue D, Cornu E, Saint-Martin C, Coste J, </a:t>
            </a:r>
            <a:r>
              <a:rPr lang="fr-FR" sz="800" i="1" dirty="0" err="1"/>
              <a:t>Bellanné-Chantelot</a:t>
            </a:r>
            <a:r>
              <a:rPr lang="fr-FR" sz="800" i="1" dirty="0"/>
              <a:t> C, </a:t>
            </a:r>
            <a:r>
              <a:rPr lang="fr-FR" sz="800" i="1" dirty="0" err="1"/>
              <a:t>Timsit</a:t>
            </a:r>
            <a:r>
              <a:rPr lang="fr-FR" sz="800" i="1" dirty="0"/>
              <a:t> J; </a:t>
            </a:r>
            <a:r>
              <a:rPr lang="fr-FR" sz="800" b="1" i="1" dirty="0" err="1"/>
              <a:t>Monogenic</a:t>
            </a:r>
            <a:r>
              <a:rPr lang="fr-FR" sz="800" b="1" i="1" dirty="0"/>
              <a:t> </a:t>
            </a:r>
            <a:r>
              <a:rPr lang="fr-FR" sz="800" b="1" i="1" dirty="0" err="1"/>
              <a:t>Diabetes</a:t>
            </a:r>
            <a:r>
              <a:rPr lang="fr-FR" sz="800" b="1" i="1" dirty="0"/>
              <a:t> </a:t>
            </a:r>
            <a:r>
              <a:rPr lang="fr-FR" sz="800" b="1" i="1" dirty="0" err="1"/>
              <a:t>Study</a:t>
            </a:r>
            <a:r>
              <a:rPr lang="fr-FR" sz="800" b="1" i="1" dirty="0"/>
              <a:t> Group of the Société Francophone du Diabète. </a:t>
            </a:r>
            <a:r>
              <a:rPr lang="fr-FR" sz="800" b="1" i="1" dirty="0" err="1"/>
              <a:t>Diabetes</a:t>
            </a:r>
            <a:r>
              <a:rPr lang="fr-FR" sz="800" b="1" i="1" dirty="0"/>
              <a:t>, Associated </a:t>
            </a:r>
            <a:r>
              <a:rPr lang="fr-FR" sz="800" b="1" i="1" dirty="0" err="1"/>
              <a:t>Clinical</a:t>
            </a:r>
            <a:r>
              <a:rPr lang="fr-FR" sz="800" b="1" i="1" dirty="0"/>
              <a:t> Spectrum, Long-</a:t>
            </a:r>
            <a:r>
              <a:rPr lang="fr-FR" sz="800" b="1" i="1" dirty="0" err="1"/>
              <a:t>term</a:t>
            </a:r>
            <a:r>
              <a:rPr lang="fr-FR" sz="800" b="1" i="1" dirty="0"/>
              <a:t> </a:t>
            </a:r>
            <a:r>
              <a:rPr lang="fr-FR" sz="800" b="1" i="1" dirty="0" err="1"/>
              <a:t>Prognosis</a:t>
            </a:r>
            <a:r>
              <a:rPr lang="fr-FR" sz="800" b="1" i="1" dirty="0"/>
              <a:t>, and </a:t>
            </a:r>
            <a:r>
              <a:rPr lang="fr-FR" sz="800" b="1" i="1" dirty="0" err="1"/>
              <a:t>Genotype</a:t>
            </a:r>
            <a:r>
              <a:rPr lang="fr-FR" sz="800" b="1" i="1" dirty="0"/>
              <a:t>/</a:t>
            </a:r>
            <a:r>
              <a:rPr lang="fr-FR" sz="800" b="1" i="1" dirty="0" err="1"/>
              <a:t>Phenotype</a:t>
            </a:r>
            <a:r>
              <a:rPr lang="fr-FR" sz="800" b="1" i="1" dirty="0"/>
              <a:t> </a:t>
            </a:r>
            <a:r>
              <a:rPr lang="fr-FR" sz="800" b="1" i="1" dirty="0" err="1"/>
              <a:t>Correlations</a:t>
            </a:r>
            <a:r>
              <a:rPr lang="fr-FR" sz="800" b="1" i="1" dirty="0"/>
              <a:t> in 201 </a:t>
            </a:r>
            <a:r>
              <a:rPr lang="fr-FR" sz="800" b="1" i="1" dirty="0" err="1"/>
              <a:t>Adult</a:t>
            </a:r>
            <a:r>
              <a:rPr lang="fr-FR" sz="800" b="1" i="1" dirty="0"/>
              <a:t> Patients </a:t>
            </a:r>
            <a:r>
              <a:rPr lang="fr-FR" sz="800" b="1" i="1" dirty="0" err="1"/>
              <a:t>With</a:t>
            </a:r>
            <a:r>
              <a:rPr lang="fr-FR" sz="800" b="1" i="1" dirty="0"/>
              <a:t> </a:t>
            </a:r>
            <a:r>
              <a:rPr lang="fr-FR" sz="800" b="1" i="1" dirty="0" err="1"/>
              <a:t>Hepatocyte</a:t>
            </a:r>
            <a:r>
              <a:rPr lang="fr-FR" sz="800" b="1" i="1" dirty="0"/>
              <a:t> </a:t>
            </a:r>
            <a:r>
              <a:rPr lang="fr-FR" sz="800" b="1" i="1" dirty="0" err="1"/>
              <a:t>Nuclear</a:t>
            </a:r>
            <a:r>
              <a:rPr lang="fr-FR" sz="800" b="1" i="1" dirty="0"/>
              <a:t> Factor 1B (HNF1B) </a:t>
            </a:r>
            <a:r>
              <a:rPr lang="fr-FR" sz="800" b="1" i="1" dirty="0" err="1"/>
              <a:t>Molecular</a:t>
            </a:r>
            <a:r>
              <a:rPr lang="fr-FR" sz="800" b="1" i="1" dirty="0"/>
              <a:t> </a:t>
            </a:r>
            <a:r>
              <a:rPr lang="fr-FR" sz="800" b="1" i="1" dirty="0" err="1"/>
              <a:t>Defects</a:t>
            </a:r>
            <a:r>
              <a:rPr lang="fr-FR" sz="800" i="1" dirty="0"/>
              <a:t>. </a:t>
            </a:r>
            <a:r>
              <a:rPr lang="fr-FR" sz="800" i="1" dirty="0" err="1"/>
              <a:t>Diabetes</a:t>
            </a:r>
            <a:r>
              <a:rPr lang="fr-FR" sz="800" i="1" dirty="0"/>
              <a:t> Care. 2017 Nov;40(11):1436-1443. </a:t>
            </a:r>
            <a:r>
              <a:rPr lang="fr-FR" sz="800" i="1" dirty="0" err="1"/>
              <a:t>doi</a:t>
            </a:r>
            <a:r>
              <a:rPr lang="fr-FR" sz="800" i="1" dirty="0"/>
              <a:t>: 10.2337/dc16-2462.</a:t>
            </a:r>
          </a:p>
          <a:p>
            <a:r>
              <a:rPr lang="fr-FR" sz="800" i="1" dirty="0"/>
              <a:t>3. </a:t>
            </a:r>
            <a:r>
              <a:rPr lang="fr-FR" sz="800" i="1" dirty="0" err="1"/>
              <a:t>Raile</a:t>
            </a:r>
            <a:r>
              <a:rPr lang="fr-FR" sz="800" i="1" dirty="0"/>
              <a:t> K, </a:t>
            </a:r>
            <a:r>
              <a:rPr lang="fr-FR" sz="800" i="1" dirty="0" err="1"/>
              <a:t>Klopocki</a:t>
            </a:r>
            <a:r>
              <a:rPr lang="fr-FR" sz="800" i="1" dirty="0"/>
              <a:t> E, Holder M, Wessel T, </a:t>
            </a:r>
            <a:r>
              <a:rPr lang="fr-FR" sz="800" i="1" dirty="0" err="1"/>
              <a:t>Galler</a:t>
            </a:r>
            <a:r>
              <a:rPr lang="fr-FR" sz="800" i="1" dirty="0"/>
              <a:t> A, Deiss D, Müller D, Riebel T, Horn D, </a:t>
            </a:r>
            <a:r>
              <a:rPr lang="fr-FR" sz="800" i="1" dirty="0" err="1"/>
              <a:t>Maringa</a:t>
            </a:r>
            <a:r>
              <a:rPr lang="fr-FR" sz="800" i="1" dirty="0"/>
              <a:t> M, Weber J, Ullmann R, </a:t>
            </a:r>
            <a:r>
              <a:rPr lang="fr-FR" sz="800" i="1" dirty="0" err="1"/>
              <a:t>Grüters</a:t>
            </a:r>
            <a:r>
              <a:rPr lang="fr-FR" sz="800" i="1" dirty="0"/>
              <a:t> A. </a:t>
            </a:r>
            <a:r>
              <a:rPr lang="fr-FR" sz="800" b="1" i="1" dirty="0" err="1"/>
              <a:t>Expanded</a:t>
            </a:r>
            <a:r>
              <a:rPr lang="fr-FR" sz="800" b="1" i="1" dirty="0"/>
              <a:t> </a:t>
            </a:r>
            <a:r>
              <a:rPr lang="fr-FR" sz="800" b="1" i="1" dirty="0" err="1"/>
              <a:t>clinical</a:t>
            </a:r>
            <a:r>
              <a:rPr lang="fr-FR" sz="800" b="1" i="1" dirty="0"/>
              <a:t> </a:t>
            </a:r>
            <a:r>
              <a:rPr lang="fr-FR" sz="800" b="1" i="1" dirty="0" err="1"/>
              <a:t>spectrum</a:t>
            </a:r>
            <a:r>
              <a:rPr lang="fr-FR" sz="800" b="1" i="1" dirty="0"/>
              <a:t> in </a:t>
            </a:r>
            <a:r>
              <a:rPr lang="fr-FR" sz="800" b="1" i="1" dirty="0" err="1"/>
              <a:t>hepatocyte</a:t>
            </a:r>
            <a:r>
              <a:rPr lang="fr-FR" sz="800" b="1" i="1" dirty="0"/>
              <a:t> </a:t>
            </a:r>
            <a:r>
              <a:rPr lang="fr-FR" sz="800" b="1" i="1" dirty="0" err="1"/>
              <a:t>nuclear</a:t>
            </a:r>
            <a:r>
              <a:rPr lang="fr-FR" sz="800" b="1" i="1" dirty="0"/>
              <a:t> factor 1b-maturity-onset </a:t>
            </a:r>
            <a:r>
              <a:rPr lang="fr-FR" sz="800" b="1" i="1" dirty="0" err="1"/>
              <a:t>diabetes</a:t>
            </a:r>
            <a:r>
              <a:rPr lang="fr-FR" sz="800" b="1" i="1" dirty="0"/>
              <a:t> of the </a:t>
            </a:r>
            <a:r>
              <a:rPr lang="fr-FR" sz="800" b="1" i="1" dirty="0" err="1"/>
              <a:t>young</a:t>
            </a:r>
            <a:r>
              <a:rPr lang="fr-FR" sz="800" i="1" dirty="0"/>
              <a:t>. J Clin </a:t>
            </a:r>
            <a:r>
              <a:rPr lang="fr-FR" sz="800" i="1" dirty="0" err="1"/>
              <a:t>Endocrinol</a:t>
            </a:r>
            <a:r>
              <a:rPr lang="fr-FR" sz="800" i="1" dirty="0"/>
              <a:t> </a:t>
            </a:r>
            <a:r>
              <a:rPr lang="fr-FR" sz="800" i="1" dirty="0" err="1"/>
              <a:t>Metab</a:t>
            </a:r>
            <a:r>
              <a:rPr lang="fr-FR" sz="800" i="1" dirty="0"/>
              <a:t>. 2009 Jul;94(7):2658-64. </a:t>
            </a:r>
            <a:r>
              <a:rPr lang="fr-FR" sz="800" i="1" dirty="0" err="1"/>
              <a:t>doi</a:t>
            </a:r>
            <a:r>
              <a:rPr lang="fr-FR" sz="800" i="1" dirty="0"/>
              <a:t>: 10.1210/jc.2008-2189.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4. </a:t>
            </a:r>
            <a:r>
              <a:rPr lang="fr-FR" sz="800" i="1" dirty="0" err="1"/>
              <a:t>Kitanaka</a:t>
            </a:r>
            <a:r>
              <a:rPr lang="fr-FR" sz="800" i="1" dirty="0"/>
              <a:t> S, Miki Y, Hayashi Y, </a:t>
            </a:r>
            <a:r>
              <a:rPr lang="fr-FR" sz="800" i="1" dirty="0" err="1"/>
              <a:t>Igarashi</a:t>
            </a:r>
            <a:r>
              <a:rPr lang="fr-FR" sz="800" i="1" dirty="0"/>
              <a:t> T. </a:t>
            </a:r>
            <a:r>
              <a:rPr lang="fr-FR" sz="800" b="1" i="1" dirty="0" err="1"/>
              <a:t>Promoter-specific</a:t>
            </a:r>
            <a:r>
              <a:rPr lang="fr-FR" sz="800" b="1" i="1" dirty="0"/>
              <a:t> </a:t>
            </a:r>
            <a:r>
              <a:rPr lang="fr-FR" sz="800" b="1" i="1" dirty="0" err="1"/>
              <a:t>repression</a:t>
            </a:r>
            <a:r>
              <a:rPr lang="fr-FR" sz="800" b="1" i="1" dirty="0"/>
              <a:t> of </a:t>
            </a:r>
            <a:r>
              <a:rPr lang="fr-FR" sz="800" b="1" i="1" dirty="0" err="1"/>
              <a:t>hepatocyte</a:t>
            </a:r>
            <a:r>
              <a:rPr lang="fr-FR" sz="800" b="1" i="1" dirty="0"/>
              <a:t> </a:t>
            </a:r>
            <a:r>
              <a:rPr lang="fr-FR" sz="800" b="1" i="1" dirty="0" err="1"/>
              <a:t>nuclear</a:t>
            </a:r>
            <a:r>
              <a:rPr lang="fr-FR" sz="800" b="1" i="1" dirty="0"/>
              <a:t> factor (HNF)-1 beta and HNF-1 alpha </a:t>
            </a:r>
            <a:r>
              <a:rPr lang="fr-FR" sz="800" b="1" i="1" dirty="0" err="1"/>
              <a:t>transcriptional</a:t>
            </a:r>
            <a:r>
              <a:rPr lang="fr-FR" sz="800" b="1" i="1" dirty="0"/>
              <a:t> </a:t>
            </a:r>
            <a:r>
              <a:rPr lang="fr-FR" sz="800" b="1" i="1" dirty="0" err="1"/>
              <a:t>activity</a:t>
            </a:r>
            <a:r>
              <a:rPr lang="fr-FR" sz="800" b="1" i="1" dirty="0"/>
              <a:t> by an HNF-1 beta </a:t>
            </a:r>
            <a:r>
              <a:rPr lang="fr-FR" sz="800" b="1" i="1" dirty="0" err="1"/>
              <a:t>missense</a:t>
            </a:r>
            <a:r>
              <a:rPr lang="fr-FR" sz="800" b="1" i="1" dirty="0"/>
              <a:t> mutant </a:t>
            </a:r>
            <a:r>
              <a:rPr lang="fr-FR" sz="800" b="1" i="1" dirty="0" err="1"/>
              <a:t>associated</a:t>
            </a:r>
            <a:r>
              <a:rPr lang="fr-FR" sz="800" b="1" i="1" dirty="0"/>
              <a:t> </a:t>
            </a:r>
            <a:r>
              <a:rPr lang="fr-FR" sz="800" b="1" i="1" dirty="0" err="1"/>
              <a:t>with</a:t>
            </a:r>
            <a:r>
              <a:rPr lang="fr-FR" sz="800" b="1" i="1" dirty="0"/>
              <a:t> Type 5 </a:t>
            </a:r>
            <a:r>
              <a:rPr lang="fr-FR" sz="800" b="1" i="1" dirty="0" err="1"/>
              <a:t>maturity-onset</a:t>
            </a:r>
            <a:r>
              <a:rPr lang="fr-FR" sz="800" b="1" i="1" dirty="0"/>
              <a:t> </a:t>
            </a:r>
            <a:r>
              <a:rPr lang="fr-FR" sz="800" b="1" i="1" dirty="0" err="1"/>
              <a:t>diabetes</a:t>
            </a:r>
            <a:r>
              <a:rPr lang="fr-FR" sz="800" b="1" i="1" dirty="0"/>
              <a:t> of the </a:t>
            </a:r>
            <a:r>
              <a:rPr lang="fr-FR" sz="800" b="1" i="1" dirty="0" err="1"/>
              <a:t>young</a:t>
            </a:r>
            <a:r>
              <a:rPr lang="fr-FR" sz="800" b="1" i="1" dirty="0"/>
              <a:t> </a:t>
            </a:r>
            <a:r>
              <a:rPr lang="fr-FR" sz="800" b="1" i="1" dirty="0" err="1"/>
              <a:t>with</a:t>
            </a:r>
            <a:r>
              <a:rPr lang="fr-FR" sz="800" b="1" i="1" dirty="0"/>
              <a:t> </a:t>
            </a:r>
            <a:r>
              <a:rPr lang="fr-FR" sz="800" b="1" i="1" dirty="0" err="1"/>
              <a:t>hepatic</a:t>
            </a:r>
            <a:r>
              <a:rPr lang="fr-FR" sz="800" b="1" i="1" dirty="0"/>
              <a:t> and </a:t>
            </a:r>
            <a:r>
              <a:rPr lang="fr-FR" sz="800" b="1" i="1" dirty="0" err="1"/>
              <a:t>biliary</a:t>
            </a:r>
            <a:r>
              <a:rPr lang="fr-FR" sz="800" b="1" i="1" dirty="0"/>
              <a:t> manifestations</a:t>
            </a:r>
            <a:r>
              <a:rPr lang="fr-FR" sz="800" i="1" dirty="0"/>
              <a:t>. J Clin </a:t>
            </a:r>
            <a:r>
              <a:rPr lang="fr-FR" sz="800" i="1" dirty="0" err="1"/>
              <a:t>Endocrinol</a:t>
            </a:r>
            <a:r>
              <a:rPr lang="fr-FR" sz="800" i="1" dirty="0"/>
              <a:t> </a:t>
            </a:r>
            <a:r>
              <a:rPr lang="fr-FR" sz="800" i="1" dirty="0" err="1"/>
              <a:t>Metab</a:t>
            </a:r>
            <a:r>
              <a:rPr lang="fr-FR" sz="800" i="1" dirty="0"/>
              <a:t>. 2004 Mar;89(3):1369-78. </a:t>
            </a:r>
            <a:r>
              <a:rPr lang="fr-FR" sz="800" i="1" dirty="0" err="1"/>
              <a:t>doi</a:t>
            </a:r>
            <a:r>
              <a:rPr lang="fr-FR" sz="800" i="1" dirty="0"/>
              <a:t>: 10.1210/jc.2003-031308.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5. Chandra S, Srinivasan S, Batra J</a:t>
            </a:r>
            <a:r>
              <a:rPr lang="fr-FR" sz="800" b="1" i="1" dirty="0"/>
              <a:t>. </a:t>
            </a:r>
            <a:r>
              <a:rPr lang="fr-FR" sz="800" b="1" i="1" dirty="0" err="1"/>
              <a:t>Hepatocyte</a:t>
            </a:r>
            <a:r>
              <a:rPr lang="fr-FR" sz="800" b="1" i="1" dirty="0"/>
              <a:t> </a:t>
            </a:r>
            <a:r>
              <a:rPr lang="fr-FR" sz="800" b="1" i="1" dirty="0" err="1"/>
              <a:t>nuclear</a:t>
            </a:r>
            <a:r>
              <a:rPr lang="fr-FR" sz="800" b="1" i="1" dirty="0"/>
              <a:t> factor 1 beta: A perspective in cancer</a:t>
            </a:r>
            <a:r>
              <a:rPr lang="fr-FR" sz="800" i="1" dirty="0"/>
              <a:t>. Cancer Med. 2021 Mar;10(5):1791-1804. </a:t>
            </a:r>
            <a:r>
              <a:rPr lang="fr-FR" sz="800" i="1" dirty="0" err="1"/>
              <a:t>doi</a:t>
            </a:r>
            <a:r>
              <a:rPr lang="fr-FR" sz="800" i="1" dirty="0"/>
              <a:t>: 10.1002/cam4.3676.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endParaRPr lang="fr-FR" i="1"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10</a:t>
            </a:fld>
            <a:endParaRPr lang="fr-FR"/>
          </a:p>
        </p:txBody>
      </p:sp>
    </p:spTree>
    <p:extLst>
      <p:ext uri="{BB962C8B-B14F-4D97-AF65-F5344CB8AC3E}">
        <p14:creationId xmlns:p14="http://schemas.microsoft.com/office/powerpoint/2010/main" val="233423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rôle clé du gène HNF1B dans le développement de l’épithélium des voies biliaires a été illustré dans des modèles murins avec inactivation hépatique de HNF1B, qui présentaient un développement anormal des cholangiocytes, de la vésicule biliaire et des voies biliaires intra et extra hépatiques</a:t>
            </a:r>
            <a:r>
              <a:rPr lang="fr-FR" baseline="30000" dirty="0"/>
              <a:t>1</a:t>
            </a:r>
            <a:r>
              <a:rPr lang="fr-FR" dirty="0"/>
              <a:t>; de plus, les souris adultes présentaient également des reliquats de plaque </a:t>
            </a:r>
            <a:r>
              <a:rPr lang="fr-FR" dirty="0" err="1"/>
              <a:t>ductale</a:t>
            </a:r>
            <a:r>
              <a:rPr lang="fr-FR" dirty="0"/>
              <a:t>, avec une </a:t>
            </a:r>
            <a:r>
              <a:rPr lang="fr-FR" dirty="0" err="1"/>
              <a:t>ciliogenèse</a:t>
            </a:r>
            <a:r>
              <a:rPr lang="fr-FR" dirty="0"/>
              <a:t> et une polarisation cellulaire altérée, suggérant HNF1B comme un </a:t>
            </a:r>
            <a:r>
              <a:rPr lang="fr-FR" b="1" dirty="0"/>
              <a:t>régulateur essentiel des structures canalaires biliaires primitives</a:t>
            </a:r>
            <a:r>
              <a:rPr lang="fr-FR" b="0" baseline="30000" dirty="0"/>
              <a:t>2</a:t>
            </a:r>
            <a:r>
              <a:rPr lang="fr-FR" dirty="0"/>
              <a:t>. </a:t>
            </a:r>
          </a:p>
          <a:p>
            <a:endParaRPr lang="fr-FR" dirty="0"/>
          </a:p>
          <a:p>
            <a:r>
              <a:rPr lang="fr-FR" dirty="0"/>
              <a:t>C’est pourquoi le déficit en HNF1B est actuellement décrit comme faisant partie des </a:t>
            </a:r>
            <a:r>
              <a:rPr lang="fr-FR" b="1" dirty="0"/>
              <a:t>causes de ciliopathies avec atteinte hépatique</a:t>
            </a:r>
            <a:r>
              <a:rPr lang="fr-FR" b="0" baseline="30000" dirty="0"/>
              <a:t>3,4</a:t>
            </a:r>
            <a:r>
              <a:rPr lang="fr-FR" dirty="0"/>
              <a:t>. Cette </a:t>
            </a:r>
            <a:r>
              <a:rPr lang="fr-FR" dirty="0" err="1"/>
              <a:t>ciliopathie</a:t>
            </a:r>
            <a:r>
              <a:rPr lang="fr-FR" dirty="0"/>
              <a:t> a notamment été décrite par </a:t>
            </a:r>
            <a:r>
              <a:rPr lang="fr-FR" dirty="0" err="1"/>
              <a:t>Roelandt</a:t>
            </a:r>
            <a:r>
              <a:rPr lang="fr-FR" dirty="0"/>
              <a:t> et al, chez 3 patients adultes HNF1B-MODY présentant une cholestase chronique sans étiologie retrouvée à l’imagerie ni à la biopsie hépatique. Une analyse en microscopie électronique de leurs canaux biliaires a permis la mise en évidence d’une absence/pauvreté des cils primaires dans les cellules épithéliales de leurs canaux biliaires</a:t>
            </a:r>
            <a:r>
              <a:rPr lang="fr-FR" baseline="30000" dirty="0"/>
              <a:t>5</a:t>
            </a:r>
            <a:r>
              <a:rPr lang="fr-FR" dirty="0"/>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L’atteinte des plus gros canaux biliaires se traduit également par des kystes des canaux biliaires avec une morphologie atypique de certains canaux. Elle a notamment été décrite par </a:t>
            </a:r>
            <a:r>
              <a:rPr lang="fr-FR" dirty="0" err="1"/>
              <a:t>Kettunen</a:t>
            </a:r>
            <a:r>
              <a:rPr lang="fr-FR" dirty="0"/>
              <a:t> et al, dans une cohorte prospective de 14 patients HNF1B-MODY, ayant eu une </a:t>
            </a:r>
            <a:r>
              <a:rPr lang="fr-FR" dirty="0" err="1"/>
              <a:t>cholangio</a:t>
            </a:r>
            <a:r>
              <a:rPr lang="fr-FR" dirty="0"/>
              <a:t>-IRM annuelle systématique: 7 patients présentaient des anomalies des voies biliaires dont </a:t>
            </a:r>
            <a:r>
              <a:rPr lang="fr-FR" b="0" dirty="0"/>
              <a:t>6</a:t>
            </a:r>
            <a:r>
              <a:rPr lang="fr-FR" b="1" dirty="0"/>
              <a:t> </a:t>
            </a:r>
            <a:r>
              <a:rPr lang="fr-FR" b="0" dirty="0"/>
              <a:t>avaient un </a:t>
            </a:r>
            <a:r>
              <a:rPr lang="fr-FR" b="1" dirty="0"/>
              <a:t>kyste du cholédoque, facteur de risque de cholangiocarcinome</a:t>
            </a:r>
            <a:r>
              <a:rPr lang="fr-FR" b="0" baseline="30000" dirty="0"/>
              <a:t>6</a:t>
            </a:r>
            <a:r>
              <a:rPr lang="fr-FR" dirty="0"/>
              <a:t>. </a:t>
            </a:r>
          </a:p>
          <a:p>
            <a:endParaRPr lang="fr-FR" dirty="0"/>
          </a:p>
          <a:p>
            <a:r>
              <a:rPr lang="fr-FR" sz="800" i="1" u="sng" dirty="0"/>
              <a:t>Références:</a:t>
            </a:r>
          </a:p>
          <a:p>
            <a:r>
              <a:rPr lang="fr-FR" sz="800" i="1" dirty="0"/>
              <a:t>1. </a:t>
            </a:r>
            <a:r>
              <a:rPr lang="fr-FR" sz="800" i="1" dirty="0" err="1"/>
              <a:t>Coffinier</a:t>
            </a:r>
            <a:r>
              <a:rPr lang="fr-FR" sz="800" i="1" dirty="0"/>
              <a:t> C, </a:t>
            </a:r>
            <a:r>
              <a:rPr lang="fr-FR" sz="800" i="1" dirty="0" err="1"/>
              <a:t>Gresh</a:t>
            </a:r>
            <a:r>
              <a:rPr lang="fr-FR" sz="800" i="1" dirty="0"/>
              <a:t> L, </a:t>
            </a:r>
            <a:r>
              <a:rPr lang="fr-FR" sz="800" i="1" dirty="0" err="1"/>
              <a:t>Fiette</a:t>
            </a:r>
            <a:r>
              <a:rPr lang="fr-FR" sz="800" i="1" dirty="0"/>
              <a:t> L, Tronche F, Schütz G, Babinet C, </a:t>
            </a:r>
            <a:r>
              <a:rPr lang="fr-FR" sz="800" i="1" dirty="0" err="1"/>
              <a:t>Pontoglio</a:t>
            </a:r>
            <a:r>
              <a:rPr lang="fr-FR" sz="800" i="1" dirty="0"/>
              <a:t> M, </a:t>
            </a:r>
            <a:r>
              <a:rPr lang="fr-FR" sz="800" i="1" dirty="0" err="1"/>
              <a:t>Yaniv</a:t>
            </a:r>
            <a:r>
              <a:rPr lang="fr-FR" sz="800" i="1" dirty="0"/>
              <a:t> M, Barra J. </a:t>
            </a:r>
            <a:r>
              <a:rPr lang="fr-FR" sz="800" b="1" i="1" dirty="0"/>
              <a:t>Bile system </a:t>
            </a:r>
            <a:r>
              <a:rPr lang="fr-FR" sz="800" b="1" i="1" dirty="0" err="1"/>
              <a:t>morphogenesis</a:t>
            </a:r>
            <a:r>
              <a:rPr lang="fr-FR" sz="800" b="1" i="1" dirty="0"/>
              <a:t> </a:t>
            </a:r>
            <a:r>
              <a:rPr lang="fr-FR" sz="800" b="1" i="1" dirty="0" err="1"/>
              <a:t>defects</a:t>
            </a:r>
            <a:r>
              <a:rPr lang="fr-FR" sz="800" b="1" i="1" dirty="0"/>
              <a:t> and </a:t>
            </a:r>
            <a:r>
              <a:rPr lang="fr-FR" sz="800" b="1" i="1" dirty="0" err="1"/>
              <a:t>liver</a:t>
            </a:r>
            <a:r>
              <a:rPr lang="fr-FR" sz="800" b="1" i="1" dirty="0"/>
              <a:t> </a:t>
            </a:r>
            <a:r>
              <a:rPr lang="fr-FR" sz="800" b="1" i="1" dirty="0" err="1"/>
              <a:t>dysfunction</a:t>
            </a:r>
            <a:r>
              <a:rPr lang="fr-FR" sz="800" b="1" i="1" dirty="0"/>
              <a:t> </a:t>
            </a:r>
            <a:r>
              <a:rPr lang="fr-FR" sz="800" b="1" i="1" dirty="0" err="1"/>
              <a:t>upon</a:t>
            </a:r>
            <a:r>
              <a:rPr lang="fr-FR" sz="800" b="1" i="1" dirty="0"/>
              <a:t> </a:t>
            </a:r>
            <a:r>
              <a:rPr lang="fr-FR" sz="800" b="1" i="1" dirty="0" err="1"/>
              <a:t>targeted</a:t>
            </a:r>
            <a:r>
              <a:rPr lang="fr-FR" sz="800" b="1" i="1" dirty="0"/>
              <a:t> </a:t>
            </a:r>
            <a:r>
              <a:rPr lang="fr-FR" sz="800" b="1" i="1" dirty="0" err="1"/>
              <a:t>deletion</a:t>
            </a:r>
            <a:r>
              <a:rPr lang="fr-FR" sz="800" b="1" i="1" dirty="0"/>
              <a:t> of HNF1beta</a:t>
            </a:r>
            <a:r>
              <a:rPr lang="fr-FR" sz="800" i="1" dirty="0"/>
              <a:t>. </a:t>
            </a:r>
            <a:r>
              <a:rPr lang="fr-FR" sz="800" i="1" dirty="0" err="1"/>
              <a:t>Development</a:t>
            </a:r>
            <a:r>
              <a:rPr lang="fr-FR" sz="800" i="1" dirty="0"/>
              <a:t>. 2002 Apr;129(8):1829-38. </a:t>
            </a:r>
            <a:r>
              <a:rPr lang="fr-FR" sz="800" i="1" dirty="0" err="1"/>
              <a:t>doi</a:t>
            </a:r>
            <a:r>
              <a:rPr lang="fr-FR" sz="800" i="1" dirty="0"/>
              <a:t>: 10.1242/dev.129.8.1829.</a:t>
            </a:r>
          </a:p>
          <a:p>
            <a:r>
              <a:rPr lang="fr-FR" sz="800" i="1" dirty="0"/>
              <a:t>2. </a:t>
            </a:r>
            <a:r>
              <a:rPr lang="fr-FR" sz="800" i="1" dirty="0" err="1"/>
              <a:t>Yamasaki</a:t>
            </a:r>
            <a:r>
              <a:rPr lang="fr-FR" sz="800" i="1" dirty="0"/>
              <a:t> H, Sada A, </a:t>
            </a:r>
            <a:r>
              <a:rPr lang="fr-FR" sz="800" i="1" dirty="0" err="1"/>
              <a:t>Iwata</a:t>
            </a:r>
            <a:r>
              <a:rPr lang="fr-FR" sz="800" i="1" dirty="0"/>
              <a:t> T, </a:t>
            </a:r>
            <a:r>
              <a:rPr lang="fr-FR" sz="800" i="1" dirty="0" err="1"/>
              <a:t>Niwa</a:t>
            </a:r>
            <a:r>
              <a:rPr lang="fr-FR" sz="800" i="1" dirty="0"/>
              <a:t> T, </a:t>
            </a:r>
            <a:r>
              <a:rPr lang="fr-FR" sz="800" i="1" dirty="0" err="1"/>
              <a:t>Tomizawa</a:t>
            </a:r>
            <a:r>
              <a:rPr lang="fr-FR" sz="800" i="1" dirty="0"/>
              <a:t> M, </a:t>
            </a:r>
            <a:r>
              <a:rPr lang="fr-FR" sz="800" i="1" dirty="0" err="1"/>
              <a:t>Xanthopoulos</a:t>
            </a:r>
            <a:r>
              <a:rPr lang="fr-FR" sz="800" i="1" dirty="0"/>
              <a:t> KG, </a:t>
            </a:r>
            <a:r>
              <a:rPr lang="fr-FR" sz="800" i="1" dirty="0" err="1"/>
              <a:t>Koike</a:t>
            </a:r>
            <a:r>
              <a:rPr lang="fr-FR" sz="800" i="1" dirty="0"/>
              <a:t> T, </a:t>
            </a:r>
            <a:r>
              <a:rPr lang="fr-FR" sz="800" i="1" dirty="0" err="1"/>
              <a:t>Shiojiri</a:t>
            </a:r>
            <a:r>
              <a:rPr lang="fr-FR" sz="800" i="1" dirty="0"/>
              <a:t> N. </a:t>
            </a:r>
            <a:r>
              <a:rPr lang="fr-FR" sz="800" b="1" i="1" dirty="0"/>
              <a:t>Suppression of C/</a:t>
            </a:r>
            <a:r>
              <a:rPr lang="fr-FR" sz="800" b="1" i="1" dirty="0" err="1"/>
              <a:t>EBPalpha</a:t>
            </a:r>
            <a:r>
              <a:rPr lang="fr-FR" sz="800" b="1" i="1" dirty="0"/>
              <a:t> expression in </a:t>
            </a:r>
            <a:r>
              <a:rPr lang="fr-FR" sz="800" b="1" i="1" dirty="0" err="1"/>
              <a:t>periportal</a:t>
            </a:r>
            <a:r>
              <a:rPr lang="fr-FR" sz="800" b="1" i="1" dirty="0"/>
              <a:t> </a:t>
            </a:r>
            <a:r>
              <a:rPr lang="fr-FR" sz="800" b="1" i="1" dirty="0" err="1"/>
              <a:t>hepatoblasts</a:t>
            </a:r>
            <a:r>
              <a:rPr lang="fr-FR" sz="800" b="1" i="1" dirty="0"/>
              <a:t> </a:t>
            </a:r>
            <a:r>
              <a:rPr lang="fr-FR" sz="800" b="1" i="1" dirty="0" err="1"/>
              <a:t>may</a:t>
            </a:r>
            <a:r>
              <a:rPr lang="fr-FR" sz="800" b="1" i="1" dirty="0"/>
              <a:t> </a:t>
            </a:r>
            <a:r>
              <a:rPr lang="fr-FR" sz="800" b="1" i="1" dirty="0" err="1"/>
              <a:t>stimulate</a:t>
            </a:r>
            <a:r>
              <a:rPr lang="fr-FR" sz="800" b="1" i="1" dirty="0"/>
              <a:t> </a:t>
            </a:r>
            <a:r>
              <a:rPr lang="fr-FR" sz="800" b="1" i="1" dirty="0" err="1"/>
              <a:t>biliary</a:t>
            </a:r>
            <a:r>
              <a:rPr lang="fr-FR" sz="800" b="1" i="1" dirty="0"/>
              <a:t> </a:t>
            </a:r>
            <a:r>
              <a:rPr lang="fr-FR" sz="800" b="1" i="1" dirty="0" err="1"/>
              <a:t>cell</a:t>
            </a:r>
            <a:r>
              <a:rPr lang="fr-FR" sz="800" b="1" i="1" dirty="0"/>
              <a:t> </a:t>
            </a:r>
            <a:r>
              <a:rPr lang="fr-FR" sz="800" b="1" i="1" dirty="0" err="1"/>
              <a:t>differentiation</a:t>
            </a:r>
            <a:r>
              <a:rPr lang="fr-FR" sz="800" b="1" i="1" dirty="0"/>
              <a:t> </a:t>
            </a:r>
            <a:r>
              <a:rPr lang="fr-FR" sz="800" b="1" i="1" dirty="0" err="1"/>
              <a:t>through</a:t>
            </a:r>
            <a:r>
              <a:rPr lang="fr-FR" sz="800" b="1" i="1" dirty="0"/>
              <a:t> </a:t>
            </a:r>
            <a:r>
              <a:rPr lang="fr-FR" sz="800" b="1" i="1" dirty="0" err="1"/>
              <a:t>increased</a:t>
            </a:r>
            <a:r>
              <a:rPr lang="fr-FR" sz="800" b="1" i="1" dirty="0"/>
              <a:t> Hnf6 and Hnf1b expression</a:t>
            </a:r>
            <a:r>
              <a:rPr lang="fr-FR" sz="800" i="1" dirty="0"/>
              <a:t>. </a:t>
            </a:r>
            <a:r>
              <a:rPr lang="fr-FR" sz="800" i="1" dirty="0" err="1"/>
              <a:t>Development</a:t>
            </a:r>
            <a:r>
              <a:rPr lang="fr-FR" sz="800" i="1" dirty="0"/>
              <a:t>. 2006 Nov;133(21):4233-43. </a:t>
            </a:r>
            <a:r>
              <a:rPr lang="fr-FR" sz="800" i="1" dirty="0" err="1"/>
              <a:t>doi</a:t>
            </a:r>
            <a:r>
              <a:rPr lang="fr-FR" sz="800" i="1" dirty="0"/>
              <a:t>: 10.1242/dev.02591.</a:t>
            </a:r>
          </a:p>
          <a:p>
            <a:r>
              <a:rPr lang="fr-FR" sz="800" i="1" dirty="0"/>
              <a:t>3. Raynaud P, Tate J, Callens C, </a:t>
            </a:r>
            <a:r>
              <a:rPr lang="fr-FR" sz="800" i="1" dirty="0" err="1"/>
              <a:t>Cordi</a:t>
            </a:r>
            <a:r>
              <a:rPr lang="fr-FR" sz="800" i="1" dirty="0"/>
              <a:t> S, </a:t>
            </a:r>
            <a:r>
              <a:rPr lang="fr-FR" sz="800" i="1" dirty="0" err="1"/>
              <a:t>Vandersmissen</a:t>
            </a:r>
            <a:r>
              <a:rPr lang="fr-FR" sz="800" i="1" dirty="0"/>
              <a:t> P, Carpentier R, </a:t>
            </a:r>
            <a:r>
              <a:rPr lang="fr-FR" sz="800" i="1" dirty="0" err="1"/>
              <a:t>Sempoux</a:t>
            </a:r>
            <a:r>
              <a:rPr lang="fr-FR" sz="800" i="1" dirty="0"/>
              <a:t> C, </a:t>
            </a:r>
            <a:r>
              <a:rPr lang="fr-FR" sz="800" i="1" dirty="0" err="1"/>
              <a:t>Devuyst</a:t>
            </a:r>
            <a:r>
              <a:rPr lang="fr-FR" sz="800" i="1" dirty="0"/>
              <a:t> O, Pierreux CE, </a:t>
            </a:r>
            <a:r>
              <a:rPr lang="fr-FR" sz="800" i="1" dirty="0" err="1"/>
              <a:t>Courtoy</a:t>
            </a:r>
            <a:r>
              <a:rPr lang="fr-FR" sz="800" i="1" dirty="0"/>
              <a:t> P, Dahan K, </a:t>
            </a:r>
            <a:r>
              <a:rPr lang="fr-FR" sz="800" i="1" dirty="0" err="1"/>
              <a:t>Delbecque</a:t>
            </a:r>
            <a:r>
              <a:rPr lang="fr-FR" sz="800" i="1" dirty="0"/>
              <a:t> K, </a:t>
            </a:r>
            <a:r>
              <a:rPr lang="fr-FR" sz="800" i="1" dirty="0" err="1"/>
              <a:t>Lepreux</a:t>
            </a:r>
            <a:r>
              <a:rPr lang="fr-FR" sz="800" i="1" dirty="0"/>
              <a:t> S, </a:t>
            </a:r>
            <a:r>
              <a:rPr lang="fr-FR" sz="800" i="1" dirty="0" err="1"/>
              <a:t>Pontoglio</a:t>
            </a:r>
            <a:r>
              <a:rPr lang="fr-FR" sz="800" i="1" dirty="0"/>
              <a:t> M, Guay-</a:t>
            </a:r>
            <a:r>
              <a:rPr lang="fr-FR" sz="800" i="1" dirty="0" err="1"/>
              <a:t>Woodford</a:t>
            </a:r>
            <a:r>
              <a:rPr lang="fr-FR" sz="800" i="1" dirty="0"/>
              <a:t> LM, </a:t>
            </a:r>
            <a:r>
              <a:rPr lang="fr-FR" sz="800" i="1" dirty="0" err="1"/>
              <a:t>Lemaigre</a:t>
            </a:r>
            <a:r>
              <a:rPr lang="fr-FR" sz="800" i="1" dirty="0"/>
              <a:t> FP. </a:t>
            </a:r>
            <a:r>
              <a:rPr lang="fr-FR" sz="800" b="1" i="1" dirty="0"/>
              <a:t>A classification of </a:t>
            </a:r>
            <a:r>
              <a:rPr lang="fr-FR" sz="800" b="1" i="1" dirty="0" err="1"/>
              <a:t>ductal</a:t>
            </a:r>
            <a:r>
              <a:rPr lang="fr-FR" sz="800" b="1" i="1" dirty="0"/>
              <a:t> plate malformations </a:t>
            </a:r>
            <a:r>
              <a:rPr lang="fr-FR" sz="800" b="1" i="1" dirty="0" err="1"/>
              <a:t>based</a:t>
            </a:r>
            <a:r>
              <a:rPr lang="fr-FR" sz="800" b="1" i="1" dirty="0"/>
              <a:t> on distinct </a:t>
            </a:r>
            <a:r>
              <a:rPr lang="fr-FR" sz="800" b="1" i="1" dirty="0" err="1"/>
              <a:t>pathogenic</a:t>
            </a:r>
            <a:r>
              <a:rPr lang="fr-FR" sz="800" b="1" i="1" dirty="0"/>
              <a:t> </a:t>
            </a:r>
            <a:r>
              <a:rPr lang="fr-FR" sz="800" b="1" i="1" dirty="0" err="1"/>
              <a:t>mechanisms</a:t>
            </a:r>
            <a:r>
              <a:rPr lang="fr-FR" sz="800" b="1" i="1" dirty="0"/>
              <a:t> of </a:t>
            </a:r>
            <a:r>
              <a:rPr lang="fr-FR" sz="800" b="1" i="1" dirty="0" err="1"/>
              <a:t>biliary</a:t>
            </a:r>
            <a:r>
              <a:rPr lang="fr-FR" sz="800" b="1" i="1" dirty="0"/>
              <a:t> </a:t>
            </a:r>
            <a:r>
              <a:rPr lang="fr-FR" sz="800" b="1" i="1" dirty="0" err="1"/>
              <a:t>dysmorphogenesis</a:t>
            </a:r>
            <a:r>
              <a:rPr lang="fr-FR" sz="800" i="1" dirty="0"/>
              <a:t>. </a:t>
            </a:r>
            <a:r>
              <a:rPr lang="fr-FR" sz="800" i="1" dirty="0" err="1"/>
              <a:t>Hepatology</a:t>
            </a:r>
            <a:r>
              <a:rPr lang="fr-FR" sz="800" i="1" dirty="0"/>
              <a:t>. 2011 Jun;53(6):1959-66. </a:t>
            </a:r>
            <a:r>
              <a:rPr lang="fr-FR" sz="800" i="1" dirty="0" err="1"/>
              <a:t>doi</a:t>
            </a:r>
            <a:r>
              <a:rPr lang="fr-FR" sz="800" i="1" dirty="0"/>
              <a:t>: 10.1002/hep.24292.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4. </a:t>
            </a:r>
            <a:r>
              <a:rPr lang="fr-FR" sz="800" i="1" dirty="0" err="1"/>
              <a:t>Gunay-Aygun</a:t>
            </a:r>
            <a:r>
              <a:rPr lang="fr-FR" sz="800" i="1" dirty="0"/>
              <a:t> M. </a:t>
            </a:r>
            <a:r>
              <a:rPr lang="fr-FR" sz="800" b="1" i="1" dirty="0" err="1"/>
              <a:t>Liver</a:t>
            </a:r>
            <a:r>
              <a:rPr lang="fr-FR" sz="800" b="1" i="1" dirty="0"/>
              <a:t> and </a:t>
            </a:r>
            <a:r>
              <a:rPr lang="fr-FR" sz="800" b="1" i="1" dirty="0" err="1"/>
              <a:t>kidney</a:t>
            </a:r>
            <a:r>
              <a:rPr lang="fr-FR" sz="800" b="1" i="1" dirty="0"/>
              <a:t> </a:t>
            </a:r>
            <a:r>
              <a:rPr lang="fr-FR" sz="800" b="1" i="1" dirty="0" err="1"/>
              <a:t>disease</a:t>
            </a:r>
            <a:r>
              <a:rPr lang="fr-FR" sz="800" b="1" i="1" dirty="0"/>
              <a:t> in ciliopathies</a:t>
            </a:r>
            <a:r>
              <a:rPr lang="fr-FR" sz="800" i="1" dirty="0"/>
              <a:t>. Am J Med Genet C </a:t>
            </a:r>
            <a:r>
              <a:rPr lang="fr-FR" sz="800" i="1" dirty="0" err="1"/>
              <a:t>Semin</a:t>
            </a:r>
            <a:r>
              <a:rPr lang="fr-FR" sz="800" i="1" dirty="0"/>
              <a:t> Med Genet. 2009 </a:t>
            </a:r>
            <a:r>
              <a:rPr lang="fr-FR" sz="800" i="1" dirty="0" err="1"/>
              <a:t>Nov</a:t>
            </a:r>
            <a:r>
              <a:rPr lang="fr-FR" sz="800" i="1" dirty="0"/>
              <a:t> 15;151C(4):296-306. </a:t>
            </a:r>
            <a:r>
              <a:rPr lang="fr-FR" sz="800" i="1" dirty="0" err="1"/>
              <a:t>doi</a:t>
            </a:r>
            <a:r>
              <a:rPr lang="fr-FR" sz="800" i="1" dirty="0"/>
              <a:t>: 10.1002/ajmg.c.30225.</a:t>
            </a:r>
          </a:p>
          <a:p>
            <a:r>
              <a:rPr lang="fr-FR" sz="800" i="1" dirty="0"/>
              <a:t>5. </a:t>
            </a:r>
            <a:r>
              <a:rPr lang="fr-FR" sz="800" i="1" dirty="0" err="1"/>
              <a:t>Roelandt</a:t>
            </a:r>
            <a:r>
              <a:rPr lang="fr-FR" sz="800" i="1" dirty="0"/>
              <a:t> P, </a:t>
            </a:r>
            <a:r>
              <a:rPr lang="fr-FR" sz="800" i="1" dirty="0" err="1"/>
              <a:t>Antoniou</a:t>
            </a:r>
            <a:r>
              <a:rPr lang="fr-FR" sz="800" i="1" dirty="0"/>
              <a:t> A, </a:t>
            </a:r>
            <a:r>
              <a:rPr lang="fr-FR" sz="800" i="1" dirty="0" err="1"/>
              <a:t>Libbrecht</a:t>
            </a:r>
            <a:r>
              <a:rPr lang="fr-FR" sz="800" i="1" dirty="0"/>
              <a:t> L, Van Steenbergen W, </a:t>
            </a:r>
            <a:r>
              <a:rPr lang="fr-FR" sz="800" i="1" dirty="0" err="1"/>
              <a:t>Laleman</a:t>
            </a:r>
            <a:r>
              <a:rPr lang="fr-FR" sz="800" i="1" dirty="0"/>
              <a:t> W, </a:t>
            </a:r>
            <a:r>
              <a:rPr lang="fr-FR" sz="800" i="1" dirty="0" err="1"/>
              <a:t>Verslype</a:t>
            </a:r>
            <a:r>
              <a:rPr lang="fr-FR" sz="800" i="1" dirty="0"/>
              <a:t> C, Van der </a:t>
            </a:r>
            <a:r>
              <a:rPr lang="fr-FR" sz="800" i="1" dirty="0" err="1"/>
              <a:t>Merwe</a:t>
            </a:r>
            <a:r>
              <a:rPr lang="fr-FR" sz="800" i="1" dirty="0"/>
              <a:t> S, </a:t>
            </a:r>
            <a:r>
              <a:rPr lang="fr-FR" sz="800" i="1" dirty="0" err="1"/>
              <a:t>Nevens</a:t>
            </a:r>
            <a:r>
              <a:rPr lang="fr-FR" sz="800" i="1" dirty="0"/>
              <a:t> F, De Vos R, Fischer E, </a:t>
            </a:r>
            <a:r>
              <a:rPr lang="fr-FR" sz="800" i="1" dirty="0" err="1"/>
              <a:t>Pontoglio</a:t>
            </a:r>
            <a:r>
              <a:rPr lang="fr-FR" sz="800" i="1" dirty="0"/>
              <a:t> M, </a:t>
            </a:r>
            <a:r>
              <a:rPr lang="fr-FR" sz="800" i="1" dirty="0" err="1"/>
              <a:t>Lemaigre</a:t>
            </a:r>
            <a:r>
              <a:rPr lang="fr-FR" sz="800" i="1" dirty="0"/>
              <a:t> F, </a:t>
            </a:r>
            <a:r>
              <a:rPr lang="fr-FR" sz="800" i="1" dirty="0" err="1"/>
              <a:t>Cassiman</a:t>
            </a:r>
            <a:r>
              <a:rPr lang="fr-FR" sz="800" i="1" dirty="0"/>
              <a:t> D. </a:t>
            </a:r>
            <a:r>
              <a:rPr lang="fr-FR" sz="800" b="1" i="1" dirty="0"/>
              <a:t>HNF1B </a:t>
            </a:r>
            <a:r>
              <a:rPr lang="fr-FR" sz="800" b="1" i="1" dirty="0" err="1"/>
              <a:t>deficiency</a:t>
            </a:r>
            <a:r>
              <a:rPr lang="fr-FR" sz="800" b="1" i="1" dirty="0"/>
              <a:t> causes </a:t>
            </a:r>
            <a:r>
              <a:rPr lang="fr-FR" sz="800" b="1" i="1" dirty="0" err="1"/>
              <a:t>ciliary</a:t>
            </a:r>
            <a:r>
              <a:rPr lang="fr-FR" sz="800" b="1" i="1" dirty="0"/>
              <a:t> </a:t>
            </a:r>
            <a:r>
              <a:rPr lang="fr-FR" sz="800" b="1" i="1" dirty="0" err="1"/>
              <a:t>defects</a:t>
            </a:r>
            <a:r>
              <a:rPr lang="fr-FR" sz="800" b="1" i="1" dirty="0"/>
              <a:t> in </a:t>
            </a:r>
            <a:r>
              <a:rPr lang="fr-FR" sz="800" b="1" i="1" dirty="0" err="1"/>
              <a:t>human</a:t>
            </a:r>
            <a:r>
              <a:rPr lang="fr-FR" sz="800" b="1" i="1" dirty="0"/>
              <a:t> cholangiocytes</a:t>
            </a:r>
            <a:r>
              <a:rPr lang="fr-FR" sz="800" i="1" dirty="0"/>
              <a:t>. </a:t>
            </a:r>
            <a:r>
              <a:rPr lang="fr-FR" sz="800" i="1" dirty="0" err="1"/>
              <a:t>Hepatology</a:t>
            </a:r>
            <a:r>
              <a:rPr lang="fr-FR" sz="800" i="1" dirty="0"/>
              <a:t>. 2012 Sep;56(3):1178-81. </a:t>
            </a:r>
            <a:r>
              <a:rPr lang="fr-FR" sz="800" i="1" dirty="0" err="1"/>
              <a:t>doi</a:t>
            </a:r>
            <a:r>
              <a:rPr lang="fr-FR" sz="800" i="1" dirty="0"/>
              <a:t>: 10.1002/hep.25876.</a:t>
            </a:r>
          </a:p>
          <a:p>
            <a:r>
              <a:rPr lang="fr-FR" sz="800" i="1" dirty="0"/>
              <a:t>6. </a:t>
            </a:r>
            <a:r>
              <a:rPr lang="fr-FR" sz="800" i="1" dirty="0" err="1"/>
              <a:t>Kettunen</a:t>
            </a:r>
            <a:r>
              <a:rPr lang="fr-FR" sz="800" i="1" dirty="0"/>
              <a:t> JLT, </a:t>
            </a:r>
            <a:r>
              <a:rPr lang="fr-FR" sz="800" i="1" dirty="0" err="1"/>
              <a:t>Parviainen</a:t>
            </a:r>
            <a:r>
              <a:rPr lang="fr-FR" sz="800" i="1" dirty="0"/>
              <a:t> H, </a:t>
            </a:r>
            <a:r>
              <a:rPr lang="fr-FR" sz="800" i="1" dirty="0" err="1"/>
              <a:t>Miettinen</a:t>
            </a:r>
            <a:r>
              <a:rPr lang="fr-FR" sz="800" i="1" dirty="0"/>
              <a:t> PJ, </a:t>
            </a:r>
            <a:r>
              <a:rPr lang="fr-FR" sz="800" i="1" dirty="0" err="1"/>
              <a:t>Färkkilä</a:t>
            </a:r>
            <a:r>
              <a:rPr lang="fr-FR" sz="800" i="1" dirty="0"/>
              <a:t> M, </a:t>
            </a:r>
            <a:r>
              <a:rPr lang="fr-FR" sz="800" i="1" dirty="0" err="1"/>
              <a:t>Tamminen</a:t>
            </a:r>
            <a:r>
              <a:rPr lang="fr-FR" sz="800" i="1" dirty="0"/>
              <a:t> M, </a:t>
            </a:r>
            <a:r>
              <a:rPr lang="fr-FR" sz="800" i="1" dirty="0" err="1"/>
              <a:t>Salonen</a:t>
            </a:r>
            <a:r>
              <a:rPr lang="fr-FR" sz="800" i="1" dirty="0"/>
              <a:t> P, </a:t>
            </a:r>
            <a:r>
              <a:rPr lang="fr-FR" sz="800" i="1" dirty="0" err="1"/>
              <a:t>Lantto</a:t>
            </a:r>
            <a:r>
              <a:rPr lang="fr-FR" sz="800" i="1" dirty="0"/>
              <a:t> E, </a:t>
            </a:r>
            <a:r>
              <a:rPr lang="fr-FR" sz="800" i="1" dirty="0" err="1"/>
              <a:t>Tuomi</a:t>
            </a:r>
            <a:r>
              <a:rPr lang="fr-FR" sz="800" i="1" dirty="0"/>
              <a:t> T. </a:t>
            </a:r>
            <a:r>
              <a:rPr lang="fr-FR" sz="800" b="1" i="1" dirty="0" err="1"/>
              <a:t>Biliary</a:t>
            </a:r>
            <a:r>
              <a:rPr lang="fr-FR" sz="800" b="1" i="1" dirty="0"/>
              <a:t> Anomalies in Patients </a:t>
            </a:r>
            <a:r>
              <a:rPr lang="fr-FR" sz="800" b="1" i="1" dirty="0" err="1"/>
              <a:t>With</a:t>
            </a:r>
            <a:r>
              <a:rPr lang="fr-FR" sz="800" b="1" i="1" dirty="0"/>
              <a:t> HNF1B </a:t>
            </a:r>
            <a:r>
              <a:rPr lang="fr-FR" sz="800" b="1" i="1" dirty="0" err="1"/>
              <a:t>Diabetes</a:t>
            </a:r>
            <a:r>
              <a:rPr lang="fr-FR" sz="800" i="1" dirty="0"/>
              <a:t>. J Clin </a:t>
            </a:r>
            <a:r>
              <a:rPr lang="fr-FR" sz="800" i="1" dirty="0" err="1"/>
              <a:t>Endocrinol</a:t>
            </a:r>
            <a:r>
              <a:rPr lang="fr-FR" sz="800" i="1" dirty="0"/>
              <a:t> </a:t>
            </a:r>
            <a:r>
              <a:rPr lang="fr-FR" sz="800" i="1" dirty="0" err="1"/>
              <a:t>Metab</a:t>
            </a:r>
            <a:r>
              <a:rPr lang="fr-FR" sz="800" i="1" dirty="0"/>
              <a:t>. 2017 Jun 1;102(6):2075-2082. </a:t>
            </a:r>
            <a:r>
              <a:rPr lang="fr-FR" sz="800" i="1" dirty="0" err="1"/>
              <a:t>doi</a:t>
            </a:r>
            <a:r>
              <a:rPr lang="fr-FR" sz="800" i="1" dirty="0"/>
              <a:t>: 10.1210/jc.2017-00061.</a:t>
            </a:r>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11</a:t>
            </a:fld>
            <a:endParaRPr lang="fr-FR"/>
          </a:p>
        </p:txBody>
      </p:sp>
    </p:spTree>
    <p:extLst>
      <p:ext uri="{BB962C8B-B14F-4D97-AF65-F5344CB8AC3E}">
        <p14:creationId xmlns:p14="http://schemas.microsoft.com/office/powerpoint/2010/main" val="395586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L’étude de cohorte multicentrique rétrospective française de Dubois-Laforgue et al, décrit également les cas de 5 patients adultes HNF1B-MODY avec une cholestase biologique, présentant à l’imagerie hépatique des sténoses/dilatations des voies biliaires, et à la biopsie hépatique une raréfaction des canaux biliaires, tableau évocateur de cholangite sclérosante secondaire</a:t>
            </a:r>
            <a:r>
              <a:rPr lang="fr-FR" baseline="30000" dirty="0"/>
              <a:t>1</a:t>
            </a:r>
            <a:r>
              <a:rPr lang="fr-FR" dirty="0"/>
              <a:t>. </a:t>
            </a:r>
          </a:p>
          <a:p>
            <a:r>
              <a:rPr lang="fr-FR" dirty="0"/>
              <a:t>Il n’est pas décrit de cas de cirrhose dans cette cohorte, et il n’est </a:t>
            </a:r>
            <a:r>
              <a:rPr lang="fr-FR" b="1" dirty="0"/>
              <a:t>actuellement décrit aucun cas de cirrhose </a:t>
            </a:r>
            <a:r>
              <a:rPr lang="fr-FR" b="1" u="sng" dirty="0"/>
              <a:t>chez l’adulte</a:t>
            </a:r>
            <a:r>
              <a:rPr lang="fr-FR" b="1" u="none" dirty="0"/>
              <a:t> </a:t>
            </a:r>
            <a:r>
              <a:rPr lang="fr-FR" dirty="0"/>
              <a:t>compliquant un HNF1B-MODY.</a:t>
            </a:r>
          </a:p>
          <a:p>
            <a:endParaRPr lang="fr-FR" dirty="0"/>
          </a:p>
          <a:p>
            <a:r>
              <a:rPr lang="fr-FR" dirty="0"/>
              <a:t>Nous rapportons ici le cas d’un patient ayant eu un diagnostic de HNF1B-MODY à l’âge de 38 ans, et ayant présenté une </a:t>
            </a:r>
            <a:r>
              <a:rPr lang="fr-FR" b="1" dirty="0"/>
              <a:t>cirrhose biliaire secondaire à une cholangite sclérosante compliquant un HNF1B-MODY</a:t>
            </a:r>
            <a:r>
              <a:rPr lang="fr-FR" dirty="0"/>
              <a:t> à l’âge de 55 ans.</a:t>
            </a:r>
          </a:p>
          <a:p>
            <a:r>
              <a:rPr lang="fr-FR" dirty="0"/>
              <a:t>Le diagnostic de cholangite sclérosante secondaire a été posé à 52 ans devant un tableau de prurit avec cholestase biologique chronique sans ictère (PAL à 5N, GGT à 7N, bilirubine totale 7 µmol/l, plaquettes 338 G/L, TP 99%), avec à la </a:t>
            </a:r>
            <a:r>
              <a:rPr lang="fr-FR" dirty="0" err="1"/>
              <a:t>cholangio</a:t>
            </a:r>
            <a:r>
              <a:rPr lang="fr-FR" dirty="0"/>
              <a:t>-IRM une dysmorphie hépatique et des sténoses courtes segmentaires des voies biliaires intra hépatiques avec dilatations d’amont. La biopsie hépatique initiale retrouvait une minime fibrose portale non extensive avec réaction </a:t>
            </a:r>
            <a:r>
              <a:rPr lang="fr-FR" dirty="0" err="1"/>
              <a:t>ductulaire</a:t>
            </a:r>
            <a:r>
              <a:rPr lang="fr-FR" dirty="0"/>
              <a:t> et </a:t>
            </a:r>
            <a:r>
              <a:rPr lang="fr-FR" dirty="0" err="1"/>
              <a:t>péricholangiolite</a:t>
            </a:r>
            <a:r>
              <a:rPr lang="fr-FR" dirty="0"/>
              <a:t>, évocatrice de cholangite sclérosante secondaire. Après exclusion des autres causes de cholangite sclérosante secondaire, le diagnostic de cholangite sclérosante secondaire au HNF1B-MODY a été retenu.</a:t>
            </a:r>
          </a:p>
          <a:p>
            <a:r>
              <a:rPr lang="fr-FR" dirty="0"/>
              <a:t>Il a été </a:t>
            </a:r>
            <a:r>
              <a:rPr lang="fr-FR" b="1" dirty="0"/>
              <a:t>traité par acide </a:t>
            </a:r>
            <a:r>
              <a:rPr lang="fr-FR" b="1" dirty="0" err="1"/>
              <a:t>urso</a:t>
            </a:r>
            <a:r>
              <a:rPr lang="fr-FR" b="1" dirty="0"/>
              <a:t>-désoxycholique </a:t>
            </a:r>
            <a:r>
              <a:rPr lang="fr-FR" dirty="0"/>
              <a:t>et rifampicine pour le prurit. En attente de transplantation rénale pour insuffisance rénale terminale, il n’avait pas été retenu d’indication à une double transplantation foie-rein.</a:t>
            </a:r>
          </a:p>
          <a:p>
            <a:r>
              <a:rPr lang="fr-FR" dirty="0"/>
              <a:t>Il a présenté une </a:t>
            </a:r>
            <a:r>
              <a:rPr lang="fr-FR" b="1" dirty="0"/>
              <a:t>aggravation de son bilan hépatique à un an de sa transplantation rénale</a:t>
            </a:r>
            <a:r>
              <a:rPr lang="fr-FR" dirty="0"/>
              <a:t>, avec l’apparition d’un </a:t>
            </a:r>
            <a:r>
              <a:rPr lang="fr-FR" b="1" dirty="0"/>
              <a:t>ictère chronique de majoration progressive </a:t>
            </a:r>
            <a:r>
              <a:rPr lang="fr-FR" dirty="0"/>
              <a:t>jusqu’à 109 µmol/l dont 90 de conjuguée, sans argument à la nouvelle biopsie hépatique pour des lésions d’hyperplasie nodulaire régénérative. Une nouvelle </a:t>
            </a:r>
            <a:r>
              <a:rPr lang="fr-FR" dirty="0" err="1"/>
              <a:t>cholangio</a:t>
            </a:r>
            <a:r>
              <a:rPr lang="fr-FR" dirty="0"/>
              <a:t>-IRM avec CA19.9 normal a permis d’exclure un cholangiocarcinome. </a:t>
            </a:r>
          </a:p>
          <a:p>
            <a:r>
              <a:rPr lang="fr-FR" dirty="0"/>
              <a:t>Il s’agit donc actuellement du </a:t>
            </a:r>
            <a:r>
              <a:rPr lang="fr-FR" b="1" dirty="0"/>
              <a:t>premier cas décrit de cirrhose biliaire secondaire à un HNF1B-MODY</a:t>
            </a:r>
            <a:r>
              <a:rPr lang="fr-FR" dirty="0"/>
              <a:t>. L’indication de transplantation hépatique a été retenue et le bilan pré-transplantation réalisé. Le patient est décédé dans l’attente de sa transplantation d’une pneumopathie à COVID-19.</a:t>
            </a:r>
          </a:p>
          <a:p>
            <a:endParaRPr lang="fr-FR" dirty="0"/>
          </a:p>
          <a:p>
            <a:r>
              <a:rPr lang="fr-FR" sz="800" i="1" u="sng" dirty="0"/>
              <a:t>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1. Dubois-Laforgue D, Cornu E, Saint-Martin C, Coste J, </a:t>
            </a:r>
            <a:r>
              <a:rPr lang="fr-FR" sz="800" i="1" dirty="0" err="1"/>
              <a:t>Bellanné-Chantelot</a:t>
            </a:r>
            <a:r>
              <a:rPr lang="fr-FR" sz="800" i="1" dirty="0"/>
              <a:t> C, </a:t>
            </a:r>
            <a:r>
              <a:rPr lang="fr-FR" sz="800" i="1" dirty="0" err="1"/>
              <a:t>Timsit</a:t>
            </a:r>
            <a:r>
              <a:rPr lang="fr-FR" sz="800" i="1" dirty="0"/>
              <a:t> J; </a:t>
            </a:r>
            <a:r>
              <a:rPr lang="fr-FR" sz="800" b="1" i="1" dirty="0" err="1"/>
              <a:t>Monogenic</a:t>
            </a:r>
            <a:r>
              <a:rPr lang="fr-FR" sz="800" b="1" i="1" dirty="0"/>
              <a:t> </a:t>
            </a:r>
            <a:r>
              <a:rPr lang="fr-FR" sz="800" b="1" i="1" dirty="0" err="1"/>
              <a:t>Diabetes</a:t>
            </a:r>
            <a:r>
              <a:rPr lang="fr-FR" sz="800" b="1" i="1" dirty="0"/>
              <a:t> </a:t>
            </a:r>
            <a:r>
              <a:rPr lang="fr-FR" sz="800" b="1" i="1" dirty="0" err="1"/>
              <a:t>Study</a:t>
            </a:r>
            <a:r>
              <a:rPr lang="fr-FR" sz="800" b="1" i="1" dirty="0"/>
              <a:t> Group of the Société Francophone du Diabète. </a:t>
            </a:r>
            <a:r>
              <a:rPr lang="fr-FR" sz="800" b="1" i="1" dirty="0" err="1"/>
              <a:t>Diabetes</a:t>
            </a:r>
            <a:r>
              <a:rPr lang="fr-FR" sz="800" b="1" i="1" dirty="0"/>
              <a:t>, Associated </a:t>
            </a:r>
            <a:r>
              <a:rPr lang="fr-FR" sz="800" b="1" i="1" dirty="0" err="1"/>
              <a:t>Clinical</a:t>
            </a:r>
            <a:r>
              <a:rPr lang="fr-FR" sz="800" b="1" i="1" dirty="0"/>
              <a:t> Spectrum, Long-</a:t>
            </a:r>
            <a:r>
              <a:rPr lang="fr-FR" sz="800" b="1" i="1" dirty="0" err="1"/>
              <a:t>term</a:t>
            </a:r>
            <a:r>
              <a:rPr lang="fr-FR" sz="800" b="1" i="1" dirty="0"/>
              <a:t> </a:t>
            </a:r>
            <a:r>
              <a:rPr lang="fr-FR" sz="800" b="1" i="1" dirty="0" err="1"/>
              <a:t>Prognosis</a:t>
            </a:r>
            <a:r>
              <a:rPr lang="fr-FR" sz="800" b="1" i="1" dirty="0"/>
              <a:t>, and </a:t>
            </a:r>
            <a:r>
              <a:rPr lang="fr-FR" sz="800" b="1" i="1" dirty="0" err="1"/>
              <a:t>Genotype</a:t>
            </a:r>
            <a:r>
              <a:rPr lang="fr-FR" sz="800" b="1" i="1" dirty="0"/>
              <a:t>/</a:t>
            </a:r>
            <a:r>
              <a:rPr lang="fr-FR" sz="800" b="1" i="1" dirty="0" err="1"/>
              <a:t>Phenotype</a:t>
            </a:r>
            <a:r>
              <a:rPr lang="fr-FR" sz="800" b="1" i="1" dirty="0"/>
              <a:t> </a:t>
            </a:r>
            <a:r>
              <a:rPr lang="fr-FR" sz="800" b="1" i="1" dirty="0" err="1"/>
              <a:t>Correlations</a:t>
            </a:r>
            <a:r>
              <a:rPr lang="fr-FR" sz="800" b="1" i="1" dirty="0"/>
              <a:t> in 201 </a:t>
            </a:r>
            <a:r>
              <a:rPr lang="fr-FR" sz="800" b="1" i="1" dirty="0" err="1"/>
              <a:t>Adult</a:t>
            </a:r>
            <a:r>
              <a:rPr lang="fr-FR" sz="800" b="1" i="1" dirty="0"/>
              <a:t> Patients </a:t>
            </a:r>
            <a:r>
              <a:rPr lang="fr-FR" sz="800" b="1" i="1" dirty="0" err="1"/>
              <a:t>With</a:t>
            </a:r>
            <a:r>
              <a:rPr lang="fr-FR" sz="800" b="1" i="1" dirty="0"/>
              <a:t> </a:t>
            </a:r>
            <a:r>
              <a:rPr lang="fr-FR" sz="800" b="1" i="1" dirty="0" err="1"/>
              <a:t>Hepatocyte</a:t>
            </a:r>
            <a:r>
              <a:rPr lang="fr-FR" sz="800" b="1" i="1" dirty="0"/>
              <a:t> </a:t>
            </a:r>
            <a:r>
              <a:rPr lang="fr-FR" sz="800" b="1" i="1" dirty="0" err="1"/>
              <a:t>Nuclear</a:t>
            </a:r>
            <a:r>
              <a:rPr lang="fr-FR" sz="800" b="1" i="1" dirty="0"/>
              <a:t> Factor 1B (HNF1B) </a:t>
            </a:r>
            <a:r>
              <a:rPr lang="fr-FR" sz="800" b="1" i="1" dirty="0" err="1"/>
              <a:t>Molecular</a:t>
            </a:r>
            <a:r>
              <a:rPr lang="fr-FR" sz="800" b="1" i="1" dirty="0"/>
              <a:t> </a:t>
            </a:r>
            <a:r>
              <a:rPr lang="fr-FR" sz="800" b="1" i="1" dirty="0" err="1"/>
              <a:t>Defects</a:t>
            </a:r>
            <a:r>
              <a:rPr lang="fr-FR" sz="800" i="1" dirty="0"/>
              <a:t>. </a:t>
            </a:r>
            <a:r>
              <a:rPr lang="fr-FR" sz="800" i="1" dirty="0" err="1"/>
              <a:t>Diabetes</a:t>
            </a:r>
            <a:r>
              <a:rPr lang="fr-FR" sz="800" i="1" dirty="0"/>
              <a:t> Care. 2017 Nov;40(11):1436-1443. </a:t>
            </a:r>
            <a:r>
              <a:rPr lang="fr-FR" sz="800" i="1" dirty="0" err="1"/>
              <a:t>doi</a:t>
            </a:r>
            <a:r>
              <a:rPr lang="fr-FR" sz="800" i="1" dirty="0"/>
              <a:t>: 10.2337/dc16-2462. Epub 2017 </a:t>
            </a:r>
            <a:r>
              <a:rPr lang="fr-FR" sz="800" i="1" dirty="0" err="1"/>
              <a:t>Apr</a:t>
            </a:r>
            <a:r>
              <a:rPr lang="fr-FR" sz="800" i="1" dirty="0"/>
              <a:t> 18. PMID: 28420700.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12</a:t>
            </a:fld>
            <a:endParaRPr lang="fr-FR"/>
          </a:p>
        </p:txBody>
      </p:sp>
    </p:spTree>
    <p:extLst>
      <p:ext uri="{BB962C8B-B14F-4D97-AF65-F5344CB8AC3E}">
        <p14:creationId xmlns:p14="http://schemas.microsoft.com/office/powerpoint/2010/main" val="295162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tableau clinique d’atteinte </a:t>
            </a:r>
            <a:r>
              <a:rPr lang="fr-FR" b="1" dirty="0"/>
              <a:t>cholestatique néonatale avec ictère à GGT élevée </a:t>
            </a:r>
            <a:r>
              <a:rPr lang="fr-FR" dirty="0"/>
              <a:t>a également été décrit chez 6 nouveau-nés présentant une mutation germinale de HNF1B, avec de manière associée des anomalies morphologiques du pancréas et du rein, et un diagnostic de HNF1B-MODY pour la moitié d’entre eux dans l’enfance</a:t>
            </a:r>
            <a:r>
              <a:rPr lang="fr-FR" baseline="30000" dirty="0"/>
              <a:t>1,2</a:t>
            </a:r>
            <a:r>
              <a:rPr lang="fr-FR" dirty="0"/>
              <a:t>. </a:t>
            </a:r>
          </a:p>
          <a:p>
            <a:r>
              <a:rPr lang="fr-FR" dirty="0"/>
              <a:t>Parmi ces 6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- 5 présentaient une imagerie abdominale normale ou subnormale et tous présentaient à la biopsie hépatique une </a:t>
            </a:r>
            <a:r>
              <a:rPr lang="fr-FR" b="1" dirty="0"/>
              <a:t>raréfaction des canaux biliaires intra-hépatiques </a:t>
            </a:r>
            <a:r>
              <a:rPr lang="fr-FR" dirty="0"/>
              <a:t>plus ou moins associée à une cholestase marquée</a:t>
            </a:r>
          </a:p>
          <a:p>
            <a:r>
              <a:rPr lang="fr-FR" dirty="0"/>
              <a:t>- 3 ont eu une </a:t>
            </a:r>
            <a:r>
              <a:rPr lang="fr-FR" b="1" dirty="0"/>
              <a:t>résolution spontanée </a:t>
            </a:r>
            <a:r>
              <a:rPr lang="fr-FR" dirty="0"/>
              <a:t>de la cholestase ictérique vers 12 mois, et ne présente actuellement qu’une fluctuation modérée des enzymes hépatiques</a:t>
            </a:r>
          </a:p>
          <a:p>
            <a:r>
              <a:rPr lang="fr-FR" dirty="0"/>
              <a:t>- une patiente a eu une </a:t>
            </a:r>
            <a:r>
              <a:rPr lang="fr-FR" b="1" dirty="0"/>
              <a:t>intervention de Kasaï à J32 </a:t>
            </a:r>
            <a:r>
              <a:rPr lang="fr-FR" dirty="0"/>
              <a:t>de vie en raison de l’absence de visualisation des canaux biliaires extra hépatiques à la laparotomie exploratrice. A 2 ans du suivi, elle présentait des </a:t>
            </a:r>
            <a:r>
              <a:rPr lang="fr-FR" b="1" dirty="0"/>
              <a:t>kystes hépatiques </a:t>
            </a:r>
            <a:r>
              <a:rPr lang="fr-FR" dirty="0"/>
              <a:t>dans le lobe gauche</a:t>
            </a:r>
          </a:p>
          <a:p>
            <a:r>
              <a:rPr lang="fr-FR" dirty="0"/>
              <a:t>- un patient, suivi en France, a été </a:t>
            </a:r>
            <a:r>
              <a:rPr lang="fr-FR" b="1" dirty="0"/>
              <a:t>transplanté hépatique à 16 mois de vie </a:t>
            </a:r>
            <a:r>
              <a:rPr lang="fr-FR" dirty="0"/>
              <a:t>pour une cirrhose compliquée d’un CHC (</a:t>
            </a:r>
            <a:r>
              <a:rPr lang="fr-FR" dirty="0" err="1"/>
              <a:t>cf</a:t>
            </a:r>
            <a:r>
              <a:rPr lang="fr-FR" dirty="0"/>
              <a:t> diapositive 14), sans récidive à un an du suivi</a:t>
            </a:r>
          </a:p>
          <a:p>
            <a:endParaRPr lang="fr-FR" dirty="0"/>
          </a:p>
          <a:p>
            <a:r>
              <a:rPr lang="fr-FR" dirty="0"/>
              <a:t>Il est intéressant de noter qu’une atteinte clinique et histologique hépatique similaire a été décrite chez 13 nouveau-nés présentant des mutations pathogènes homozygotes de la protéine 12 de la famille des kinésines (KIF12)</a:t>
            </a:r>
            <a:r>
              <a:rPr lang="fr-FR" baseline="30000" dirty="0"/>
              <a:t>3.</a:t>
            </a:r>
            <a:r>
              <a:rPr lang="fr-FR" dirty="0"/>
              <a:t> Elle est codée par le gène KIF12, connu pour être un </a:t>
            </a:r>
            <a:r>
              <a:rPr lang="fr-FR" b="1" dirty="0"/>
              <a:t>gène régulé par le facteur de transcription HNF1B</a:t>
            </a:r>
            <a:r>
              <a:rPr lang="fr-FR" dirty="0"/>
              <a:t>; une dysfonction de HNF1B entraine une régulation négative de KIF12</a:t>
            </a:r>
            <a:r>
              <a:rPr lang="fr-FR" baseline="30000" dirty="0"/>
              <a:t>4</a:t>
            </a:r>
            <a:r>
              <a:rPr lang="fr-FR" dirty="0"/>
              <a:t>.</a:t>
            </a:r>
          </a:p>
          <a:p>
            <a:r>
              <a:rPr lang="fr-FR" dirty="0"/>
              <a:t>Les mutations pathogènes de KIF12 sont actuellement décrites comme </a:t>
            </a:r>
            <a:r>
              <a:rPr lang="fr-FR" b="1" dirty="0"/>
              <a:t>causales de la PFIC-8 </a:t>
            </a:r>
            <a:r>
              <a:rPr lang="fr-FR" dirty="0"/>
              <a:t>(Progressive Familial </a:t>
            </a:r>
            <a:r>
              <a:rPr lang="fr-FR" dirty="0" err="1"/>
              <a:t>Intrahepatic</a:t>
            </a:r>
            <a:r>
              <a:rPr lang="fr-FR" dirty="0"/>
              <a:t> </a:t>
            </a:r>
            <a:r>
              <a:rPr lang="fr-FR" dirty="0" err="1"/>
              <a:t>Cholestasis</a:t>
            </a:r>
            <a:r>
              <a:rPr lang="fr-FR" dirty="0"/>
              <a:t> 8), une autre maladie cholestatique chronique génétique. Il a récemment été supposé, à partir d’observations faites chez 6 patients atteints de PFIC-8, que la cholestase pourrait être la conséquence d’une mauvaise polarisation des hépatocytes en lien avec KIF12, avec impossibilité d’adressage correct à la membrane des transporteurs des acides biliaires</a:t>
            </a:r>
            <a:r>
              <a:rPr lang="fr-FR" baseline="30000" dirty="0"/>
              <a:t>5</a:t>
            </a:r>
            <a:r>
              <a:rPr lang="fr-FR" dirty="0"/>
              <a:t>.</a:t>
            </a:r>
          </a:p>
          <a:p>
            <a:r>
              <a:rPr lang="fr-FR" dirty="0"/>
              <a:t>Les mécanismes liant la cholestase chronique liée à KIF12 et la cholestase chronique liée à HNF1B, et notamment leur possible base moléculaire commune, sont actuellement non connus. On pourrait néanmoins supposer que </a:t>
            </a:r>
            <a:r>
              <a:rPr lang="fr-FR" b="1" dirty="0"/>
              <a:t>ces variants pathogènes de HNF1B responsables de cholestases néonatales </a:t>
            </a:r>
            <a:r>
              <a:rPr lang="fr-FR" dirty="0"/>
              <a:t>pourraient en réalité faire partie du </a:t>
            </a:r>
            <a:r>
              <a:rPr lang="fr-FR" b="1" dirty="0"/>
              <a:t>spectre des PFIC</a:t>
            </a:r>
            <a:r>
              <a:rPr lang="fr-FR" b="0" baseline="30000" dirty="0"/>
              <a:t>6</a:t>
            </a:r>
            <a:r>
              <a:rPr lang="fr-FR" dirty="0"/>
              <a:t>.</a:t>
            </a:r>
          </a:p>
          <a:p>
            <a:endParaRPr lang="fr-FR" dirty="0"/>
          </a:p>
          <a:p>
            <a:r>
              <a:rPr lang="fr-FR" sz="800" i="1" u="sng" dirty="0"/>
              <a:t>Références:</a:t>
            </a:r>
          </a:p>
          <a:p>
            <a:r>
              <a:rPr lang="fr-FR" sz="800" i="1" dirty="0"/>
              <a:t>1. de Leusse C, </a:t>
            </a:r>
            <a:r>
              <a:rPr lang="fr-FR" sz="800" i="1" dirty="0" err="1"/>
              <a:t>Maues</a:t>
            </a:r>
            <a:r>
              <a:rPr lang="fr-FR" sz="800" i="1" dirty="0"/>
              <a:t> De Paula A, </a:t>
            </a:r>
            <a:r>
              <a:rPr lang="fr-FR" sz="800" i="1" dirty="0" err="1"/>
              <a:t>Aschero</a:t>
            </a:r>
            <a:r>
              <a:rPr lang="fr-FR" sz="800" i="1" dirty="0"/>
              <a:t> A, </a:t>
            </a:r>
            <a:r>
              <a:rPr lang="fr-FR" sz="800" i="1" dirty="0" err="1"/>
              <a:t>Parache</a:t>
            </a:r>
            <a:r>
              <a:rPr lang="fr-FR" sz="800" i="1" dirty="0"/>
              <a:t> C, </a:t>
            </a:r>
            <a:r>
              <a:rPr lang="fr-FR" sz="800" i="1" dirty="0" err="1"/>
              <a:t>Hery</a:t>
            </a:r>
            <a:r>
              <a:rPr lang="fr-FR" sz="800" i="1" dirty="0"/>
              <a:t> G, Cailliez M, </a:t>
            </a:r>
            <a:r>
              <a:rPr lang="fr-FR" sz="800" i="1" dirty="0" err="1"/>
              <a:t>Missirian</a:t>
            </a:r>
            <a:r>
              <a:rPr lang="fr-FR" sz="800" i="1" dirty="0"/>
              <a:t> C, Fabre A</a:t>
            </a:r>
            <a:r>
              <a:rPr lang="fr-FR" sz="800" b="1" i="1" dirty="0"/>
              <a:t>. </a:t>
            </a:r>
            <a:r>
              <a:rPr lang="fr-FR" sz="800" b="1" i="1" dirty="0" err="1"/>
              <a:t>Hepatocarcinoma</a:t>
            </a:r>
            <a:r>
              <a:rPr lang="fr-FR" sz="800" b="1" i="1" dirty="0"/>
              <a:t> and </a:t>
            </a:r>
            <a:r>
              <a:rPr lang="fr-FR" sz="800" b="1" i="1" dirty="0" err="1"/>
              <a:t>Cholestasis</a:t>
            </a:r>
            <a:r>
              <a:rPr lang="fr-FR" sz="800" b="1" i="1" dirty="0"/>
              <a:t> Associated to </a:t>
            </a:r>
            <a:r>
              <a:rPr lang="fr-FR" sz="800" b="1" i="1" dirty="0" err="1"/>
              <a:t>Germline</a:t>
            </a:r>
            <a:r>
              <a:rPr lang="fr-FR" sz="800" b="1" i="1" dirty="0"/>
              <a:t> </a:t>
            </a:r>
            <a:r>
              <a:rPr lang="fr-FR" sz="800" b="1" i="1" dirty="0" err="1"/>
              <a:t>Hemizygous</a:t>
            </a:r>
            <a:r>
              <a:rPr lang="fr-FR" sz="800" b="1" i="1" dirty="0"/>
              <a:t> </a:t>
            </a:r>
            <a:r>
              <a:rPr lang="fr-FR" sz="800" b="1" i="1" dirty="0" err="1"/>
              <a:t>Deletion</a:t>
            </a:r>
            <a:r>
              <a:rPr lang="fr-FR" sz="800" b="1" i="1" dirty="0"/>
              <a:t> of Gene HNF1B</a:t>
            </a:r>
            <a:r>
              <a:rPr lang="fr-FR" sz="800" i="1" dirty="0"/>
              <a:t>. J </a:t>
            </a:r>
            <a:r>
              <a:rPr lang="fr-FR" sz="800" i="1" dirty="0" err="1"/>
              <a:t>Pediatr</a:t>
            </a:r>
            <a:r>
              <a:rPr lang="fr-FR" sz="800" i="1" dirty="0"/>
              <a:t> </a:t>
            </a:r>
            <a:r>
              <a:rPr lang="fr-FR" sz="800" i="1" dirty="0" err="1"/>
              <a:t>Gastroenterol</a:t>
            </a:r>
            <a:r>
              <a:rPr lang="fr-FR" sz="800" i="1" dirty="0"/>
              <a:t> </a:t>
            </a:r>
            <a:r>
              <a:rPr lang="fr-FR" sz="800" i="1" dirty="0" err="1"/>
              <a:t>Nutr</a:t>
            </a:r>
            <a:r>
              <a:rPr lang="fr-FR" sz="800" i="1" dirty="0"/>
              <a:t>. 2019 May;68(5):e85. </a:t>
            </a:r>
            <a:r>
              <a:rPr lang="fr-FR" sz="800" i="1" dirty="0" err="1"/>
              <a:t>doi</a:t>
            </a:r>
            <a:r>
              <a:rPr lang="fr-FR" sz="800" i="1" dirty="0"/>
              <a:t>: 10.1097/MPG.0000000000002015.</a:t>
            </a:r>
          </a:p>
          <a:p>
            <a:r>
              <a:rPr lang="fr-FR" sz="800" i="1" dirty="0"/>
              <a:t>2. Pinon M, Carboni M, </a:t>
            </a:r>
            <a:r>
              <a:rPr lang="fr-FR" sz="800" i="1" dirty="0" err="1"/>
              <a:t>Colavito</a:t>
            </a:r>
            <a:r>
              <a:rPr lang="fr-FR" sz="800" i="1" dirty="0"/>
              <a:t> D, </a:t>
            </a:r>
            <a:r>
              <a:rPr lang="fr-FR" sz="800" i="1" dirty="0" err="1"/>
              <a:t>Cisarò</a:t>
            </a:r>
            <a:r>
              <a:rPr lang="fr-FR" sz="800" i="1" dirty="0"/>
              <a:t> F, Peruzzi L, </a:t>
            </a:r>
            <a:r>
              <a:rPr lang="fr-FR" sz="800" i="1" dirty="0" err="1"/>
              <a:t>Pizzol</a:t>
            </a:r>
            <a:r>
              <a:rPr lang="fr-FR" sz="800" i="1" dirty="0"/>
              <a:t> A, </a:t>
            </a:r>
            <a:r>
              <a:rPr lang="fr-FR" sz="800" i="1" dirty="0" err="1"/>
              <a:t>Calosso</a:t>
            </a:r>
            <a:r>
              <a:rPr lang="fr-FR" sz="800" i="1" dirty="0"/>
              <a:t> G, David E, Calvo PL</a:t>
            </a:r>
            <a:r>
              <a:rPr lang="fr-FR" sz="800" b="1" i="1" dirty="0"/>
              <a:t>. Not </a:t>
            </a:r>
            <a:r>
              <a:rPr lang="fr-FR" sz="800" b="1" i="1" dirty="0" err="1"/>
              <a:t>only</a:t>
            </a:r>
            <a:r>
              <a:rPr lang="fr-FR" sz="800" b="1" i="1" dirty="0"/>
              <a:t> </a:t>
            </a:r>
            <a:r>
              <a:rPr lang="fr-FR" sz="800" b="1" i="1" dirty="0" err="1"/>
              <a:t>Alagille</a:t>
            </a:r>
            <a:r>
              <a:rPr lang="fr-FR" sz="800" b="1" i="1" dirty="0"/>
              <a:t> syndrome. </a:t>
            </a:r>
            <a:r>
              <a:rPr lang="fr-FR" sz="800" b="1" i="1" dirty="0" err="1"/>
              <a:t>Syndromic</a:t>
            </a:r>
            <a:r>
              <a:rPr lang="fr-FR" sz="800" b="1" i="1" dirty="0"/>
              <a:t> </a:t>
            </a:r>
            <a:r>
              <a:rPr lang="fr-FR" sz="800" b="1" i="1" dirty="0" err="1"/>
              <a:t>paucity</a:t>
            </a:r>
            <a:r>
              <a:rPr lang="fr-FR" sz="800" b="1" i="1" dirty="0"/>
              <a:t> of </a:t>
            </a:r>
            <a:r>
              <a:rPr lang="fr-FR" sz="800" b="1" i="1" dirty="0" err="1"/>
              <a:t>interlobular</a:t>
            </a:r>
            <a:r>
              <a:rPr lang="fr-FR" sz="800" b="1" i="1" dirty="0"/>
              <a:t> bile </a:t>
            </a:r>
            <a:r>
              <a:rPr lang="fr-FR" sz="800" b="1" i="1" dirty="0" err="1"/>
              <a:t>ducts</a:t>
            </a:r>
            <a:r>
              <a:rPr lang="fr-FR" sz="800" b="1" i="1" dirty="0"/>
              <a:t> </a:t>
            </a:r>
            <a:r>
              <a:rPr lang="fr-FR" sz="800" b="1" i="1" dirty="0" err="1"/>
              <a:t>secondary</a:t>
            </a:r>
            <a:r>
              <a:rPr lang="fr-FR" sz="800" b="1" i="1" dirty="0"/>
              <a:t> to HNF1</a:t>
            </a:r>
            <a:r>
              <a:rPr lang="el-GR" sz="800" b="1" i="1" dirty="0"/>
              <a:t>β </a:t>
            </a:r>
            <a:r>
              <a:rPr lang="fr-FR" sz="800" b="1" i="1" dirty="0" err="1"/>
              <a:t>deficiency</a:t>
            </a:r>
            <a:r>
              <a:rPr lang="fr-FR" sz="800" b="1" i="1" dirty="0"/>
              <a:t>: a case report and </a:t>
            </a:r>
            <a:r>
              <a:rPr lang="fr-FR" sz="800" b="1" i="1" dirty="0" err="1"/>
              <a:t>literature</a:t>
            </a:r>
            <a:r>
              <a:rPr lang="fr-FR" sz="800" b="1" i="1" dirty="0"/>
              <a:t> </a:t>
            </a:r>
            <a:r>
              <a:rPr lang="fr-FR" sz="800" b="1" i="1" dirty="0" err="1"/>
              <a:t>review</a:t>
            </a:r>
            <a:r>
              <a:rPr lang="fr-FR" sz="800" i="1" dirty="0"/>
              <a:t>. </a:t>
            </a:r>
            <a:r>
              <a:rPr lang="fr-FR" sz="800" i="1" dirty="0" err="1"/>
              <a:t>Ital</a:t>
            </a:r>
            <a:r>
              <a:rPr lang="fr-FR" sz="800" i="1" dirty="0"/>
              <a:t> J </a:t>
            </a:r>
            <a:r>
              <a:rPr lang="fr-FR" sz="800" i="1" dirty="0" err="1"/>
              <a:t>Pediatr</a:t>
            </a:r>
            <a:r>
              <a:rPr lang="fr-FR" sz="800" i="1" dirty="0"/>
              <a:t>. 2019 </a:t>
            </a:r>
            <a:r>
              <a:rPr lang="fr-FR" sz="800" i="1" dirty="0" err="1"/>
              <a:t>Feb</a:t>
            </a:r>
            <a:r>
              <a:rPr lang="fr-FR" sz="800" i="1" dirty="0"/>
              <a:t> 21;45(1):27. </a:t>
            </a:r>
            <a:r>
              <a:rPr lang="fr-FR" sz="800" i="1" dirty="0" err="1"/>
              <a:t>doi</a:t>
            </a:r>
            <a:r>
              <a:rPr lang="fr-FR" sz="800" i="1" dirty="0"/>
              <a:t>: 10.1186/s13052-019-0617-y. </a:t>
            </a:r>
          </a:p>
          <a:p>
            <a:r>
              <a:rPr lang="fr-FR" sz="800" i="1" dirty="0"/>
              <a:t>3. </a:t>
            </a:r>
            <a:r>
              <a:rPr lang="fr-FR" sz="800" i="1" dirty="0" err="1"/>
              <a:t>Maddirevula</a:t>
            </a:r>
            <a:r>
              <a:rPr lang="fr-FR" sz="800" i="1" dirty="0"/>
              <a:t> S, </a:t>
            </a:r>
            <a:r>
              <a:rPr lang="fr-FR" sz="800" i="1" dirty="0" err="1"/>
              <a:t>Alhebbi</a:t>
            </a:r>
            <a:r>
              <a:rPr lang="fr-FR" sz="800" i="1" dirty="0"/>
              <a:t> H, </a:t>
            </a:r>
            <a:r>
              <a:rPr lang="fr-FR" sz="800" i="1" dirty="0" err="1"/>
              <a:t>Alqahtani</a:t>
            </a:r>
            <a:r>
              <a:rPr lang="fr-FR" sz="800" i="1" dirty="0"/>
              <a:t> A, </a:t>
            </a:r>
            <a:r>
              <a:rPr lang="fr-FR" sz="800" i="1" dirty="0" err="1"/>
              <a:t>Algoufi</a:t>
            </a:r>
            <a:r>
              <a:rPr lang="fr-FR" sz="800" i="1" dirty="0"/>
              <a:t> T, </a:t>
            </a:r>
            <a:r>
              <a:rPr lang="fr-FR" sz="800" i="1" dirty="0" err="1"/>
              <a:t>Alsaif</a:t>
            </a:r>
            <a:r>
              <a:rPr lang="fr-FR" sz="800" i="1" dirty="0"/>
              <a:t> HS, Ibrahim N, </a:t>
            </a:r>
            <a:r>
              <a:rPr lang="fr-FR" sz="800" i="1" dirty="0" err="1"/>
              <a:t>Abdulwahab</a:t>
            </a:r>
            <a:r>
              <a:rPr lang="fr-FR" sz="800" i="1" dirty="0"/>
              <a:t> F, Barr M, </a:t>
            </a:r>
            <a:r>
              <a:rPr lang="fr-FR" sz="800" i="1" dirty="0" err="1"/>
              <a:t>Alzaidan</a:t>
            </a:r>
            <a:r>
              <a:rPr lang="fr-FR" sz="800" i="1" dirty="0"/>
              <a:t> H, </a:t>
            </a:r>
            <a:r>
              <a:rPr lang="fr-FR" sz="800" i="1" dirty="0" err="1"/>
              <a:t>Almehaideb</a:t>
            </a:r>
            <a:r>
              <a:rPr lang="fr-FR" sz="800" i="1" dirty="0"/>
              <a:t> A, </a:t>
            </a:r>
            <a:r>
              <a:rPr lang="fr-FR" sz="800" i="1" dirty="0" err="1"/>
              <a:t>AlSasi</a:t>
            </a:r>
            <a:r>
              <a:rPr lang="fr-FR" sz="800" i="1" dirty="0"/>
              <a:t> O, </a:t>
            </a:r>
            <a:r>
              <a:rPr lang="fr-FR" sz="800" i="1" dirty="0" err="1"/>
              <a:t>Alhashem</a:t>
            </a:r>
            <a:r>
              <a:rPr lang="fr-FR" sz="800" i="1" dirty="0"/>
              <a:t> A, </a:t>
            </a:r>
            <a:r>
              <a:rPr lang="fr-FR" sz="800" i="1" dirty="0" err="1"/>
              <a:t>Hussaini</a:t>
            </a:r>
            <a:r>
              <a:rPr lang="fr-FR" sz="800" i="1" dirty="0"/>
              <a:t> HA, Wali S, </a:t>
            </a:r>
            <a:r>
              <a:rPr lang="fr-FR" sz="800" i="1" dirty="0" err="1"/>
              <a:t>Alkuraya</a:t>
            </a:r>
            <a:r>
              <a:rPr lang="fr-FR" sz="800" i="1" dirty="0"/>
              <a:t> FS</a:t>
            </a:r>
            <a:r>
              <a:rPr lang="fr-FR" sz="800" b="1" i="1" dirty="0"/>
              <a:t>. Identification of </a:t>
            </a:r>
            <a:r>
              <a:rPr lang="fr-FR" sz="800" b="1" i="1" dirty="0" err="1"/>
              <a:t>novel</a:t>
            </a:r>
            <a:r>
              <a:rPr lang="fr-FR" sz="800" b="1" i="1" dirty="0"/>
              <a:t> </a:t>
            </a:r>
            <a:r>
              <a:rPr lang="fr-FR" sz="800" b="1" i="1" dirty="0" err="1"/>
              <a:t>loci</a:t>
            </a:r>
            <a:r>
              <a:rPr lang="fr-FR" sz="800" b="1" i="1" dirty="0"/>
              <a:t> for </a:t>
            </a:r>
            <a:r>
              <a:rPr lang="fr-FR" sz="800" b="1" i="1" dirty="0" err="1"/>
              <a:t>pediatric</a:t>
            </a:r>
            <a:r>
              <a:rPr lang="fr-FR" sz="800" b="1" i="1" dirty="0"/>
              <a:t> </a:t>
            </a:r>
            <a:r>
              <a:rPr lang="fr-FR" sz="800" b="1" i="1" dirty="0" err="1"/>
              <a:t>cholestatic</a:t>
            </a:r>
            <a:r>
              <a:rPr lang="fr-FR" sz="800" b="1" i="1" dirty="0"/>
              <a:t> </a:t>
            </a:r>
            <a:r>
              <a:rPr lang="fr-FR" sz="800" b="1" i="1" dirty="0" err="1"/>
              <a:t>liver</a:t>
            </a:r>
            <a:r>
              <a:rPr lang="fr-FR" sz="800" b="1" i="1" dirty="0"/>
              <a:t> </a:t>
            </a:r>
            <a:r>
              <a:rPr lang="fr-FR" sz="800" b="1" i="1" dirty="0" err="1"/>
              <a:t>disease</a:t>
            </a:r>
            <a:r>
              <a:rPr lang="fr-FR" sz="800" b="1" i="1" dirty="0"/>
              <a:t> </a:t>
            </a:r>
            <a:r>
              <a:rPr lang="fr-FR" sz="800" b="1" i="1" dirty="0" err="1"/>
              <a:t>defined</a:t>
            </a:r>
            <a:r>
              <a:rPr lang="fr-FR" sz="800" b="1" i="1" dirty="0"/>
              <a:t> by KIF12, PPM1F, USP53, LSR, and WDR83OS </a:t>
            </a:r>
            <a:r>
              <a:rPr lang="fr-FR" sz="800" b="1" i="1" dirty="0" err="1"/>
              <a:t>pathogenic</a:t>
            </a:r>
            <a:r>
              <a:rPr lang="fr-FR" sz="800" b="1" i="1" dirty="0"/>
              <a:t> variants</a:t>
            </a:r>
            <a:r>
              <a:rPr lang="fr-FR" sz="800" i="1" dirty="0"/>
              <a:t>. Genet Med. 2019 May;21(5):1164-1172. </a:t>
            </a:r>
            <a:r>
              <a:rPr lang="fr-FR" sz="800" i="1" dirty="0" err="1"/>
              <a:t>doi</a:t>
            </a:r>
            <a:r>
              <a:rPr lang="fr-FR" sz="800" i="1" dirty="0"/>
              <a:t>: 10.1038/s41436-018-0288-x.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4. Gong Y, Ma Z, Patel V, Fischer E, </a:t>
            </a:r>
            <a:r>
              <a:rPr lang="fr-FR" sz="800" i="1" dirty="0" err="1"/>
              <a:t>Hiesberger</a:t>
            </a:r>
            <a:r>
              <a:rPr lang="fr-FR" sz="800" i="1" dirty="0"/>
              <a:t> T, </a:t>
            </a:r>
            <a:r>
              <a:rPr lang="fr-FR" sz="800" i="1" dirty="0" err="1"/>
              <a:t>Pontoglio</a:t>
            </a:r>
            <a:r>
              <a:rPr lang="fr-FR" sz="800" i="1" dirty="0"/>
              <a:t> M, </a:t>
            </a:r>
            <a:r>
              <a:rPr lang="fr-FR" sz="800" i="1" dirty="0" err="1"/>
              <a:t>Igarashi</a:t>
            </a:r>
            <a:r>
              <a:rPr lang="fr-FR" sz="800" i="1" dirty="0"/>
              <a:t> P. </a:t>
            </a:r>
            <a:r>
              <a:rPr lang="fr-FR" sz="800" b="1" i="1" dirty="0"/>
              <a:t>HNF-1beta </a:t>
            </a:r>
            <a:r>
              <a:rPr lang="fr-FR" sz="800" b="1" i="1" dirty="0" err="1"/>
              <a:t>regulates</a:t>
            </a:r>
            <a:r>
              <a:rPr lang="fr-FR" sz="800" b="1" i="1" dirty="0"/>
              <a:t> transcription of the PKD modifier </a:t>
            </a:r>
            <a:r>
              <a:rPr lang="fr-FR" sz="800" b="1" i="1" dirty="0" err="1"/>
              <a:t>gene</a:t>
            </a:r>
            <a:r>
              <a:rPr lang="fr-FR" sz="800" b="1" i="1" dirty="0"/>
              <a:t> Kif12</a:t>
            </a:r>
            <a:r>
              <a:rPr lang="fr-FR" sz="800" i="1" dirty="0"/>
              <a:t>. J Am Soc </a:t>
            </a:r>
            <a:r>
              <a:rPr lang="fr-FR" sz="800" i="1" dirty="0" err="1"/>
              <a:t>Nephrol</a:t>
            </a:r>
            <a:r>
              <a:rPr lang="fr-FR" sz="800" i="1" dirty="0"/>
              <a:t>. 2009 Jan;20(1):41-7. </a:t>
            </a:r>
            <a:r>
              <a:rPr lang="fr-FR" sz="800" i="1" dirty="0" err="1"/>
              <a:t>doi</a:t>
            </a:r>
            <a:r>
              <a:rPr lang="fr-FR" sz="800" i="1" dirty="0"/>
              <a:t>: 10.1681/ASN.2008020238. </a:t>
            </a:r>
          </a:p>
          <a:p>
            <a:r>
              <a:rPr lang="fr-FR" sz="800" i="1" dirty="0"/>
              <a:t>5. Stalke A, </a:t>
            </a:r>
            <a:r>
              <a:rPr lang="fr-FR" sz="800" i="1" dirty="0" err="1"/>
              <a:t>Sgodda</a:t>
            </a:r>
            <a:r>
              <a:rPr lang="fr-FR" sz="800" i="1" dirty="0"/>
              <a:t> M, </a:t>
            </a:r>
            <a:r>
              <a:rPr lang="fr-FR" sz="800" i="1" dirty="0" err="1"/>
              <a:t>Cantz</a:t>
            </a:r>
            <a:r>
              <a:rPr lang="fr-FR" sz="800" i="1" dirty="0"/>
              <a:t> T, </a:t>
            </a:r>
            <a:r>
              <a:rPr lang="fr-FR" sz="800" i="1" dirty="0" err="1"/>
              <a:t>Skawran</a:t>
            </a:r>
            <a:r>
              <a:rPr lang="fr-FR" sz="800" i="1" dirty="0"/>
              <a:t> B, </a:t>
            </a:r>
            <a:r>
              <a:rPr lang="fr-FR" sz="800" i="1" dirty="0" err="1"/>
              <a:t>Lainka</a:t>
            </a:r>
            <a:r>
              <a:rPr lang="fr-FR" sz="800" i="1" dirty="0"/>
              <a:t> E, Hartleben B, Baumann U, Pfister ED. </a:t>
            </a:r>
            <a:r>
              <a:rPr lang="fr-FR" sz="800" b="1" i="1" dirty="0"/>
              <a:t>KIF12 Variants and </a:t>
            </a:r>
            <a:r>
              <a:rPr lang="fr-FR" sz="800" b="1" i="1" dirty="0" err="1"/>
              <a:t>Disturbed</a:t>
            </a:r>
            <a:r>
              <a:rPr lang="fr-FR" sz="800" b="1" i="1" dirty="0"/>
              <a:t> </a:t>
            </a:r>
            <a:r>
              <a:rPr lang="fr-FR" sz="800" b="1" i="1" dirty="0" err="1"/>
              <a:t>Hepatocyte</a:t>
            </a:r>
            <a:r>
              <a:rPr lang="fr-FR" sz="800" b="1" i="1" dirty="0"/>
              <a:t> </a:t>
            </a:r>
            <a:r>
              <a:rPr lang="fr-FR" sz="800" b="1" i="1" dirty="0" err="1"/>
              <a:t>Polarity</a:t>
            </a:r>
            <a:r>
              <a:rPr lang="fr-FR" sz="800" b="1" i="1" dirty="0"/>
              <a:t> in </a:t>
            </a:r>
            <a:r>
              <a:rPr lang="fr-FR" sz="800" b="1" i="1" dirty="0" err="1"/>
              <a:t>Children</a:t>
            </a:r>
            <a:r>
              <a:rPr lang="fr-FR" sz="800" b="1" i="1" dirty="0"/>
              <a:t> </a:t>
            </a:r>
            <a:r>
              <a:rPr lang="fr-FR" sz="800" b="1" i="1" dirty="0" err="1"/>
              <a:t>with</a:t>
            </a:r>
            <a:r>
              <a:rPr lang="fr-FR" sz="800" b="1" i="1" dirty="0"/>
              <a:t> a </a:t>
            </a:r>
            <a:r>
              <a:rPr lang="fr-FR" sz="800" b="1" i="1" dirty="0" err="1"/>
              <a:t>Phenotypic</a:t>
            </a:r>
            <a:r>
              <a:rPr lang="fr-FR" sz="800" b="1" i="1" dirty="0"/>
              <a:t> Spectrum of </a:t>
            </a:r>
            <a:r>
              <a:rPr lang="fr-FR" sz="800" b="1" i="1" dirty="0" err="1"/>
              <a:t>Cholestatic</a:t>
            </a:r>
            <a:r>
              <a:rPr lang="fr-FR" sz="800" b="1" i="1" dirty="0"/>
              <a:t> </a:t>
            </a:r>
            <a:r>
              <a:rPr lang="fr-FR" sz="800" b="1" i="1" dirty="0" err="1"/>
              <a:t>Liver</a:t>
            </a:r>
            <a:r>
              <a:rPr lang="fr-FR" sz="800" b="1" i="1" dirty="0"/>
              <a:t> </a:t>
            </a:r>
            <a:r>
              <a:rPr lang="fr-FR" sz="800" b="1" i="1" dirty="0" err="1"/>
              <a:t>Disease</a:t>
            </a:r>
            <a:r>
              <a:rPr lang="fr-FR" sz="800" i="1" dirty="0"/>
              <a:t>. J </a:t>
            </a:r>
            <a:r>
              <a:rPr lang="fr-FR" sz="800" i="1" dirty="0" err="1"/>
              <a:t>Pediatr</a:t>
            </a:r>
            <a:r>
              <a:rPr lang="fr-FR" sz="800" i="1" dirty="0"/>
              <a:t>. 2022 Jan;240:284-291.e9. </a:t>
            </a:r>
            <a:r>
              <a:rPr lang="fr-FR" sz="800" i="1" dirty="0" err="1"/>
              <a:t>doi</a:t>
            </a:r>
            <a:r>
              <a:rPr lang="fr-FR" sz="800" i="1" dirty="0"/>
              <a:t>: 10.1016/j.jpeds.2021.09.019. </a:t>
            </a:r>
          </a:p>
          <a:p>
            <a:r>
              <a:rPr lang="fr-FR" sz="800" i="1" dirty="0"/>
              <a:t>6. </a:t>
            </a:r>
            <a:r>
              <a:rPr lang="fr-FR" sz="800" i="1" dirty="0" err="1"/>
              <a:t>Gambella</a:t>
            </a:r>
            <a:r>
              <a:rPr lang="fr-FR" sz="800" i="1" dirty="0"/>
              <a:t> A, </a:t>
            </a:r>
            <a:r>
              <a:rPr lang="fr-FR" sz="800" i="1" dirty="0" err="1"/>
              <a:t>Kalantari</a:t>
            </a:r>
            <a:r>
              <a:rPr lang="fr-FR" sz="800" i="1" dirty="0"/>
              <a:t> S, </a:t>
            </a:r>
            <a:r>
              <a:rPr lang="fr-FR" sz="800" i="1" dirty="0" err="1"/>
              <a:t>Cadamuro</a:t>
            </a:r>
            <a:r>
              <a:rPr lang="fr-FR" sz="800" i="1" dirty="0"/>
              <a:t> M, </a:t>
            </a:r>
            <a:r>
              <a:rPr lang="fr-FR" sz="800" i="1" dirty="0" err="1"/>
              <a:t>Quaglia</a:t>
            </a:r>
            <a:r>
              <a:rPr lang="fr-FR" sz="800" i="1" dirty="0"/>
              <a:t> M, </a:t>
            </a:r>
            <a:r>
              <a:rPr lang="fr-FR" sz="800" i="1" dirty="0" err="1"/>
              <a:t>Delvecchio</a:t>
            </a:r>
            <a:r>
              <a:rPr lang="fr-FR" sz="800" i="1" dirty="0"/>
              <a:t> M, </a:t>
            </a:r>
            <a:r>
              <a:rPr lang="fr-FR" sz="800" i="1" dirty="0" err="1"/>
              <a:t>Fabris</a:t>
            </a:r>
            <a:r>
              <a:rPr lang="fr-FR" sz="800" i="1" dirty="0"/>
              <a:t> L, Pinon M. </a:t>
            </a:r>
            <a:r>
              <a:rPr lang="fr-FR" sz="800" b="1" i="1" dirty="0"/>
              <a:t>The </a:t>
            </a:r>
            <a:r>
              <a:rPr lang="fr-FR" sz="800" b="1" i="1" dirty="0" err="1"/>
              <a:t>Landscape</a:t>
            </a:r>
            <a:r>
              <a:rPr lang="fr-FR" sz="800" b="1" i="1" dirty="0"/>
              <a:t> of HNF1B </a:t>
            </a:r>
            <a:r>
              <a:rPr lang="fr-FR" sz="800" b="1" i="1" dirty="0" err="1"/>
              <a:t>Deficiency</a:t>
            </a:r>
            <a:r>
              <a:rPr lang="fr-FR" sz="800" b="1" i="1" dirty="0"/>
              <a:t>: A Syndrome Not </a:t>
            </a:r>
            <a:r>
              <a:rPr lang="fr-FR" sz="800" b="1" i="1" dirty="0" err="1"/>
              <a:t>Yet</a:t>
            </a:r>
            <a:r>
              <a:rPr lang="fr-FR" sz="800" b="1" i="1" dirty="0"/>
              <a:t> </a:t>
            </a:r>
            <a:r>
              <a:rPr lang="fr-FR" sz="800" b="1" i="1" dirty="0" err="1"/>
              <a:t>Fully</a:t>
            </a:r>
            <a:r>
              <a:rPr lang="fr-FR" sz="800" b="1" i="1" dirty="0"/>
              <a:t> </a:t>
            </a:r>
            <a:r>
              <a:rPr lang="fr-FR" sz="800" b="1" i="1" dirty="0" err="1"/>
              <a:t>Explored</a:t>
            </a:r>
            <a:r>
              <a:rPr lang="fr-FR" sz="800" b="1" i="1" dirty="0"/>
              <a:t>.</a:t>
            </a:r>
            <a:r>
              <a:rPr lang="fr-FR" sz="800" i="1" dirty="0"/>
              <a:t> </a:t>
            </a:r>
            <a:r>
              <a:rPr lang="fr-FR" sz="800" i="1" dirty="0" err="1"/>
              <a:t>Cells</a:t>
            </a:r>
            <a:r>
              <a:rPr lang="fr-FR" sz="800" i="1" dirty="0"/>
              <a:t>. 2023 Jan 13;12(2):307. </a:t>
            </a:r>
            <a:r>
              <a:rPr lang="fr-FR" sz="800" i="1" dirty="0" err="1"/>
              <a:t>doi</a:t>
            </a:r>
            <a:r>
              <a:rPr lang="fr-FR" sz="800" i="1" dirty="0"/>
              <a:t>: 10.3390/cells12020307.</a:t>
            </a:r>
          </a:p>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13</a:t>
            </a:fld>
            <a:endParaRPr lang="fr-FR"/>
          </a:p>
        </p:txBody>
      </p:sp>
    </p:spTree>
    <p:extLst>
      <p:ext uri="{BB962C8B-B14F-4D97-AF65-F5344CB8AC3E}">
        <p14:creationId xmlns:p14="http://schemas.microsoft.com/office/powerpoint/2010/main" val="36702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si HNF1B est connu pour être un </a:t>
            </a:r>
            <a:r>
              <a:rPr lang="fr-FR" b="1" dirty="0"/>
              <a:t>gène suppresseur de tumeur</a:t>
            </a:r>
            <a:r>
              <a:rPr lang="fr-FR" dirty="0"/>
              <a:t>, avec des mutations somatiques de HNF1B moins fréquentes que HNF1A mais décrites en oncologie hépatique</a:t>
            </a:r>
            <a:r>
              <a:rPr lang="fr-FR" baseline="30000" dirty="0"/>
              <a:t>1</a:t>
            </a:r>
            <a:r>
              <a:rPr lang="fr-FR" dirty="0"/>
              <a:t>, l’association entre mutation constitutionnelle de HNF1B et tumeurs malignes hépatiques est encore mal explorée.</a:t>
            </a:r>
          </a:p>
          <a:p>
            <a:endParaRPr lang="fr-FR" dirty="0"/>
          </a:p>
          <a:p>
            <a:r>
              <a:rPr lang="fr-FR" dirty="0"/>
              <a:t>Il existe actuellement </a:t>
            </a:r>
            <a:r>
              <a:rPr lang="fr-FR" b="1" dirty="0"/>
              <a:t>2 cas décrits de CHC </a:t>
            </a:r>
            <a:r>
              <a:rPr lang="fr-FR" dirty="0"/>
              <a:t>compliquant une mutation constitutionnelle de HNF1B:</a:t>
            </a:r>
          </a:p>
          <a:p>
            <a:r>
              <a:rPr lang="fr-FR" dirty="0"/>
              <a:t>- le premier, cité à la diapositive 13, a présenté un tableau de cholestase ictérique néonatale associée à une hyper-échogénicité rénale et une défaillance rénale néonatale transitoire. Cette cholestase a rapidement évolué vers une cirrhose micronodulaire avec CHC. Le patient a été transplanté hépatique à 16 mois de vie. Il ne présentait pas de récidive à un an post transplantation</a:t>
            </a:r>
            <a:r>
              <a:rPr lang="fr-FR" baseline="30000" dirty="0"/>
              <a:t>2</a:t>
            </a:r>
            <a:r>
              <a:rPr lang="fr-FR" dirty="0"/>
              <a:t>.</a:t>
            </a:r>
          </a:p>
          <a:p>
            <a:r>
              <a:rPr lang="fr-FR" dirty="0"/>
              <a:t>- le deuxième a présenté dès la naissance une insuffisance rénale avec dysplasie rénale multi-kystique, puis un trouble du spectre autistique. Il a été diagnostiqué d’un CHC bifocal sur foie non cirrhotique à l’âge de 10 ans. Il a été opéré et ne présentait pas de récidive à 5 ans du suivi. L’apparition du diabète à 13 ans a permis le diagnostic de </a:t>
            </a:r>
            <a:r>
              <a:rPr lang="fr-FR"/>
              <a:t>HNF1B-MODY</a:t>
            </a:r>
            <a:r>
              <a:rPr lang="fr-FR" baseline="30000"/>
              <a:t>3</a:t>
            </a:r>
            <a:r>
              <a:rPr lang="fr-FR"/>
              <a:t>.</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2 CHC ont la particularité de présenter le même </a:t>
            </a:r>
            <a:r>
              <a:rPr lang="fr-FR" b="1" dirty="0"/>
              <a:t>sous-type histologique très rare</a:t>
            </a:r>
            <a:r>
              <a:rPr lang="fr-FR" dirty="0"/>
              <a:t>, uniquement décrit dans un cas pédiatrique en 2007 sur une très probable mutation constitutionnelle HNF1B non diagnostiquée, et nommé </a:t>
            </a:r>
            <a:r>
              <a:rPr lang="fr-FR" b="1" dirty="0"/>
              <a:t>CHC à cellules épithéliales géantes</a:t>
            </a:r>
            <a:r>
              <a:rPr lang="fr-FR" dirty="0"/>
              <a:t>. Le pronostic lié à ce sous-type histologique est actuellement non connu</a:t>
            </a:r>
            <a:r>
              <a:rPr lang="fr-FR" baseline="30000" dirty="0"/>
              <a:t>4</a:t>
            </a:r>
            <a:r>
              <a:rPr lang="fr-FR" dirty="0"/>
              <a:t>.</a:t>
            </a:r>
          </a:p>
          <a:p>
            <a:endParaRPr lang="fr-FR" dirty="0"/>
          </a:p>
          <a:p>
            <a:r>
              <a:rPr lang="fr-FR" dirty="0"/>
              <a:t>L’absence de description de ce sous-type histologique de CHC pédiatrique en dehors d’une mutation constitutionnelle de HNF1B laisse penser qu’il pourrait être directement en lien avec un mécanisme oncogénétique lié à HNF1B</a:t>
            </a:r>
            <a:r>
              <a:rPr lang="fr-FR" baseline="30000" dirty="0"/>
              <a:t>5,6</a:t>
            </a:r>
            <a:r>
              <a:rPr lang="fr-FR" dirty="0"/>
              <a:t>. De plus, les facteurs de transcription HNF1B et HNF1A forment un hétérodimère pour se lier aux mêmes cibles: l’effet pro-oncogène lié à la mutation constitutionnelle de HNF1B pourrait être lié à un effet négatif de cette mutation sur l’activité transcriptionnelle de HNF1A</a:t>
            </a:r>
            <a:r>
              <a:rPr lang="fr-FR" baseline="30000" dirty="0"/>
              <a:t>7</a:t>
            </a:r>
            <a:r>
              <a:rPr lang="fr-FR" dirty="0"/>
              <a:t>.</a:t>
            </a:r>
          </a:p>
          <a:p>
            <a:endParaRPr lang="fr-FR" dirty="0"/>
          </a:p>
          <a:p>
            <a:r>
              <a:rPr lang="fr-FR" dirty="0"/>
              <a:t>Il est intéressant de noter qu’alors que les atteintes hépatiques liées à HNF1B décrites jusqu’ici sont surtout des atteintes biliaires, il n’est actuellement décrit dans la littérature </a:t>
            </a:r>
            <a:r>
              <a:rPr lang="fr-FR" b="1" dirty="0"/>
              <a:t>aucun cas de cholangiocarcinome</a:t>
            </a:r>
            <a:r>
              <a:rPr lang="fr-FR" dirty="0"/>
              <a:t>.</a:t>
            </a:r>
          </a:p>
          <a:p>
            <a:endParaRPr lang="fr-FR" dirty="0"/>
          </a:p>
          <a:p>
            <a:r>
              <a:rPr lang="fr-FR" sz="800" i="1" u="sng" dirty="0"/>
              <a:t>Références:</a:t>
            </a:r>
          </a:p>
          <a:p>
            <a:r>
              <a:rPr lang="fr-FR" sz="800" i="1" dirty="0"/>
              <a:t>1. Chandra S, Srinivasan S, Batra J</a:t>
            </a:r>
            <a:r>
              <a:rPr lang="fr-FR" sz="800" b="1" i="1" dirty="0"/>
              <a:t>. </a:t>
            </a:r>
            <a:r>
              <a:rPr lang="fr-FR" sz="800" b="1" i="1" dirty="0" err="1"/>
              <a:t>Hepatocyte</a:t>
            </a:r>
            <a:r>
              <a:rPr lang="fr-FR" sz="800" b="1" i="1" dirty="0"/>
              <a:t> </a:t>
            </a:r>
            <a:r>
              <a:rPr lang="fr-FR" sz="800" b="1" i="1" dirty="0" err="1"/>
              <a:t>nuclear</a:t>
            </a:r>
            <a:r>
              <a:rPr lang="fr-FR" sz="800" b="1" i="1" dirty="0"/>
              <a:t> factor 1 beta: A perspective in cancer</a:t>
            </a:r>
            <a:r>
              <a:rPr lang="fr-FR" sz="800" i="1" dirty="0"/>
              <a:t>. Cancer Med. 2021 Mar;10(5):1791-1804. </a:t>
            </a:r>
            <a:r>
              <a:rPr lang="fr-FR" sz="800" i="1" dirty="0" err="1"/>
              <a:t>doi</a:t>
            </a:r>
            <a:r>
              <a:rPr lang="fr-FR" sz="800" i="1" dirty="0"/>
              <a:t>: 10.1002/cam4.3676.</a:t>
            </a:r>
          </a:p>
          <a:p>
            <a:r>
              <a:rPr lang="fr-FR" sz="800" i="1" dirty="0"/>
              <a:t>2. de Leusse C, </a:t>
            </a:r>
            <a:r>
              <a:rPr lang="fr-FR" sz="800" i="1" dirty="0" err="1"/>
              <a:t>Maues</a:t>
            </a:r>
            <a:r>
              <a:rPr lang="fr-FR" sz="800" i="1" dirty="0"/>
              <a:t> De Paula A, </a:t>
            </a:r>
            <a:r>
              <a:rPr lang="fr-FR" sz="800" i="1" dirty="0" err="1"/>
              <a:t>Aschero</a:t>
            </a:r>
            <a:r>
              <a:rPr lang="fr-FR" sz="800" i="1" dirty="0"/>
              <a:t> A, </a:t>
            </a:r>
            <a:r>
              <a:rPr lang="fr-FR" sz="800" i="1" dirty="0" err="1"/>
              <a:t>Parache</a:t>
            </a:r>
            <a:r>
              <a:rPr lang="fr-FR" sz="800" i="1" dirty="0"/>
              <a:t> C, </a:t>
            </a:r>
            <a:r>
              <a:rPr lang="fr-FR" sz="800" i="1" dirty="0" err="1"/>
              <a:t>Hery</a:t>
            </a:r>
            <a:r>
              <a:rPr lang="fr-FR" sz="800" i="1" dirty="0"/>
              <a:t> G, Cailliez M, </a:t>
            </a:r>
            <a:r>
              <a:rPr lang="fr-FR" sz="800" i="1" dirty="0" err="1"/>
              <a:t>Missirian</a:t>
            </a:r>
            <a:r>
              <a:rPr lang="fr-FR" sz="800" i="1" dirty="0"/>
              <a:t> C, Fabre A</a:t>
            </a:r>
            <a:r>
              <a:rPr lang="fr-FR" sz="800" b="1" i="1" dirty="0"/>
              <a:t>. </a:t>
            </a:r>
            <a:r>
              <a:rPr lang="fr-FR" sz="800" b="1" i="1" dirty="0" err="1"/>
              <a:t>Hepatocarcinoma</a:t>
            </a:r>
            <a:r>
              <a:rPr lang="fr-FR" sz="800" b="1" i="1" dirty="0"/>
              <a:t> and </a:t>
            </a:r>
            <a:r>
              <a:rPr lang="fr-FR" sz="800" b="1" i="1" dirty="0" err="1"/>
              <a:t>Cholestasis</a:t>
            </a:r>
            <a:r>
              <a:rPr lang="fr-FR" sz="800" b="1" i="1" dirty="0"/>
              <a:t> Associated to </a:t>
            </a:r>
            <a:r>
              <a:rPr lang="fr-FR" sz="800" b="1" i="1" dirty="0" err="1"/>
              <a:t>Germline</a:t>
            </a:r>
            <a:r>
              <a:rPr lang="fr-FR" sz="800" b="1" i="1" dirty="0"/>
              <a:t> </a:t>
            </a:r>
            <a:r>
              <a:rPr lang="fr-FR" sz="800" b="1" i="1" dirty="0" err="1"/>
              <a:t>Hemizygous</a:t>
            </a:r>
            <a:r>
              <a:rPr lang="fr-FR" sz="800" b="1" i="1" dirty="0"/>
              <a:t> </a:t>
            </a:r>
            <a:r>
              <a:rPr lang="fr-FR" sz="800" b="1" i="1" dirty="0" err="1"/>
              <a:t>Deletion</a:t>
            </a:r>
            <a:r>
              <a:rPr lang="fr-FR" sz="800" b="1" i="1" dirty="0"/>
              <a:t> of Gene HNF1B</a:t>
            </a:r>
            <a:r>
              <a:rPr lang="fr-FR" sz="800" i="1" dirty="0"/>
              <a:t>. J </a:t>
            </a:r>
            <a:r>
              <a:rPr lang="fr-FR" sz="800" i="1" dirty="0" err="1"/>
              <a:t>Pediatr</a:t>
            </a:r>
            <a:r>
              <a:rPr lang="fr-FR" sz="800" i="1" dirty="0"/>
              <a:t> </a:t>
            </a:r>
            <a:r>
              <a:rPr lang="fr-FR" sz="800" i="1" dirty="0" err="1"/>
              <a:t>Gastroenterol</a:t>
            </a:r>
            <a:r>
              <a:rPr lang="fr-FR" sz="800" i="1" dirty="0"/>
              <a:t> </a:t>
            </a:r>
            <a:r>
              <a:rPr lang="fr-FR" sz="800" i="1" dirty="0" err="1"/>
              <a:t>Nutr</a:t>
            </a:r>
            <a:r>
              <a:rPr lang="fr-FR" sz="800" i="1" dirty="0"/>
              <a:t>. 2019 May;68(5):e85. </a:t>
            </a:r>
            <a:r>
              <a:rPr lang="fr-FR" sz="800" i="1" dirty="0" err="1"/>
              <a:t>doi</a:t>
            </a:r>
            <a:r>
              <a:rPr lang="fr-FR" sz="800" i="1" dirty="0"/>
              <a:t>: 10.1097/MPG.0000000000002015.</a:t>
            </a:r>
          </a:p>
          <a:p>
            <a:r>
              <a:rPr lang="fr-FR" sz="800" i="1" dirty="0"/>
              <a:t>3. Pinon M, </a:t>
            </a:r>
            <a:r>
              <a:rPr lang="fr-FR" sz="800" i="1" dirty="0" err="1"/>
              <a:t>Gambella</a:t>
            </a:r>
            <a:r>
              <a:rPr lang="fr-FR" sz="800" i="1" dirty="0"/>
              <a:t> A, </a:t>
            </a:r>
            <a:r>
              <a:rPr lang="fr-FR" sz="800" i="1" dirty="0" err="1"/>
              <a:t>Giugliano</a:t>
            </a:r>
            <a:r>
              <a:rPr lang="fr-FR" sz="800" i="1" dirty="0"/>
              <a:t> L, </a:t>
            </a:r>
            <a:r>
              <a:rPr lang="fr-FR" sz="800" i="1" dirty="0" err="1"/>
              <a:t>Chiadò</a:t>
            </a:r>
            <a:r>
              <a:rPr lang="fr-FR" sz="800" i="1" dirty="0"/>
              <a:t> C, </a:t>
            </a:r>
            <a:r>
              <a:rPr lang="fr-FR" sz="800" i="1" dirty="0" err="1"/>
              <a:t>Kalantari</a:t>
            </a:r>
            <a:r>
              <a:rPr lang="fr-FR" sz="800" i="1" dirty="0"/>
              <a:t> S, </a:t>
            </a:r>
            <a:r>
              <a:rPr lang="fr-FR" sz="800" i="1" dirty="0" err="1"/>
              <a:t>Bracciamà</a:t>
            </a:r>
            <a:r>
              <a:rPr lang="fr-FR" sz="800" i="1" dirty="0"/>
              <a:t> V, </a:t>
            </a:r>
            <a:r>
              <a:rPr lang="fr-FR" sz="800" i="1" dirty="0" err="1"/>
              <a:t>Deaglio</a:t>
            </a:r>
            <a:r>
              <a:rPr lang="fr-FR" sz="800" i="1" dirty="0"/>
              <a:t> S, </a:t>
            </a:r>
            <a:r>
              <a:rPr lang="fr-FR" sz="800" i="1" dirty="0" err="1"/>
              <a:t>Tinti</a:t>
            </a:r>
            <a:r>
              <a:rPr lang="fr-FR" sz="800" i="1" dirty="0"/>
              <a:t> D, Peruzzi L, </a:t>
            </a:r>
            <a:r>
              <a:rPr lang="fr-FR" sz="800" i="1" dirty="0" err="1"/>
              <a:t>Cotti</a:t>
            </a:r>
            <a:r>
              <a:rPr lang="fr-FR" sz="800" i="1" dirty="0"/>
              <a:t> R, </a:t>
            </a:r>
            <a:r>
              <a:rPr lang="fr-FR" sz="800" i="1" dirty="0" err="1"/>
              <a:t>Catalano</a:t>
            </a:r>
            <a:r>
              <a:rPr lang="fr-FR" sz="800" i="1" dirty="0"/>
              <a:t> S, </a:t>
            </a:r>
            <a:r>
              <a:rPr lang="fr-FR" sz="800" i="1" dirty="0" err="1"/>
              <a:t>Cadamuro</a:t>
            </a:r>
            <a:r>
              <a:rPr lang="fr-FR" sz="800" i="1" dirty="0"/>
              <a:t> M, </a:t>
            </a:r>
            <a:r>
              <a:rPr lang="fr-FR" sz="800" i="1" dirty="0" err="1"/>
              <a:t>Fabris</a:t>
            </a:r>
            <a:r>
              <a:rPr lang="fr-FR" sz="800" i="1" dirty="0"/>
              <a:t> L, Calvo PL, </a:t>
            </a:r>
            <a:r>
              <a:rPr lang="fr-FR" sz="800" i="1" dirty="0" err="1"/>
              <a:t>Romagnoli</a:t>
            </a:r>
            <a:r>
              <a:rPr lang="fr-FR" sz="800" i="1" dirty="0"/>
              <a:t> R. </a:t>
            </a:r>
            <a:r>
              <a:rPr lang="fr-FR" sz="800" b="1" i="1" dirty="0"/>
              <a:t>New case of syncytial </a:t>
            </a:r>
            <a:r>
              <a:rPr lang="fr-FR" sz="800" b="1" i="1" dirty="0" err="1"/>
              <a:t>giant-cell</a:t>
            </a:r>
            <a:r>
              <a:rPr lang="fr-FR" sz="800" b="1" i="1" dirty="0"/>
              <a:t> variant of </a:t>
            </a:r>
            <a:r>
              <a:rPr lang="fr-FR" sz="800" b="1" i="1" dirty="0" err="1"/>
              <a:t>hepatocellular</a:t>
            </a:r>
            <a:r>
              <a:rPr lang="fr-FR" sz="800" b="1" i="1" dirty="0"/>
              <a:t> </a:t>
            </a:r>
            <a:r>
              <a:rPr lang="fr-FR" sz="800" b="1" i="1" dirty="0" err="1"/>
              <a:t>carcinoma</a:t>
            </a:r>
            <a:r>
              <a:rPr lang="fr-FR" sz="800" b="1" i="1" dirty="0"/>
              <a:t> in a </a:t>
            </a:r>
            <a:r>
              <a:rPr lang="fr-FR" sz="800" b="1" i="1" dirty="0" err="1"/>
              <a:t>pediatric</a:t>
            </a:r>
            <a:r>
              <a:rPr lang="fr-FR" sz="800" b="1" i="1" dirty="0"/>
              <a:t> patient </a:t>
            </a:r>
            <a:r>
              <a:rPr lang="fr-FR" sz="800" b="1" i="1" dirty="0" err="1"/>
              <a:t>with</a:t>
            </a:r>
            <a:r>
              <a:rPr lang="fr-FR" sz="800" b="1" i="1" dirty="0"/>
              <a:t> HNF1B </a:t>
            </a:r>
            <a:r>
              <a:rPr lang="fr-FR" sz="800" b="1" i="1" dirty="0" err="1"/>
              <a:t>deficiency</a:t>
            </a:r>
            <a:r>
              <a:rPr lang="fr-FR" sz="800" b="1" i="1" dirty="0"/>
              <a:t>: </a:t>
            </a:r>
            <a:r>
              <a:rPr lang="fr-FR" sz="800" b="1" i="1" dirty="0" err="1"/>
              <a:t>does</a:t>
            </a:r>
            <a:r>
              <a:rPr lang="fr-FR" sz="800" b="1" i="1" dirty="0"/>
              <a:t> </a:t>
            </a:r>
            <a:r>
              <a:rPr lang="fr-FR" sz="800" b="1" i="1" dirty="0" err="1"/>
              <a:t>it</a:t>
            </a:r>
            <a:r>
              <a:rPr lang="fr-FR" sz="800" b="1" i="1" dirty="0"/>
              <a:t> fit </a:t>
            </a:r>
            <a:r>
              <a:rPr lang="fr-FR" sz="800" b="1" i="1" dirty="0" err="1"/>
              <a:t>with</a:t>
            </a:r>
            <a:r>
              <a:rPr lang="fr-FR" sz="800" b="1" i="1" dirty="0"/>
              <a:t> the syndrome? </a:t>
            </a:r>
            <a:r>
              <a:rPr lang="fr-FR" sz="800" i="1" dirty="0"/>
              <a:t>BMJ Open </a:t>
            </a:r>
            <a:r>
              <a:rPr lang="fr-FR" sz="800" i="1" dirty="0" err="1"/>
              <a:t>Gastroenterol</a:t>
            </a:r>
            <a:r>
              <a:rPr lang="fr-FR" sz="800" i="1" dirty="0"/>
              <a:t>. 2022 Dec;9(1):e001013. </a:t>
            </a:r>
            <a:r>
              <a:rPr lang="fr-FR" sz="800" i="1" dirty="0" err="1"/>
              <a:t>doi</a:t>
            </a:r>
            <a:r>
              <a:rPr lang="fr-FR" sz="800" i="1" dirty="0"/>
              <a:t>: 10.1136/bmjgast-2022-001013.</a:t>
            </a:r>
          </a:p>
          <a:p>
            <a:r>
              <a:rPr lang="fr-FR" sz="800" i="1" dirty="0"/>
              <a:t>4. </a:t>
            </a:r>
            <a:r>
              <a:rPr lang="en-US" sz="800" i="1" dirty="0" err="1"/>
              <a:t>Atra</a:t>
            </a:r>
            <a:r>
              <a:rPr lang="en-US" sz="800" i="1" dirty="0"/>
              <a:t> A, Al-Asiri R, Wali S, Al-Husseini H, Al-</a:t>
            </a:r>
            <a:r>
              <a:rPr lang="en-US" sz="800" i="1" dirty="0" err="1"/>
              <a:t>Bassas</a:t>
            </a:r>
            <a:r>
              <a:rPr lang="en-US" sz="800" i="1" dirty="0"/>
              <a:t> A, Zimmermann A. </a:t>
            </a:r>
            <a:r>
              <a:rPr lang="en-US" sz="800" b="1" i="1" dirty="0"/>
              <a:t>Hepatocellular carcinoma, syncytial giant cell: a novel variant in children: a case report</a:t>
            </a:r>
            <a:r>
              <a:rPr lang="en-US" sz="800" i="1" dirty="0"/>
              <a:t>. Ann </a:t>
            </a:r>
            <a:r>
              <a:rPr lang="en-US" sz="800" i="1" dirty="0" err="1"/>
              <a:t>Diagn</a:t>
            </a:r>
            <a:r>
              <a:rPr lang="en-US" sz="800" i="1" dirty="0"/>
              <a:t> </a:t>
            </a:r>
            <a:r>
              <a:rPr lang="en-US" sz="800" i="1" dirty="0" err="1"/>
              <a:t>Pathol</a:t>
            </a:r>
            <a:r>
              <a:rPr lang="en-US" sz="800" i="1" dirty="0"/>
              <a:t>. 2007 Feb;11(1):61-3. </a:t>
            </a:r>
            <a:r>
              <a:rPr lang="en-US" sz="800" i="1" dirty="0" err="1"/>
              <a:t>doi</a:t>
            </a:r>
            <a:r>
              <a:rPr lang="en-US" sz="800" i="1" dirty="0"/>
              <a:t>: 10.1016/j.anndiagpath.2005.12.005. </a:t>
            </a:r>
          </a:p>
          <a:p>
            <a:r>
              <a:rPr lang="fr-FR" sz="800" i="1" dirty="0"/>
              <a:t>5. </a:t>
            </a:r>
            <a:r>
              <a:rPr lang="fr-FR" sz="800" i="1" dirty="0" err="1"/>
              <a:t>Kakos</a:t>
            </a:r>
            <a:r>
              <a:rPr lang="fr-FR" sz="800" i="1" dirty="0"/>
              <a:t> CD, </a:t>
            </a:r>
            <a:r>
              <a:rPr lang="fr-FR" sz="800" i="1" dirty="0" err="1"/>
              <a:t>Ziogas</a:t>
            </a:r>
            <a:r>
              <a:rPr lang="fr-FR" sz="800" i="1" dirty="0"/>
              <a:t> IA, </a:t>
            </a:r>
            <a:r>
              <a:rPr lang="fr-FR" sz="800" i="1" dirty="0" err="1"/>
              <a:t>Demiri</a:t>
            </a:r>
            <a:r>
              <a:rPr lang="fr-FR" sz="800" i="1" dirty="0"/>
              <a:t> CD, </a:t>
            </a:r>
            <a:r>
              <a:rPr lang="fr-FR" sz="800" i="1" dirty="0" err="1"/>
              <a:t>Esagian</a:t>
            </a:r>
            <a:r>
              <a:rPr lang="fr-FR" sz="800" i="1" dirty="0"/>
              <a:t> SM, </a:t>
            </a:r>
            <a:r>
              <a:rPr lang="fr-FR" sz="800" i="1" dirty="0" err="1"/>
              <a:t>Economopoulos</a:t>
            </a:r>
            <a:r>
              <a:rPr lang="fr-FR" sz="800" i="1" dirty="0"/>
              <a:t> KP, </a:t>
            </a:r>
            <a:r>
              <a:rPr lang="fr-FR" sz="800" i="1" dirty="0" err="1"/>
              <a:t>Moris</a:t>
            </a:r>
            <a:r>
              <a:rPr lang="fr-FR" sz="800" i="1" dirty="0"/>
              <a:t> D, </a:t>
            </a:r>
            <a:r>
              <a:rPr lang="fr-FR" sz="800" i="1" dirty="0" err="1"/>
              <a:t>Tsoulfas</a:t>
            </a:r>
            <a:r>
              <a:rPr lang="fr-FR" sz="800" i="1" dirty="0"/>
              <a:t> G, </a:t>
            </a:r>
            <a:r>
              <a:rPr lang="fr-FR" sz="800" i="1" dirty="0" err="1"/>
              <a:t>Alexopoulos</a:t>
            </a:r>
            <a:r>
              <a:rPr lang="fr-FR" sz="800" i="1" dirty="0"/>
              <a:t> SP. </a:t>
            </a:r>
            <a:r>
              <a:rPr lang="fr-FR" sz="800" b="1" i="1" dirty="0" err="1"/>
              <a:t>Liver</a:t>
            </a:r>
            <a:r>
              <a:rPr lang="fr-FR" sz="800" b="1" i="1" dirty="0"/>
              <a:t> Transplantation for </a:t>
            </a:r>
            <a:r>
              <a:rPr lang="fr-FR" sz="800" b="1" i="1" dirty="0" err="1"/>
              <a:t>Pediatric</a:t>
            </a:r>
            <a:r>
              <a:rPr lang="fr-FR" sz="800" b="1" i="1" dirty="0"/>
              <a:t> </a:t>
            </a:r>
            <a:r>
              <a:rPr lang="fr-FR" sz="800" b="1" i="1" dirty="0" err="1"/>
              <a:t>Hepatocellular</a:t>
            </a:r>
            <a:r>
              <a:rPr lang="fr-FR" sz="800" b="1" i="1" dirty="0"/>
              <a:t> </a:t>
            </a:r>
            <a:r>
              <a:rPr lang="fr-FR" sz="800" b="1" i="1" dirty="0" err="1"/>
              <a:t>Carcinoma</a:t>
            </a:r>
            <a:r>
              <a:rPr lang="fr-FR" sz="800" b="1" i="1" dirty="0"/>
              <a:t>: A </a:t>
            </a:r>
            <a:r>
              <a:rPr lang="fr-FR" sz="800" b="1" i="1" dirty="0" err="1"/>
              <a:t>Systematic</a:t>
            </a:r>
            <a:r>
              <a:rPr lang="fr-FR" sz="800" b="1" i="1" dirty="0"/>
              <a:t> </a:t>
            </a:r>
            <a:r>
              <a:rPr lang="fr-FR" sz="800" b="1" i="1" dirty="0" err="1"/>
              <a:t>Review</a:t>
            </a:r>
            <a:r>
              <a:rPr lang="fr-FR" sz="800" i="1" dirty="0"/>
              <a:t>. Cancers (Basel). 2022 Mar 2;14(5):1294. </a:t>
            </a:r>
            <a:r>
              <a:rPr lang="fr-FR" sz="800" i="1" dirty="0" err="1"/>
              <a:t>doi</a:t>
            </a:r>
            <a:r>
              <a:rPr lang="fr-FR" sz="800" i="1" dirty="0"/>
              <a:t>: 10.3390/cancers14051294.</a:t>
            </a:r>
          </a:p>
          <a:p>
            <a:r>
              <a:rPr lang="fr-FR" sz="800" i="1" dirty="0"/>
              <a:t>6. </a:t>
            </a:r>
            <a:r>
              <a:rPr lang="fr-FR" sz="800" i="1" dirty="0" err="1"/>
              <a:t>Varol</a:t>
            </a:r>
            <a:r>
              <a:rPr lang="fr-FR" sz="800" i="1" dirty="0"/>
              <a:t> Fİ. </a:t>
            </a:r>
            <a:r>
              <a:rPr lang="fr-FR" sz="800" b="1" i="1" dirty="0" err="1"/>
              <a:t>Pediatric</a:t>
            </a:r>
            <a:r>
              <a:rPr lang="fr-FR" sz="800" b="1" i="1" dirty="0"/>
              <a:t> </a:t>
            </a:r>
            <a:r>
              <a:rPr lang="fr-FR" sz="800" b="1" i="1" dirty="0" err="1"/>
              <a:t>Hepatocellular</a:t>
            </a:r>
            <a:r>
              <a:rPr lang="fr-FR" sz="800" b="1" i="1" dirty="0"/>
              <a:t> </a:t>
            </a:r>
            <a:r>
              <a:rPr lang="fr-FR" sz="800" b="1" i="1" dirty="0" err="1"/>
              <a:t>Carcinoma</a:t>
            </a:r>
            <a:r>
              <a:rPr lang="fr-FR" sz="800" i="1" dirty="0"/>
              <a:t>. J </a:t>
            </a:r>
            <a:r>
              <a:rPr lang="fr-FR" sz="800" i="1" dirty="0" err="1"/>
              <a:t>Gastrointest</a:t>
            </a:r>
            <a:r>
              <a:rPr lang="fr-FR" sz="800" i="1" dirty="0"/>
              <a:t> Cancer. 2020 Dec;51(4):1169-1175. </a:t>
            </a:r>
            <a:r>
              <a:rPr lang="fr-FR" sz="800" i="1" dirty="0" err="1"/>
              <a:t>doi</a:t>
            </a:r>
            <a:r>
              <a:rPr lang="fr-FR" sz="800" i="1" dirty="0"/>
              <a:t>: 10.1007/s12029-020-00494-w.</a:t>
            </a:r>
          </a:p>
          <a:p>
            <a:r>
              <a:rPr lang="fr-FR" sz="800" i="1" dirty="0"/>
              <a:t>7. </a:t>
            </a:r>
            <a:r>
              <a:rPr lang="fr-FR" sz="800" i="1" dirty="0" err="1"/>
              <a:t>Kitanaka</a:t>
            </a:r>
            <a:r>
              <a:rPr lang="fr-FR" sz="800" i="1" dirty="0"/>
              <a:t> S, Miki Y, Hayashi Y, </a:t>
            </a:r>
            <a:r>
              <a:rPr lang="fr-FR" sz="800" i="1" dirty="0" err="1"/>
              <a:t>Igarashi</a:t>
            </a:r>
            <a:r>
              <a:rPr lang="fr-FR" sz="800" i="1" dirty="0"/>
              <a:t> T. </a:t>
            </a:r>
            <a:r>
              <a:rPr lang="fr-FR" sz="800" b="1" i="1" dirty="0" err="1"/>
              <a:t>Promoter-specific</a:t>
            </a:r>
            <a:r>
              <a:rPr lang="fr-FR" sz="800" b="1" i="1" dirty="0"/>
              <a:t> </a:t>
            </a:r>
            <a:r>
              <a:rPr lang="fr-FR" sz="800" b="1" i="1" dirty="0" err="1"/>
              <a:t>repression</a:t>
            </a:r>
            <a:r>
              <a:rPr lang="fr-FR" sz="800" b="1" i="1" dirty="0"/>
              <a:t> of </a:t>
            </a:r>
            <a:r>
              <a:rPr lang="fr-FR" sz="800" b="1" i="1" dirty="0" err="1"/>
              <a:t>hepatocyte</a:t>
            </a:r>
            <a:r>
              <a:rPr lang="fr-FR" sz="800" b="1" i="1" dirty="0"/>
              <a:t> </a:t>
            </a:r>
            <a:r>
              <a:rPr lang="fr-FR" sz="800" b="1" i="1" dirty="0" err="1"/>
              <a:t>nuclear</a:t>
            </a:r>
            <a:r>
              <a:rPr lang="fr-FR" sz="800" b="1" i="1" dirty="0"/>
              <a:t> factor (HNF)-1 beta and HNF-1 alpha </a:t>
            </a:r>
            <a:r>
              <a:rPr lang="fr-FR" sz="800" b="1" i="1" dirty="0" err="1"/>
              <a:t>transcriptional</a:t>
            </a:r>
            <a:r>
              <a:rPr lang="fr-FR" sz="800" b="1" i="1" dirty="0"/>
              <a:t> </a:t>
            </a:r>
            <a:r>
              <a:rPr lang="fr-FR" sz="800" b="1" i="1" dirty="0" err="1"/>
              <a:t>activity</a:t>
            </a:r>
            <a:r>
              <a:rPr lang="fr-FR" sz="800" b="1" i="1" dirty="0"/>
              <a:t> by an HNF-1 beta </a:t>
            </a:r>
            <a:r>
              <a:rPr lang="fr-FR" sz="800" b="1" i="1" dirty="0" err="1"/>
              <a:t>missense</a:t>
            </a:r>
            <a:r>
              <a:rPr lang="fr-FR" sz="800" b="1" i="1" dirty="0"/>
              <a:t> mutant </a:t>
            </a:r>
            <a:r>
              <a:rPr lang="fr-FR" sz="800" b="1" i="1" dirty="0" err="1"/>
              <a:t>associated</a:t>
            </a:r>
            <a:r>
              <a:rPr lang="fr-FR" sz="800" b="1" i="1" dirty="0"/>
              <a:t> </a:t>
            </a:r>
            <a:r>
              <a:rPr lang="fr-FR" sz="800" b="1" i="1" dirty="0" err="1"/>
              <a:t>with</a:t>
            </a:r>
            <a:r>
              <a:rPr lang="fr-FR" sz="800" b="1" i="1" dirty="0"/>
              <a:t> Type 5 </a:t>
            </a:r>
            <a:r>
              <a:rPr lang="fr-FR" sz="800" b="1" i="1" dirty="0" err="1"/>
              <a:t>maturity-onset</a:t>
            </a:r>
            <a:r>
              <a:rPr lang="fr-FR" sz="800" b="1" i="1" dirty="0"/>
              <a:t> </a:t>
            </a:r>
            <a:r>
              <a:rPr lang="fr-FR" sz="800" b="1" i="1" dirty="0" err="1"/>
              <a:t>diabetes</a:t>
            </a:r>
            <a:r>
              <a:rPr lang="fr-FR" sz="800" b="1" i="1" dirty="0"/>
              <a:t> of the </a:t>
            </a:r>
            <a:r>
              <a:rPr lang="fr-FR" sz="800" b="1" i="1" dirty="0" err="1"/>
              <a:t>young</a:t>
            </a:r>
            <a:r>
              <a:rPr lang="fr-FR" sz="800" b="1" i="1" dirty="0"/>
              <a:t> </a:t>
            </a:r>
            <a:r>
              <a:rPr lang="fr-FR" sz="800" b="1" i="1" dirty="0" err="1"/>
              <a:t>with</a:t>
            </a:r>
            <a:r>
              <a:rPr lang="fr-FR" sz="800" b="1" i="1" dirty="0"/>
              <a:t> </a:t>
            </a:r>
            <a:r>
              <a:rPr lang="fr-FR" sz="800" b="1" i="1" dirty="0" err="1"/>
              <a:t>hepatic</a:t>
            </a:r>
            <a:r>
              <a:rPr lang="fr-FR" sz="800" b="1" i="1" dirty="0"/>
              <a:t> and </a:t>
            </a:r>
            <a:r>
              <a:rPr lang="fr-FR" sz="800" b="1" i="1" dirty="0" err="1"/>
              <a:t>biliary</a:t>
            </a:r>
            <a:r>
              <a:rPr lang="fr-FR" sz="800" b="1" i="1" dirty="0"/>
              <a:t> manifestations</a:t>
            </a:r>
            <a:r>
              <a:rPr lang="fr-FR" sz="800" i="1" dirty="0"/>
              <a:t>. J Clin </a:t>
            </a:r>
            <a:r>
              <a:rPr lang="fr-FR" sz="800" i="1" dirty="0" err="1"/>
              <a:t>Endocrinol</a:t>
            </a:r>
            <a:r>
              <a:rPr lang="fr-FR" sz="800" i="1" dirty="0"/>
              <a:t> </a:t>
            </a:r>
            <a:r>
              <a:rPr lang="fr-FR" sz="800" i="1" dirty="0" err="1"/>
              <a:t>Metab</a:t>
            </a:r>
            <a:r>
              <a:rPr lang="fr-FR" sz="800" i="1" dirty="0"/>
              <a:t>. 2004 Mar;89(3):1369-78. </a:t>
            </a:r>
            <a:r>
              <a:rPr lang="fr-FR" sz="800" i="1" dirty="0" err="1"/>
              <a:t>doi</a:t>
            </a:r>
            <a:r>
              <a:rPr lang="fr-FR" sz="800" i="1" dirty="0"/>
              <a:t>: 10.1210/jc.2003-031308.</a:t>
            </a:r>
          </a:p>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14</a:t>
            </a:fld>
            <a:endParaRPr lang="fr-FR"/>
          </a:p>
        </p:txBody>
      </p:sp>
    </p:spTree>
    <p:extLst>
      <p:ext uri="{BB962C8B-B14F-4D97-AF65-F5344CB8AC3E}">
        <p14:creationId xmlns:p14="http://schemas.microsoft.com/office/powerpoint/2010/main" val="21785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conclusion, les diabètes MODY sont donc des diabètes relativement fréquents, dont la prévalence devrait augmenter dans les années futures, en lien avec l’augmentation de sa reconnaissance et de l’accessibilité du NGS.</a:t>
            </a:r>
          </a:p>
          <a:p>
            <a:endParaRPr lang="fr-FR" dirty="0"/>
          </a:p>
          <a:p>
            <a:r>
              <a:rPr lang="fr-FR" dirty="0"/>
              <a:t>L’adénomatose hépatique est une atteinte hépatique fréquente dans le HNF1A-MODY et touche 6,5% des patients. Elle se caractérise surtout par des complications hémorragiques. Les recommandations actuelles préconisent pour la dépister une échographie abdominale tous les 2 à 4 ans à partir de l’adolescence, chez tout patient HNF1A-MODY.</a:t>
            </a:r>
          </a:p>
          <a:p>
            <a:endParaRPr lang="fr-FR" dirty="0"/>
          </a:p>
          <a:p>
            <a:r>
              <a:rPr lang="fr-FR" dirty="0"/>
              <a:t>Si la prévalence des manifestations hépatiques dans le HNF1B-MODY est mal connue, elles semblent également fréquentes, et se caractérisent par leurs diversités: </a:t>
            </a:r>
            <a:r>
              <a:rPr lang="fr-FR" dirty="0" err="1"/>
              <a:t>ciliopathies</a:t>
            </a:r>
            <a:r>
              <a:rPr lang="fr-FR" dirty="0"/>
              <a:t>, cholangite sclérosante, cholestases néonatales, CHC… De plus, la traduction en pathologie clinique de toutes les atteintes, notamment cytolytiques, n’est actuellement pas connue.</a:t>
            </a:r>
          </a:p>
          <a:p>
            <a:endParaRPr lang="fr-FR" dirty="0"/>
          </a:p>
          <a:p>
            <a:r>
              <a:rPr lang="fr-FR" dirty="0"/>
              <a:t>Enfin, le diabète n’est pas toujours la première manifestation d’un MODY. Il faut donc </a:t>
            </a:r>
            <a:r>
              <a:rPr lang="fr-FR" b="1" dirty="0"/>
              <a:t>savoir penser à l’atteinte hépatique d’un MODY</a:t>
            </a:r>
            <a:r>
              <a:rPr lang="fr-FR" dirty="0"/>
              <a:t>, notamment en cas d’anomalies associées d’autres organes, car la maladie hépatique peut être révélatrice de la pathologie.</a:t>
            </a:r>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15</a:t>
            </a:fld>
            <a:endParaRPr lang="fr-FR"/>
          </a:p>
        </p:txBody>
      </p:sp>
    </p:spTree>
    <p:extLst>
      <p:ext uri="{BB962C8B-B14F-4D97-AF65-F5344CB8AC3E}">
        <p14:creationId xmlns:p14="http://schemas.microsoft.com/office/powerpoint/2010/main" val="353697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diabètes de type MODY (</a:t>
            </a:r>
            <a:r>
              <a:rPr lang="fr-FR" dirty="0" err="1"/>
              <a:t>Maturity-Onset</a:t>
            </a:r>
            <a:r>
              <a:rPr lang="fr-FR" dirty="0"/>
              <a:t> </a:t>
            </a:r>
            <a:r>
              <a:rPr lang="fr-FR" dirty="0" err="1"/>
              <a:t>Diabetes</a:t>
            </a:r>
            <a:r>
              <a:rPr lang="fr-FR" dirty="0"/>
              <a:t> of the Young) sont une forme </a:t>
            </a:r>
            <a:r>
              <a:rPr lang="fr-FR" b="1" dirty="0"/>
              <a:t>héréditaire</a:t>
            </a:r>
            <a:r>
              <a:rPr lang="fr-FR" dirty="0"/>
              <a:t> de diabète monogénique se transmettant sur un mode </a:t>
            </a:r>
            <a:r>
              <a:rPr lang="fr-FR" b="1" dirty="0"/>
              <a:t>autosomique dominant</a:t>
            </a:r>
            <a:r>
              <a:rPr lang="fr-FR" dirty="0"/>
              <a:t>, avec une pénétrance variable</a:t>
            </a:r>
            <a:r>
              <a:rPr lang="fr-FR" baseline="30000" dirty="0"/>
              <a:t>1</a:t>
            </a:r>
            <a:r>
              <a:rPr lang="fr-FR" dirty="0"/>
              <a:t>. </a:t>
            </a:r>
          </a:p>
          <a:p>
            <a:r>
              <a:rPr lang="fr-FR" dirty="0"/>
              <a:t>Les premiers cas de diabète MODY ont été décrits en 1975</a:t>
            </a:r>
            <a:r>
              <a:rPr lang="fr-FR" baseline="30000" dirty="0"/>
              <a:t>2</a:t>
            </a:r>
            <a:r>
              <a:rPr lang="fr-FR" dirty="0"/>
              <a:t>, et le premier gène responsable d’un diabète MODY fut identifié en 1992</a:t>
            </a:r>
            <a:r>
              <a:rPr lang="fr-FR" baseline="30000" dirty="0"/>
              <a:t>3</a:t>
            </a:r>
            <a:r>
              <a:rPr lang="fr-FR" dirty="0"/>
              <a:t>. Depuis, 14 gènes ont été identifiés, impliqués soit dans le développement et/ou la différenciation des cellules bêta du pancréas, soit dans leur fonction d’insulinosécrétion. D’autres gènes sont en cours d’études afin d’évaluer leur rôle pathogène</a:t>
            </a:r>
            <a:r>
              <a:rPr lang="fr-FR" baseline="30000" dirty="0"/>
              <a:t>4</a:t>
            </a:r>
            <a:r>
              <a:rPr lang="fr-FR" dirty="0"/>
              <a:t>. Actuellement, les </a:t>
            </a:r>
            <a:r>
              <a:rPr lang="fr-FR" b="1" dirty="0"/>
              <a:t>diabètes MODY 1 à 5 </a:t>
            </a:r>
            <a:r>
              <a:rPr lang="fr-FR" dirty="0"/>
              <a:t>rendent compte de plus de </a:t>
            </a:r>
            <a:r>
              <a:rPr lang="fr-FR" b="1" dirty="0"/>
              <a:t>90% des cas </a:t>
            </a:r>
            <a:r>
              <a:rPr lang="fr-FR" dirty="0"/>
              <a:t>en France</a:t>
            </a:r>
            <a:r>
              <a:rPr lang="fr-FR" baseline="30000" dirty="0"/>
              <a:t>1</a:t>
            </a:r>
            <a:r>
              <a:rPr lang="fr-FR" dirty="0"/>
              <a:t>.</a:t>
            </a:r>
          </a:p>
          <a:p>
            <a:endParaRPr lang="fr-FR" dirty="0"/>
          </a:p>
          <a:p>
            <a:r>
              <a:rPr lang="fr-FR" dirty="0"/>
              <a:t>Les diabètes MODY doivent être évoqués en cas de diabète survenant chez des </a:t>
            </a:r>
            <a:r>
              <a:rPr lang="fr-FR" b="1" dirty="0"/>
              <a:t>patients</a:t>
            </a:r>
            <a:r>
              <a:rPr lang="fr-FR" dirty="0"/>
              <a:t> </a:t>
            </a:r>
            <a:r>
              <a:rPr lang="fr-FR" b="1" dirty="0"/>
              <a:t>jeunes </a:t>
            </a:r>
            <a:r>
              <a:rPr lang="fr-FR" dirty="0"/>
              <a:t>(classiquement &lt; 25 ans), avec une </a:t>
            </a:r>
            <a:r>
              <a:rPr lang="fr-FR" b="1" dirty="0"/>
              <a:t>histoire familiale </a:t>
            </a:r>
            <a:r>
              <a:rPr lang="fr-FR" dirty="0"/>
              <a:t>de diabète, une </a:t>
            </a:r>
            <a:r>
              <a:rPr lang="fr-FR" b="1" dirty="0"/>
              <a:t>négativité des anticorps d’auto-immunité</a:t>
            </a:r>
            <a:r>
              <a:rPr lang="fr-FR" dirty="0"/>
              <a:t> du diabète de type 1 et </a:t>
            </a:r>
            <a:r>
              <a:rPr lang="fr-FR" b="1" dirty="0"/>
              <a:t>l’absence de surpoids/obésité </a:t>
            </a:r>
            <a:r>
              <a:rPr lang="fr-FR" dirty="0"/>
              <a:t>ou de signes d’insulino-résistance</a:t>
            </a:r>
            <a:r>
              <a:rPr lang="fr-FR" baseline="30000" dirty="0"/>
              <a:t>1</a:t>
            </a:r>
            <a:r>
              <a:rPr lang="fr-FR" dirty="0"/>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diabètes MODY représentent actuellement </a:t>
            </a:r>
            <a:r>
              <a:rPr lang="fr-FR" b="1" dirty="0"/>
              <a:t>3% de l’ensemble des diabètes </a:t>
            </a:r>
            <a:r>
              <a:rPr lang="fr-FR" dirty="0"/>
              <a:t>diagnostiqués en France, avec une </a:t>
            </a:r>
            <a:r>
              <a:rPr lang="fr-FR" b="1" dirty="0"/>
              <a:t>prévalence probablement sous-estimée </a:t>
            </a:r>
            <a:r>
              <a:rPr lang="fr-FR" b="0" dirty="0"/>
              <a:t>car pris à tort </a:t>
            </a:r>
            <a:r>
              <a:rPr lang="fr-FR" dirty="0"/>
              <a:t>pour des diabètes de type 1 ou </a:t>
            </a:r>
            <a:r>
              <a:rPr lang="fr-FR" b="0" dirty="0"/>
              <a:t>2. Une</a:t>
            </a:r>
            <a:r>
              <a:rPr lang="fr-FR" dirty="0"/>
              <a:t> étude menée en 2020 en France chez 2178 patients ayant un diagnostic et une présentation typiques de diabète de type 2 a retrouvé des mutations pathogènes de gènes des diabètes MODY chez 6% d’entre eux</a:t>
            </a:r>
            <a:r>
              <a:rPr lang="fr-FR" baseline="30000" dirty="0"/>
              <a:t>5</a:t>
            </a:r>
            <a:r>
              <a:rPr lang="fr-FR" dirty="0"/>
              <a:t>. </a:t>
            </a:r>
            <a:r>
              <a:rPr lang="fr-FR" b="0" dirty="0"/>
              <a:t>De plus, leur incidence </a:t>
            </a:r>
            <a:r>
              <a:rPr lang="fr-FR" dirty="0"/>
              <a:t>ne cesse de croître ces dernières années en raison notamment de l’augmentation de l’accessibilité des techniques de séquençage génétique à haut débit (NGS, </a:t>
            </a:r>
            <a:r>
              <a:rPr lang="fr-FR" i="1" dirty="0" err="1"/>
              <a:t>next</a:t>
            </a:r>
            <a:r>
              <a:rPr lang="fr-FR" i="1" dirty="0"/>
              <a:t> </a:t>
            </a:r>
            <a:r>
              <a:rPr lang="fr-FR" i="1" dirty="0" err="1"/>
              <a:t>generation</a:t>
            </a:r>
            <a:r>
              <a:rPr lang="fr-FR" i="1" dirty="0"/>
              <a:t> </a:t>
            </a:r>
            <a:r>
              <a:rPr lang="fr-FR" i="1" dirty="0" err="1"/>
              <a:t>sequencing</a:t>
            </a:r>
            <a:r>
              <a:rPr lang="fr-FR" dirty="0"/>
              <a:t>)</a:t>
            </a:r>
            <a:r>
              <a:rPr lang="fr-FR" baseline="30000" dirty="0"/>
              <a:t>6</a:t>
            </a:r>
            <a:r>
              <a:rPr lang="fr-FR" dirty="0"/>
              <a:t>. </a:t>
            </a:r>
          </a:p>
          <a:p>
            <a:endParaRPr lang="fr-FR" dirty="0"/>
          </a:p>
          <a:p>
            <a:r>
              <a:rPr lang="fr-FR" dirty="0"/>
              <a:t>Poser le diagnostic de diabète MODY est important car implique 1) un dépistage pour les apparentés, 2) en fonction du gène muté, une prise en charge, un pronostic et des complications différentes des diabètes de type 1 et 2. Dans cette prise en charge, l’hépato-gastro-entérologue aura un rôle croissant, compte-tenu de l’augmentation de l’incidence des diabètes MODY diagnostiqués en France, et des atteintes spécifiques hépatiques associés aux MODY.</a:t>
            </a:r>
          </a:p>
          <a:p>
            <a:endParaRPr lang="fr-FR" dirty="0"/>
          </a:p>
          <a:p>
            <a:r>
              <a:rPr lang="fr-FR" dirty="0"/>
              <a:t>Nous nous concentrerons pour ce diaporama sur les </a:t>
            </a:r>
            <a:r>
              <a:rPr lang="fr-FR" b="1" dirty="0"/>
              <a:t>diabètes MODY 3 et MODY 5</a:t>
            </a:r>
            <a:r>
              <a:rPr lang="fr-FR" dirty="0"/>
              <a:t>, dont les manifestations peuvent inclure une atteinte hépatique fréquente.</a:t>
            </a:r>
          </a:p>
          <a:p>
            <a:endParaRPr lang="fr-FR" dirty="0"/>
          </a:p>
          <a:p>
            <a:endParaRPr lang="fr-FR" dirty="0"/>
          </a:p>
          <a:p>
            <a:r>
              <a:rPr lang="fr-FR" sz="800" i="1" u="sng" dirty="0"/>
              <a:t>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t>1. </a:t>
            </a:r>
            <a:r>
              <a:rPr lang="fr-FR" sz="800" i="1" dirty="0"/>
              <a:t>Bonnefond A, Unnikrishnan R, Doria A, </a:t>
            </a:r>
            <a:r>
              <a:rPr lang="fr-FR" sz="800" i="1" dirty="0" err="1"/>
              <a:t>Vaxillaire</a:t>
            </a:r>
            <a:r>
              <a:rPr lang="fr-FR" sz="800" i="1" dirty="0"/>
              <a:t> M, Kulkarni RN, Mohan V, </a:t>
            </a:r>
            <a:r>
              <a:rPr lang="fr-FR" sz="800" i="1" dirty="0" err="1"/>
              <a:t>Trischitta</a:t>
            </a:r>
            <a:r>
              <a:rPr lang="fr-FR" sz="800" i="1" dirty="0"/>
              <a:t> V, </a:t>
            </a:r>
            <a:r>
              <a:rPr lang="fr-FR" sz="800" i="1" dirty="0" err="1"/>
              <a:t>Froguel</a:t>
            </a:r>
            <a:r>
              <a:rPr lang="fr-FR" sz="800" i="1" dirty="0"/>
              <a:t> P. </a:t>
            </a:r>
            <a:r>
              <a:rPr lang="fr-FR" sz="800" b="1" i="1" dirty="0" err="1"/>
              <a:t>Monogenic</a:t>
            </a:r>
            <a:r>
              <a:rPr lang="fr-FR" sz="800" b="1" i="1" dirty="0"/>
              <a:t> </a:t>
            </a:r>
            <a:r>
              <a:rPr lang="fr-FR" sz="800" b="1" i="1" dirty="0" err="1"/>
              <a:t>diabetes</a:t>
            </a:r>
            <a:r>
              <a:rPr lang="fr-FR" sz="800" i="1" dirty="0"/>
              <a:t>. Nat </a:t>
            </a:r>
            <a:r>
              <a:rPr lang="fr-FR" sz="800" i="1" dirty="0" err="1"/>
              <a:t>Rev</a:t>
            </a:r>
            <a:r>
              <a:rPr lang="fr-FR" sz="800" i="1" dirty="0"/>
              <a:t> Dis </a:t>
            </a:r>
            <a:r>
              <a:rPr lang="fr-FR" sz="800" i="1" dirty="0" err="1"/>
              <a:t>Primers</a:t>
            </a:r>
            <a:r>
              <a:rPr lang="fr-FR" sz="800" i="1" dirty="0"/>
              <a:t>. 2023 Mar 9;9(1):12. </a:t>
            </a:r>
            <a:r>
              <a:rPr lang="fr-FR" sz="800" i="1" dirty="0" err="1"/>
              <a:t>doi</a:t>
            </a:r>
            <a:r>
              <a:rPr lang="fr-FR" sz="800" i="1" dirty="0"/>
              <a:t>: 10.1038/s41572-023-00421-w.</a:t>
            </a:r>
            <a:endParaRPr lang="en-US" sz="800" i="1" dirty="0"/>
          </a:p>
          <a:p>
            <a:r>
              <a:rPr lang="en-US" sz="800" i="1" dirty="0"/>
              <a:t>2. Tattersall RB, </a:t>
            </a:r>
            <a:r>
              <a:rPr lang="en-US" sz="800" i="1" dirty="0" err="1"/>
              <a:t>Fajans</a:t>
            </a:r>
            <a:r>
              <a:rPr lang="en-US" sz="800" i="1" dirty="0"/>
              <a:t> SS. </a:t>
            </a:r>
            <a:r>
              <a:rPr lang="en-US" sz="800" b="1" i="1" dirty="0"/>
              <a:t>A difference between the inheritance of classical juvenile-onset and maturity-onset type diabetes of young people</a:t>
            </a:r>
            <a:r>
              <a:rPr lang="en-US" sz="800" i="1" dirty="0"/>
              <a:t>. Diabetes. 1975 Jan;24(1):44-53. </a:t>
            </a:r>
            <a:r>
              <a:rPr lang="en-US" sz="800" i="1" dirty="0" err="1"/>
              <a:t>doi</a:t>
            </a:r>
            <a:r>
              <a:rPr lang="en-US" sz="800" i="1" dirty="0"/>
              <a:t>: 10.2337/diab.24.1.44. </a:t>
            </a:r>
          </a:p>
          <a:p>
            <a:r>
              <a:rPr lang="en-US" sz="800" i="1" dirty="0"/>
              <a:t>3. </a:t>
            </a:r>
            <a:r>
              <a:rPr lang="fr-FR" sz="800" i="1" dirty="0"/>
              <a:t>Vionnet N, Stoffel M, Takeda J, </a:t>
            </a:r>
            <a:r>
              <a:rPr lang="fr-FR" sz="800" i="1" dirty="0" err="1"/>
              <a:t>Yasuda</a:t>
            </a:r>
            <a:r>
              <a:rPr lang="fr-FR" sz="800" i="1" dirty="0"/>
              <a:t> K, Bell GI, </a:t>
            </a:r>
            <a:r>
              <a:rPr lang="fr-FR" sz="800" i="1" dirty="0" err="1"/>
              <a:t>Zouali</a:t>
            </a:r>
            <a:r>
              <a:rPr lang="fr-FR" sz="800" i="1" dirty="0"/>
              <a:t> H, Lesage S, Velho G, Iris F, Passa P, et al. </a:t>
            </a:r>
            <a:r>
              <a:rPr lang="fr-FR" sz="800" b="1" i="1" dirty="0"/>
              <a:t>Nonsense mutation in the glucokinase </a:t>
            </a:r>
            <a:r>
              <a:rPr lang="fr-FR" sz="800" b="1" i="1" dirty="0" err="1"/>
              <a:t>gene</a:t>
            </a:r>
            <a:r>
              <a:rPr lang="fr-FR" sz="800" b="1" i="1" dirty="0"/>
              <a:t> causes </a:t>
            </a:r>
            <a:r>
              <a:rPr lang="fr-FR" sz="800" b="1" i="1" dirty="0" err="1"/>
              <a:t>early-onset</a:t>
            </a:r>
            <a:r>
              <a:rPr lang="fr-FR" sz="800" b="1" i="1" dirty="0"/>
              <a:t> non-</a:t>
            </a:r>
            <a:r>
              <a:rPr lang="fr-FR" sz="800" b="1" i="1" dirty="0" err="1"/>
              <a:t>insulin</a:t>
            </a:r>
            <a:r>
              <a:rPr lang="fr-FR" sz="800" b="1" i="1" dirty="0"/>
              <a:t>-</a:t>
            </a:r>
            <a:r>
              <a:rPr lang="fr-FR" sz="800" b="1" i="1" dirty="0" err="1"/>
              <a:t>dependent</a:t>
            </a:r>
            <a:r>
              <a:rPr lang="fr-FR" sz="800" b="1" i="1" dirty="0"/>
              <a:t> </a:t>
            </a:r>
            <a:r>
              <a:rPr lang="fr-FR" sz="800" b="1" i="1" dirty="0" err="1"/>
              <a:t>diabetes</a:t>
            </a:r>
            <a:r>
              <a:rPr lang="fr-FR" sz="800" b="1" i="1" dirty="0"/>
              <a:t> </a:t>
            </a:r>
            <a:r>
              <a:rPr lang="fr-FR" sz="800" b="1" i="1" dirty="0" err="1"/>
              <a:t>mellitus</a:t>
            </a:r>
            <a:r>
              <a:rPr lang="fr-FR" sz="800" i="1" dirty="0"/>
              <a:t>. Nature. 1992 </a:t>
            </a:r>
            <a:r>
              <a:rPr lang="fr-FR" sz="800" i="1" dirty="0" err="1"/>
              <a:t>Apr</a:t>
            </a:r>
            <a:r>
              <a:rPr lang="fr-FR" sz="800" i="1" dirty="0"/>
              <a:t> 23;356(6371):721-2. </a:t>
            </a:r>
            <a:r>
              <a:rPr lang="fr-FR" sz="800" i="1" dirty="0" err="1"/>
              <a:t>doi</a:t>
            </a:r>
            <a:r>
              <a:rPr lang="fr-FR" sz="800" i="1" dirty="0"/>
              <a:t>: 10.1038/356721a0.</a:t>
            </a:r>
          </a:p>
          <a:p>
            <a:r>
              <a:rPr lang="en-US" sz="800" i="1" dirty="0"/>
              <a:t>4. </a:t>
            </a:r>
            <a:r>
              <a:rPr lang="fr-FR" sz="800" i="1" dirty="0" err="1"/>
              <a:t>Ahlqvist</a:t>
            </a:r>
            <a:r>
              <a:rPr lang="fr-FR" sz="800" i="1" dirty="0"/>
              <a:t> E, Storm P, </a:t>
            </a:r>
            <a:r>
              <a:rPr lang="fr-FR" sz="800" i="1" dirty="0" err="1"/>
              <a:t>Käräjämäki</a:t>
            </a:r>
            <a:r>
              <a:rPr lang="fr-FR" sz="800" i="1" dirty="0"/>
              <a:t> A, </a:t>
            </a:r>
            <a:r>
              <a:rPr lang="fr-FR" sz="800" i="1" dirty="0" err="1"/>
              <a:t>Martinell</a:t>
            </a:r>
            <a:r>
              <a:rPr lang="fr-FR" sz="800" i="1" dirty="0"/>
              <a:t> M, </a:t>
            </a:r>
            <a:r>
              <a:rPr lang="fr-FR" sz="800" i="1" dirty="0" err="1"/>
              <a:t>Dorkhan</a:t>
            </a:r>
            <a:r>
              <a:rPr lang="fr-FR" sz="800" i="1" dirty="0"/>
              <a:t> M, Carlsson A, </a:t>
            </a:r>
            <a:r>
              <a:rPr lang="fr-FR" sz="800" i="1" dirty="0" err="1"/>
              <a:t>Vikman</a:t>
            </a:r>
            <a:r>
              <a:rPr lang="fr-FR" sz="800" i="1" dirty="0"/>
              <a:t> P, Prasad RB, Aly DM, </a:t>
            </a:r>
            <a:r>
              <a:rPr lang="fr-FR" sz="800" i="1" dirty="0" err="1"/>
              <a:t>Almgren</a:t>
            </a:r>
            <a:r>
              <a:rPr lang="fr-FR" sz="800" i="1" dirty="0"/>
              <a:t> P, </a:t>
            </a:r>
            <a:r>
              <a:rPr lang="fr-FR" sz="800" i="1" dirty="0" err="1"/>
              <a:t>Wessman</a:t>
            </a:r>
            <a:r>
              <a:rPr lang="fr-FR" sz="800" i="1" dirty="0"/>
              <a:t> Y, </a:t>
            </a:r>
            <a:r>
              <a:rPr lang="fr-FR" sz="800" i="1" dirty="0" err="1"/>
              <a:t>Shaat</a:t>
            </a:r>
            <a:r>
              <a:rPr lang="fr-FR" sz="800" i="1" dirty="0"/>
              <a:t> N, </a:t>
            </a:r>
            <a:r>
              <a:rPr lang="fr-FR" sz="800" i="1" dirty="0" err="1"/>
              <a:t>Spégel</a:t>
            </a:r>
            <a:r>
              <a:rPr lang="fr-FR" sz="800" i="1" dirty="0"/>
              <a:t> P, Mulder H, </a:t>
            </a:r>
            <a:r>
              <a:rPr lang="fr-FR" sz="800" i="1" dirty="0" err="1"/>
              <a:t>Lindholm</a:t>
            </a:r>
            <a:r>
              <a:rPr lang="fr-FR" sz="800" i="1" dirty="0"/>
              <a:t> E, </a:t>
            </a:r>
            <a:r>
              <a:rPr lang="fr-FR" sz="800" i="1" dirty="0" err="1"/>
              <a:t>Melander</a:t>
            </a:r>
            <a:r>
              <a:rPr lang="fr-FR" sz="800" i="1" dirty="0"/>
              <a:t> O, Hansson O, </a:t>
            </a:r>
            <a:r>
              <a:rPr lang="fr-FR" sz="800" i="1" dirty="0" err="1"/>
              <a:t>Malmqvist</a:t>
            </a:r>
            <a:r>
              <a:rPr lang="fr-FR" sz="800" i="1" dirty="0"/>
              <a:t> U, </a:t>
            </a:r>
            <a:r>
              <a:rPr lang="fr-FR" sz="800" i="1" dirty="0" err="1"/>
              <a:t>Lernmark</a:t>
            </a:r>
            <a:r>
              <a:rPr lang="fr-FR" sz="800" i="1" dirty="0"/>
              <a:t> Å, Lahti K, </a:t>
            </a:r>
            <a:r>
              <a:rPr lang="fr-FR" sz="800" i="1" dirty="0" err="1"/>
              <a:t>Forsén</a:t>
            </a:r>
            <a:r>
              <a:rPr lang="fr-FR" sz="800" i="1" dirty="0"/>
              <a:t> T, </a:t>
            </a:r>
            <a:r>
              <a:rPr lang="fr-FR" sz="800" i="1" dirty="0" err="1"/>
              <a:t>Tuomi</a:t>
            </a:r>
            <a:r>
              <a:rPr lang="fr-FR" sz="800" i="1" dirty="0"/>
              <a:t> T, </a:t>
            </a:r>
            <a:r>
              <a:rPr lang="fr-FR" sz="800" i="1" dirty="0" err="1"/>
              <a:t>Rosengren</a:t>
            </a:r>
            <a:r>
              <a:rPr lang="fr-FR" sz="800" i="1" dirty="0"/>
              <a:t> AH, </a:t>
            </a:r>
            <a:r>
              <a:rPr lang="fr-FR" sz="800" i="1" dirty="0" err="1"/>
              <a:t>Groop</a:t>
            </a:r>
            <a:r>
              <a:rPr lang="fr-FR" sz="800" i="1" dirty="0"/>
              <a:t> L. </a:t>
            </a:r>
            <a:r>
              <a:rPr lang="fr-FR" sz="800" b="1" i="1" dirty="0"/>
              <a:t>Novel </a:t>
            </a:r>
            <a:r>
              <a:rPr lang="fr-FR" sz="800" b="1" i="1" dirty="0" err="1"/>
              <a:t>subgroups</a:t>
            </a:r>
            <a:r>
              <a:rPr lang="fr-FR" sz="800" b="1" i="1" dirty="0"/>
              <a:t> of </a:t>
            </a:r>
            <a:r>
              <a:rPr lang="fr-FR" sz="800" b="1" i="1" dirty="0" err="1"/>
              <a:t>adult-onset</a:t>
            </a:r>
            <a:r>
              <a:rPr lang="fr-FR" sz="800" b="1" i="1" dirty="0"/>
              <a:t> </a:t>
            </a:r>
            <a:r>
              <a:rPr lang="fr-FR" sz="800" b="1" i="1" dirty="0" err="1"/>
              <a:t>diabetes</a:t>
            </a:r>
            <a:r>
              <a:rPr lang="fr-FR" sz="800" b="1" i="1" dirty="0"/>
              <a:t> and </a:t>
            </a:r>
            <a:r>
              <a:rPr lang="fr-FR" sz="800" b="1" i="1" dirty="0" err="1"/>
              <a:t>their</a:t>
            </a:r>
            <a:r>
              <a:rPr lang="fr-FR" sz="800" b="1" i="1" dirty="0"/>
              <a:t> association </a:t>
            </a:r>
            <a:r>
              <a:rPr lang="fr-FR" sz="800" b="1" i="1" dirty="0" err="1"/>
              <a:t>with</a:t>
            </a:r>
            <a:r>
              <a:rPr lang="fr-FR" sz="800" b="1" i="1" dirty="0"/>
              <a:t> </a:t>
            </a:r>
            <a:r>
              <a:rPr lang="fr-FR" sz="800" b="1" i="1" dirty="0" err="1"/>
              <a:t>outcomes</a:t>
            </a:r>
            <a:r>
              <a:rPr lang="fr-FR" sz="800" b="1" i="1" dirty="0"/>
              <a:t>: a data-</a:t>
            </a:r>
            <a:r>
              <a:rPr lang="fr-FR" sz="800" b="1" i="1" dirty="0" err="1"/>
              <a:t>driven</a:t>
            </a:r>
            <a:r>
              <a:rPr lang="fr-FR" sz="800" b="1" i="1" dirty="0"/>
              <a:t> cluster </a:t>
            </a:r>
            <a:r>
              <a:rPr lang="fr-FR" sz="800" b="1" i="1" dirty="0" err="1"/>
              <a:t>analysis</a:t>
            </a:r>
            <a:r>
              <a:rPr lang="fr-FR" sz="800" b="1" i="1" dirty="0"/>
              <a:t> of six variables</a:t>
            </a:r>
            <a:r>
              <a:rPr lang="fr-FR" sz="800" i="1" dirty="0"/>
              <a:t>. Lancet </a:t>
            </a:r>
            <a:r>
              <a:rPr lang="fr-FR" sz="800" i="1" dirty="0" err="1"/>
              <a:t>Diabetes</a:t>
            </a:r>
            <a:r>
              <a:rPr lang="fr-FR" sz="800" i="1" dirty="0"/>
              <a:t> </a:t>
            </a:r>
            <a:r>
              <a:rPr lang="fr-FR" sz="800" i="1" dirty="0" err="1"/>
              <a:t>Endocrinol</a:t>
            </a:r>
            <a:r>
              <a:rPr lang="fr-FR" sz="800" i="1" dirty="0"/>
              <a:t>. 2018 May;6(5):361-369. </a:t>
            </a:r>
            <a:r>
              <a:rPr lang="fr-FR" sz="800" i="1" dirty="0" err="1"/>
              <a:t>doi</a:t>
            </a:r>
            <a:r>
              <a:rPr lang="fr-FR" sz="800" i="1" dirty="0"/>
              <a:t>: 10.1016/S2213-8587(18)30051-2.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t>5. </a:t>
            </a:r>
            <a:r>
              <a:rPr lang="fr-FR" sz="800" i="1" dirty="0"/>
              <a:t>Bonnefond A, </a:t>
            </a:r>
            <a:r>
              <a:rPr lang="fr-FR" sz="800" i="1" dirty="0" err="1"/>
              <a:t>Boissel</a:t>
            </a:r>
            <a:r>
              <a:rPr lang="fr-FR" sz="800" i="1" dirty="0"/>
              <a:t> M, </a:t>
            </a:r>
            <a:r>
              <a:rPr lang="fr-FR" sz="800" i="1" dirty="0" err="1"/>
              <a:t>Bolze</a:t>
            </a:r>
            <a:r>
              <a:rPr lang="fr-FR" sz="800" i="1" dirty="0"/>
              <a:t> A, Durand E, Toussaint B, Vaillant E, </a:t>
            </a:r>
            <a:r>
              <a:rPr lang="fr-FR" sz="800" i="1" dirty="0" err="1"/>
              <a:t>Gaget</a:t>
            </a:r>
            <a:r>
              <a:rPr lang="fr-FR" sz="800" i="1" dirty="0"/>
              <a:t> S, </a:t>
            </a:r>
            <a:r>
              <a:rPr lang="fr-FR" sz="800" i="1" dirty="0" err="1"/>
              <a:t>Graeve</a:t>
            </a:r>
            <a:r>
              <a:rPr lang="fr-FR" sz="800" i="1" dirty="0"/>
              <a:t> F, </a:t>
            </a:r>
            <a:r>
              <a:rPr lang="fr-FR" sz="800" i="1" dirty="0" err="1"/>
              <a:t>Dechaume</a:t>
            </a:r>
            <a:r>
              <a:rPr lang="fr-FR" sz="800" i="1" dirty="0"/>
              <a:t> A, </a:t>
            </a:r>
            <a:r>
              <a:rPr lang="fr-FR" sz="800" i="1" dirty="0" err="1"/>
              <a:t>Allegaert</a:t>
            </a:r>
            <a:r>
              <a:rPr lang="fr-FR" sz="800" i="1" dirty="0"/>
              <a:t> F, </a:t>
            </a:r>
            <a:r>
              <a:rPr lang="fr-FR" sz="800" i="1" dirty="0" err="1"/>
              <a:t>Guilcher</a:t>
            </a:r>
            <a:r>
              <a:rPr lang="fr-FR" sz="800" i="1" dirty="0"/>
              <a:t> DL, </a:t>
            </a:r>
            <a:r>
              <a:rPr lang="fr-FR" sz="800" i="1" dirty="0" err="1"/>
              <a:t>Yengo</a:t>
            </a:r>
            <a:r>
              <a:rPr lang="fr-FR" sz="800" i="1" dirty="0"/>
              <a:t> L, </a:t>
            </a:r>
            <a:r>
              <a:rPr lang="fr-FR" sz="800" i="1" dirty="0" err="1"/>
              <a:t>Dhennin</a:t>
            </a:r>
            <a:r>
              <a:rPr lang="fr-FR" sz="800" i="1" dirty="0"/>
              <a:t> V, </a:t>
            </a:r>
            <a:r>
              <a:rPr lang="fr-FR" sz="800" i="1" dirty="0" err="1"/>
              <a:t>Borys</a:t>
            </a:r>
            <a:r>
              <a:rPr lang="fr-FR" sz="800" i="1" dirty="0"/>
              <a:t> JM, Lu JT, </a:t>
            </a:r>
            <a:r>
              <a:rPr lang="fr-FR" sz="800" i="1" dirty="0" err="1"/>
              <a:t>Cirulli</a:t>
            </a:r>
            <a:r>
              <a:rPr lang="fr-FR" sz="800" i="1" dirty="0"/>
              <a:t> ET, </a:t>
            </a:r>
            <a:r>
              <a:rPr lang="fr-FR" sz="800" i="1" dirty="0" err="1"/>
              <a:t>Elhanan</a:t>
            </a:r>
            <a:r>
              <a:rPr lang="fr-FR" sz="800" i="1" dirty="0"/>
              <a:t> G, Roussel R, </a:t>
            </a:r>
            <a:r>
              <a:rPr lang="fr-FR" sz="800" i="1" dirty="0" err="1"/>
              <a:t>Balkau</a:t>
            </a:r>
            <a:r>
              <a:rPr lang="fr-FR" sz="800" i="1" dirty="0"/>
              <a:t> B, Marre M, Franc S, Charpentier G, </a:t>
            </a:r>
            <a:r>
              <a:rPr lang="fr-FR" sz="800" i="1" dirty="0" err="1"/>
              <a:t>Vaxillaire</a:t>
            </a:r>
            <a:r>
              <a:rPr lang="fr-FR" sz="800" i="1" dirty="0"/>
              <a:t> M, </a:t>
            </a:r>
            <a:r>
              <a:rPr lang="fr-FR" sz="800" i="1" dirty="0" err="1"/>
              <a:t>Canouil</a:t>
            </a:r>
            <a:r>
              <a:rPr lang="fr-FR" sz="800" i="1" dirty="0"/>
              <a:t> M, Washington NL, </a:t>
            </a:r>
            <a:r>
              <a:rPr lang="fr-FR" sz="800" i="1" dirty="0" err="1"/>
              <a:t>Grzymski</a:t>
            </a:r>
            <a:r>
              <a:rPr lang="fr-FR" sz="800" i="1" dirty="0"/>
              <a:t> JJ, </a:t>
            </a:r>
            <a:r>
              <a:rPr lang="fr-FR" sz="800" i="1" dirty="0" err="1"/>
              <a:t>Froguel</a:t>
            </a:r>
            <a:r>
              <a:rPr lang="fr-FR" sz="800" i="1" dirty="0"/>
              <a:t> P. </a:t>
            </a:r>
            <a:r>
              <a:rPr lang="fr-FR" sz="800" b="1" i="1" dirty="0" err="1"/>
              <a:t>Pathogenic</a:t>
            </a:r>
            <a:r>
              <a:rPr lang="fr-FR" sz="800" b="1" i="1" dirty="0"/>
              <a:t> variants in </a:t>
            </a:r>
            <a:r>
              <a:rPr lang="fr-FR" sz="800" b="1" i="1" dirty="0" err="1"/>
              <a:t>actionable</a:t>
            </a:r>
            <a:r>
              <a:rPr lang="fr-FR" sz="800" b="1" i="1" dirty="0"/>
              <a:t> MODY </a:t>
            </a:r>
            <a:r>
              <a:rPr lang="fr-FR" sz="800" b="1" i="1" dirty="0" err="1"/>
              <a:t>genes</a:t>
            </a:r>
            <a:r>
              <a:rPr lang="fr-FR" sz="800" b="1" i="1" dirty="0"/>
              <a:t> are </a:t>
            </a:r>
            <a:r>
              <a:rPr lang="fr-FR" sz="800" b="1" i="1" dirty="0" err="1"/>
              <a:t>associated</a:t>
            </a:r>
            <a:r>
              <a:rPr lang="fr-FR" sz="800" b="1" i="1" dirty="0"/>
              <a:t> </a:t>
            </a:r>
            <a:r>
              <a:rPr lang="fr-FR" sz="800" b="1" i="1" dirty="0" err="1"/>
              <a:t>with</a:t>
            </a:r>
            <a:r>
              <a:rPr lang="fr-FR" sz="800" b="1" i="1" dirty="0"/>
              <a:t> type 2 </a:t>
            </a:r>
            <a:r>
              <a:rPr lang="fr-FR" sz="800" b="1" i="1" dirty="0" err="1"/>
              <a:t>diabetes</a:t>
            </a:r>
            <a:r>
              <a:rPr lang="fr-FR" sz="800" i="1" dirty="0"/>
              <a:t>. Nat </a:t>
            </a:r>
            <a:r>
              <a:rPr lang="fr-FR" sz="800" i="1" dirty="0" err="1"/>
              <a:t>Metab</a:t>
            </a:r>
            <a:r>
              <a:rPr lang="fr-FR" sz="800" i="1" dirty="0"/>
              <a:t>. 2020 Oct;2(10):1126-1134. </a:t>
            </a:r>
            <a:r>
              <a:rPr lang="fr-FR" sz="800" i="1" dirty="0" err="1"/>
              <a:t>doi</a:t>
            </a:r>
            <a:r>
              <a:rPr lang="fr-FR" sz="800" i="1" dirty="0"/>
              <a:t>: 10.1038/s42255-020-00294-3. </a:t>
            </a:r>
          </a:p>
          <a:p>
            <a:r>
              <a:rPr lang="en-US" sz="800" i="1" dirty="0"/>
              <a:t>6. </a:t>
            </a:r>
            <a:r>
              <a:rPr lang="en-US" sz="800" i="1" dirty="0" err="1"/>
              <a:t>Vaxillaire</a:t>
            </a:r>
            <a:r>
              <a:rPr lang="en-US" sz="800" i="1" dirty="0"/>
              <a:t> M, </a:t>
            </a:r>
            <a:r>
              <a:rPr lang="en-US" sz="800" i="1" dirty="0" err="1"/>
              <a:t>Froguel</a:t>
            </a:r>
            <a:r>
              <a:rPr lang="en-US" sz="800" i="1" dirty="0"/>
              <a:t> P, </a:t>
            </a:r>
            <a:r>
              <a:rPr lang="en-US" sz="800" i="1" dirty="0" err="1"/>
              <a:t>Bonnefond</a:t>
            </a:r>
            <a:r>
              <a:rPr lang="en-US" sz="800" i="1" dirty="0"/>
              <a:t> A. </a:t>
            </a:r>
            <a:r>
              <a:rPr lang="en-US" sz="800" b="1" i="1" dirty="0"/>
              <a:t>How Recent Advances in Genomics Improve Precision Diagnosis and Personalized Care of Maturity-Onset Diabetes of the Young</a:t>
            </a:r>
            <a:r>
              <a:rPr lang="en-US" sz="800" i="1" dirty="0"/>
              <a:t>. Curr Diab Rep. 2019 Aug 5;19(9):79. </a:t>
            </a:r>
            <a:r>
              <a:rPr lang="en-US" sz="800" i="1" dirty="0" err="1"/>
              <a:t>doi</a:t>
            </a:r>
            <a:r>
              <a:rPr lang="en-US" sz="800" i="1" dirty="0"/>
              <a:t>: 10.1007/s11892-019-1202-x.</a:t>
            </a:r>
            <a:endParaRPr lang="fr-FR" sz="800" i="1"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2</a:t>
            </a:fld>
            <a:endParaRPr lang="fr-FR"/>
          </a:p>
        </p:txBody>
      </p:sp>
    </p:spTree>
    <p:extLst>
      <p:ext uri="{BB962C8B-B14F-4D97-AF65-F5344CB8AC3E}">
        <p14:creationId xmlns:p14="http://schemas.microsoft.com/office/powerpoint/2010/main" val="297113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diabète MODY 3 ou HNF1A MODY représente </a:t>
            </a:r>
            <a:r>
              <a:rPr lang="fr-FR" b="1" dirty="0"/>
              <a:t>30 à 50% des cas </a:t>
            </a:r>
            <a:r>
              <a:rPr lang="fr-FR" dirty="0"/>
              <a:t>de diabète MODY diagnostiqués en France. Il s’agit actuellement du diabète MODY le plus fréquemment diagnostiqué en Europe, aux Etats-Unis et en Asie</a:t>
            </a:r>
            <a:r>
              <a:rPr lang="fr-FR" baseline="30000" dirty="0"/>
              <a:t>1</a:t>
            </a:r>
            <a:r>
              <a:rPr lang="fr-FR" dirty="0"/>
              <a: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causé par une mutation hétérozygote du </a:t>
            </a:r>
            <a:r>
              <a:rPr lang="fr-FR" b="1" dirty="0"/>
              <a:t>gène </a:t>
            </a:r>
            <a:r>
              <a:rPr lang="fr-FR" b="1" dirty="0" err="1"/>
              <a:t>Hepatocyte</a:t>
            </a:r>
            <a:r>
              <a:rPr lang="fr-FR" b="1" dirty="0"/>
              <a:t> </a:t>
            </a:r>
            <a:r>
              <a:rPr lang="fr-FR" b="1" dirty="0" err="1"/>
              <a:t>Nuclear</a:t>
            </a:r>
            <a:r>
              <a:rPr lang="fr-FR" b="1" dirty="0"/>
              <a:t> Factor 1 Alpha </a:t>
            </a:r>
            <a:r>
              <a:rPr lang="fr-FR" dirty="0"/>
              <a:t>(HNF1A), situé sur le chromosome 12, codant pour un facteur de transcription du même nom. Ce facteur de transcription HNF1A est principalement exprimé dans les cellules bêta pancréatiques, les hépatocytes et les cellules rénales, et possède 2 fonctions principales</a:t>
            </a:r>
            <a:r>
              <a:rPr lang="fr-FR" baseline="30000" dirty="0"/>
              <a:t>2</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une fonction de transcription de gènes nécessaire au </a:t>
            </a:r>
            <a:r>
              <a:rPr lang="fr-FR" b="1" dirty="0"/>
              <a:t>développement, à la maturation et au fonctionnement </a:t>
            </a:r>
            <a:r>
              <a:rPr lang="fr-FR" dirty="0"/>
              <a:t>des cellules pancréatiques, hépatiques et rénales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 une fonction de </a:t>
            </a:r>
            <a:r>
              <a:rPr lang="fr-FR" b="1" dirty="0"/>
              <a:t>stimulation de la sécrétion d’insuline </a:t>
            </a:r>
            <a:r>
              <a:rPr lang="fr-FR" b="0" dirty="0"/>
              <a:t>par une fixation directe au promoteur du gène de l’insuline </a:t>
            </a:r>
            <a:r>
              <a:rPr lang="fr-FR" dirty="0"/>
              <a:t>pour augmenter sa transcription</a:t>
            </a:r>
          </a:p>
          <a:p>
            <a:endParaRPr lang="fr-FR" dirty="0"/>
          </a:p>
          <a:p>
            <a:r>
              <a:rPr lang="fr-FR" dirty="0"/>
              <a:t>Actuellement, plus de 400 mutations différentes, localisées dans des régions codantes ou promotrices du gène HNF1A, ont été identifiées dans le HNF1A-MODY</a:t>
            </a:r>
            <a:r>
              <a:rPr lang="fr-FR" baseline="30000" dirty="0"/>
              <a:t>3</a:t>
            </a:r>
            <a:r>
              <a:rPr lang="fr-FR" dirty="0"/>
              <a:t>.</a:t>
            </a:r>
          </a:p>
          <a:p>
            <a:endParaRPr lang="fr-FR" dirty="0"/>
          </a:p>
          <a:p>
            <a:r>
              <a:rPr lang="fr-FR" dirty="0"/>
              <a:t>Le diabète apparait en général à partir de la puberté, avec un âge médian au diagnostic de 20 ans</a:t>
            </a:r>
            <a:r>
              <a:rPr lang="fr-FR" baseline="30000" dirty="0"/>
              <a:t>1</a:t>
            </a:r>
            <a:r>
              <a:rPr lang="fr-FR" dirty="0"/>
              <a:t>. Il est fréquemment confondu avec un diabète de type 2 de survenue précoce, en raison de la fréquence du surpoids chez ces patients (30%). Il peut également être confondu avec un diabète de type 1, car l’hyperglycémie survient de façon aiguë dans 25% des cas</a:t>
            </a:r>
            <a:r>
              <a:rPr lang="fr-FR" baseline="30000" dirty="0"/>
              <a:t>4</a:t>
            </a:r>
            <a:r>
              <a:rPr lang="fr-FR" dirty="0"/>
              <a:t>. </a:t>
            </a:r>
          </a:p>
          <a:p>
            <a:endParaRPr lang="fr-FR" dirty="0"/>
          </a:p>
          <a:p>
            <a:endParaRPr lang="fr-FR" dirty="0"/>
          </a:p>
          <a:p>
            <a:r>
              <a:rPr lang="fr-FR" sz="800" i="1" u="sng" dirty="0"/>
              <a:t>Références:</a:t>
            </a:r>
          </a:p>
          <a:p>
            <a:r>
              <a:rPr lang="fr-FR" sz="800" i="1" dirty="0"/>
              <a:t>1. </a:t>
            </a:r>
            <a:r>
              <a:rPr lang="fr-FR" sz="800" i="1" dirty="0" err="1"/>
              <a:t>Hattersley</a:t>
            </a:r>
            <a:r>
              <a:rPr lang="fr-FR" sz="800" i="1" dirty="0"/>
              <a:t> AT, Greeley SAW, Polak M, Rubio-</a:t>
            </a:r>
            <a:r>
              <a:rPr lang="fr-FR" sz="800" i="1" dirty="0" err="1"/>
              <a:t>Cabezas</a:t>
            </a:r>
            <a:r>
              <a:rPr lang="fr-FR" sz="800" i="1" dirty="0"/>
              <a:t> O, </a:t>
            </a:r>
            <a:r>
              <a:rPr lang="fr-FR" sz="800" i="1" dirty="0" err="1"/>
              <a:t>Njølstad</a:t>
            </a:r>
            <a:r>
              <a:rPr lang="fr-FR" sz="800" i="1" dirty="0"/>
              <a:t> PR, </a:t>
            </a:r>
            <a:r>
              <a:rPr lang="fr-FR" sz="800" i="1" dirty="0" err="1"/>
              <a:t>Mlynarski</a:t>
            </a:r>
            <a:r>
              <a:rPr lang="fr-FR" sz="800" i="1" dirty="0"/>
              <a:t> W, </a:t>
            </a:r>
            <a:r>
              <a:rPr lang="fr-FR" sz="800" i="1" dirty="0" err="1"/>
              <a:t>Castano</a:t>
            </a:r>
            <a:r>
              <a:rPr lang="fr-FR" sz="800" i="1" dirty="0"/>
              <a:t> L, Carlsson A, </a:t>
            </a:r>
            <a:r>
              <a:rPr lang="fr-FR" sz="800" i="1" dirty="0" err="1"/>
              <a:t>Raile</a:t>
            </a:r>
            <a:r>
              <a:rPr lang="fr-FR" sz="800" i="1" dirty="0"/>
              <a:t> K, Chi DV, </a:t>
            </a:r>
            <a:r>
              <a:rPr lang="fr-FR" sz="800" i="1" dirty="0" err="1"/>
              <a:t>Ellard</a:t>
            </a:r>
            <a:r>
              <a:rPr lang="fr-FR" sz="800" i="1" dirty="0"/>
              <a:t> S, Craig ME. </a:t>
            </a:r>
            <a:r>
              <a:rPr lang="fr-FR" sz="800" b="1" i="1" dirty="0"/>
              <a:t>ISPAD </a:t>
            </a:r>
            <a:r>
              <a:rPr lang="fr-FR" sz="800" b="1" i="1" dirty="0" err="1"/>
              <a:t>Clinical</a:t>
            </a:r>
            <a:r>
              <a:rPr lang="fr-FR" sz="800" b="1" i="1" dirty="0"/>
              <a:t> Practice Consensus Guidelines 2018: The </a:t>
            </a:r>
            <a:r>
              <a:rPr lang="fr-FR" sz="800" b="1" i="1" dirty="0" err="1"/>
              <a:t>diagnosis</a:t>
            </a:r>
            <a:r>
              <a:rPr lang="fr-FR" sz="800" b="1" i="1" dirty="0"/>
              <a:t> and management of </a:t>
            </a:r>
            <a:r>
              <a:rPr lang="fr-FR" sz="800" b="1" i="1" dirty="0" err="1"/>
              <a:t>monogenic</a:t>
            </a:r>
            <a:r>
              <a:rPr lang="fr-FR" sz="800" b="1" i="1" dirty="0"/>
              <a:t> </a:t>
            </a:r>
            <a:r>
              <a:rPr lang="fr-FR" sz="800" b="1" i="1" dirty="0" err="1"/>
              <a:t>diabetes</a:t>
            </a:r>
            <a:r>
              <a:rPr lang="fr-FR" sz="800" b="1" i="1" dirty="0"/>
              <a:t> in </a:t>
            </a:r>
            <a:r>
              <a:rPr lang="fr-FR" sz="800" b="1" i="1" dirty="0" err="1"/>
              <a:t>children</a:t>
            </a:r>
            <a:r>
              <a:rPr lang="fr-FR" sz="800" b="1" i="1" dirty="0"/>
              <a:t> and adolescents</a:t>
            </a:r>
            <a:r>
              <a:rPr lang="fr-FR" sz="800" i="1" dirty="0"/>
              <a:t>. </a:t>
            </a:r>
            <a:r>
              <a:rPr lang="fr-FR" sz="800" i="1" dirty="0" err="1"/>
              <a:t>Pediatr</a:t>
            </a:r>
            <a:r>
              <a:rPr lang="fr-FR" sz="800" i="1" dirty="0"/>
              <a:t> </a:t>
            </a:r>
            <a:r>
              <a:rPr lang="fr-FR" sz="800" i="1" dirty="0" err="1"/>
              <a:t>Diabetes</a:t>
            </a:r>
            <a:r>
              <a:rPr lang="fr-FR" sz="800" i="1" dirty="0"/>
              <a:t>. 2018 Oct;19 </a:t>
            </a:r>
            <a:r>
              <a:rPr lang="fr-FR" sz="800" i="1" dirty="0" err="1"/>
              <a:t>Suppl</a:t>
            </a:r>
            <a:r>
              <a:rPr lang="fr-FR" sz="800" i="1" dirty="0"/>
              <a:t> 27:47-63. </a:t>
            </a:r>
            <a:r>
              <a:rPr lang="fr-FR" sz="800" i="1" dirty="0" err="1"/>
              <a:t>doi</a:t>
            </a:r>
            <a:r>
              <a:rPr lang="fr-FR" sz="800" i="1" dirty="0"/>
              <a:t>: 10.1111/pedi.12772. </a:t>
            </a:r>
          </a:p>
          <a:p>
            <a:r>
              <a:rPr lang="fr-FR" sz="800" i="1" dirty="0"/>
              <a:t>2. </a:t>
            </a:r>
            <a:r>
              <a:rPr lang="fr-FR" sz="800" i="1" dirty="0" err="1"/>
              <a:t>Colclough</a:t>
            </a:r>
            <a:r>
              <a:rPr lang="fr-FR" sz="800" i="1" dirty="0"/>
              <a:t> K, </a:t>
            </a:r>
            <a:r>
              <a:rPr lang="fr-FR" sz="800" i="1" dirty="0" err="1"/>
              <a:t>Bellanne-Chantelot</a:t>
            </a:r>
            <a:r>
              <a:rPr lang="fr-FR" sz="800" i="1" dirty="0"/>
              <a:t> C, Saint-Martin C, Flanagan SE, </a:t>
            </a:r>
            <a:r>
              <a:rPr lang="fr-FR" sz="800" i="1" dirty="0" err="1"/>
              <a:t>Ellard</a:t>
            </a:r>
            <a:r>
              <a:rPr lang="fr-FR" sz="800" i="1" dirty="0"/>
              <a:t> S. </a:t>
            </a:r>
            <a:r>
              <a:rPr lang="fr-FR" sz="800" b="1" i="1" dirty="0"/>
              <a:t>Mutations in the </a:t>
            </a:r>
            <a:r>
              <a:rPr lang="fr-FR" sz="800" b="1" i="1" dirty="0" err="1"/>
              <a:t>genes</a:t>
            </a:r>
            <a:r>
              <a:rPr lang="fr-FR" sz="800" b="1" i="1" dirty="0"/>
              <a:t> </a:t>
            </a:r>
            <a:r>
              <a:rPr lang="fr-FR" sz="800" b="1" i="1" dirty="0" err="1"/>
              <a:t>encoding</a:t>
            </a:r>
            <a:r>
              <a:rPr lang="fr-FR" sz="800" b="1" i="1" dirty="0"/>
              <a:t> the transcription </a:t>
            </a:r>
            <a:r>
              <a:rPr lang="fr-FR" sz="800" b="1" i="1" dirty="0" err="1"/>
              <a:t>factors</a:t>
            </a:r>
            <a:r>
              <a:rPr lang="fr-FR" sz="800" b="1" i="1" dirty="0"/>
              <a:t> </a:t>
            </a:r>
            <a:r>
              <a:rPr lang="fr-FR" sz="800" b="1" i="1" dirty="0" err="1"/>
              <a:t>hepatocyte</a:t>
            </a:r>
            <a:r>
              <a:rPr lang="fr-FR" sz="800" b="1" i="1" dirty="0"/>
              <a:t> </a:t>
            </a:r>
            <a:r>
              <a:rPr lang="fr-FR" sz="800" b="1" i="1" dirty="0" err="1"/>
              <a:t>nuclear</a:t>
            </a:r>
            <a:r>
              <a:rPr lang="fr-FR" sz="800" b="1" i="1" dirty="0"/>
              <a:t> factor 1 alpha and 4 alpha in </a:t>
            </a:r>
            <a:r>
              <a:rPr lang="fr-FR" sz="800" b="1" i="1" dirty="0" err="1"/>
              <a:t>maturity-onset</a:t>
            </a:r>
            <a:r>
              <a:rPr lang="fr-FR" sz="800" b="1" i="1" dirty="0"/>
              <a:t> </a:t>
            </a:r>
            <a:r>
              <a:rPr lang="fr-FR" sz="800" b="1" i="1" dirty="0" err="1"/>
              <a:t>diabetes</a:t>
            </a:r>
            <a:r>
              <a:rPr lang="fr-FR" sz="800" b="1" i="1" dirty="0"/>
              <a:t> of the </a:t>
            </a:r>
            <a:r>
              <a:rPr lang="fr-FR" sz="800" b="1" i="1" dirty="0" err="1"/>
              <a:t>young</a:t>
            </a:r>
            <a:r>
              <a:rPr lang="fr-FR" sz="800" b="1" i="1" dirty="0"/>
              <a:t> and </a:t>
            </a:r>
            <a:r>
              <a:rPr lang="fr-FR" sz="800" b="1" i="1" dirty="0" err="1"/>
              <a:t>hyperinsulinemic</a:t>
            </a:r>
            <a:r>
              <a:rPr lang="fr-FR" sz="800" b="1" i="1" dirty="0"/>
              <a:t> </a:t>
            </a:r>
            <a:r>
              <a:rPr lang="fr-FR" sz="800" b="1" i="1" dirty="0" err="1"/>
              <a:t>hypoglycemia</a:t>
            </a:r>
            <a:r>
              <a:rPr lang="fr-FR" sz="800" i="1" dirty="0"/>
              <a:t>. Hum </a:t>
            </a:r>
            <a:r>
              <a:rPr lang="fr-FR" sz="800" i="1" dirty="0" err="1"/>
              <a:t>Mutat</a:t>
            </a:r>
            <a:r>
              <a:rPr lang="fr-FR" sz="800" i="1" dirty="0"/>
              <a:t>. 2013 May;34(5):669-85. </a:t>
            </a:r>
            <a:r>
              <a:rPr lang="fr-FR" sz="800" i="1" dirty="0" err="1"/>
              <a:t>doi</a:t>
            </a:r>
            <a:r>
              <a:rPr lang="fr-FR" sz="800" i="1" dirty="0"/>
              <a:t>: 10.1002/humu.22279. </a:t>
            </a:r>
          </a:p>
          <a:p>
            <a:r>
              <a:rPr lang="fr-FR" sz="800" i="1" dirty="0"/>
              <a:t>3. </a:t>
            </a:r>
            <a:r>
              <a:rPr lang="fr-FR" sz="800" i="1" dirty="0" err="1"/>
              <a:t>Malikova</a:t>
            </a:r>
            <a:r>
              <a:rPr lang="fr-FR" sz="800" i="1" dirty="0"/>
              <a:t> J, Kaci A, </a:t>
            </a:r>
            <a:r>
              <a:rPr lang="fr-FR" sz="800" i="1" dirty="0" err="1"/>
              <a:t>Dusatkova</a:t>
            </a:r>
            <a:r>
              <a:rPr lang="fr-FR" sz="800" i="1" dirty="0"/>
              <a:t> P, Aukrust I, </a:t>
            </a:r>
            <a:r>
              <a:rPr lang="fr-FR" sz="800" i="1" dirty="0" err="1"/>
              <a:t>Torsvik</a:t>
            </a:r>
            <a:r>
              <a:rPr lang="fr-FR" sz="800" i="1" dirty="0"/>
              <a:t> J, </a:t>
            </a:r>
            <a:r>
              <a:rPr lang="fr-FR" sz="800" i="1" dirty="0" err="1"/>
              <a:t>Vesela</a:t>
            </a:r>
            <a:r>
              <a:rPr lang="fr-FR" sz="800" i="1" dirty="0"/>
              <a:t> K, </a:t>
            </a:r>
            <a:r>
              <a:rPr lang="fr-FR" sz="800" i="1" dirty="0" err="1"/>
              <a:t>Kankova</a:t>
            </a:r>
            <a:r>
              <a:rPr lang="fr-FR" sz="800" i="1" dirty="0"/>
              <a:t> PD, </a:t>
            </a:r>
            <a:r>
              <a:rPr lang="fr-FR" sz="800" i="1" dirty="0" err="1"/>
              <a:t>Njølstad</a:t>
            </a:r>
            <a:r>
              <a:rPr lang="fr-FR" sz="800" i="1" dirty="0"/>
              <a:t> PR, </a:t>
            </a:r>
            <a:r>
              <a:rPr lang="fr-FR" sz="800" i="1" dirty="0" err="1"/>
              <a:t>Pruhova</a:t>
            </a:r>
            <a:r>
              <a:rPr lang="fr-FR" sz="800" i="1" dirty="0"/>
              <a:t> S, </a:t>
            </a:r>
            <a:r>
              <a:rPr lang="fr-FR" sz="800" i="1" dirty="0" err="1"/>
              <a:t>Bjørkhaug</a:t>
            </a:r>
            <a:r>
              <a:rPr lang="fr-FR" sz="800" i="1" dirty="0"/>
              <a:t> L. </a:t>
            </a:r>
            <a:r>
              <a:rPr lang="fr-FR" sz="800" b="1" i="1" dirty="0" err="1"/>
              <a:t>Functional</a:t>
            </a:r>
            <a:r>
              <a:rPr lang="fr-FR" sz="800" b="1" i="1" dirty="0"/>
              <a:t> Analyses of HNF1A-MODY Variants </a:t>
            </a:r>
            <a:r>
              <a:rPr lang="fr-FR" sz="800" b="1" i="1" dirty="0" err="1"/>
              <a:t>Refine</a:t>
            </a:r>
            <a:r>
              <a:rPr lang="fr-FR" sz="800" b="1" i="1" dirty="0"/>
              <a:t> the </a:t>
            </a:r>
            <a:r>
              <a:rPr lang="fr-FR" sz="800" b="1" i="1" dirty="0" err="1"/>
              <a:t>Interpretation</a:t>
            </a:r>
            <a:r>
              <a:rPr lang="fr-FR" sz="800" b="1" i="1" dirty="0"/>
              <a:t> of </a:t>
            </a:r>
            <a:r>
              <a:rPr lang="fr-FR" sz="800" b="1" i="1" dirty="0" err="1"/>
              <a:t>Identified</a:t>
            </a:r>
            <a:r>
              <a:rPr lang="fr-FR" sz="800" b="1" i="1" dirty="0"/>
              <a:t> </a:t>
            </a:r>
            <a:r>
              <a:rPr lang="fr-FR" sz="800" b="1" i="1" dirty="0" err="1"/>
              <a:t>Sequence</a:t>
            </a:r>
            <a:r>
              <a:rPr lang="fr-FR" sz="800" b="1" i="1" dirty="0"/>
              <a:t> Variants</a:t>
            </a:r>
            <a:r>
              <a:rPr lang="fr-FR" sz="800" i="1" dirty="0"/>
              <a:t>. J Clin </a:t>
            </a:r>
            <a:r>
              <a:rPr lang="fr-FR" sz="800" i="1" dirty="0" err="1"/>
              <a:t>Endocrinol</a:t>
            </a:r>
            <a:r>
              <a:rPr lang="fr-FR" sz="800" i="1" dirty="0"/>
              <a:t> </a:t>
            </a:r>
            <a:r>
              <a:rPr lang="fr-FR" sz="800" i="1" dirty="0" err="1"/>
              <a:t>Metab</a:t>
            </a:r>
            <a:r>
              <a:rPr lang="fr-FR" sz="800" i="1" dirty="0"/>
              <a:t>. 2020 </a:t>
            </a:r>
            <a:r>
              <a:rPr lang="fr-FR" sz="800" i="1" dirty="0" err="1"/>
              <a:t>Apr</a:t>
            </a:r>
            <a:r>
              <a:rPr lang="fr-FR" sz="800" i="1" dirty="0"/>
              <a:t> 1;105(4):dgaa051. </a:t>
            </a:r>
            <a:r>
              <a:rPr lang="fr-FR" sz="800" i="1" dirty="0" err="1"/>
              <a:t>doi</a:t>
            </a:r>
            <a:r>
              <a:rPr lang="fr-FR" sz="800" i="1" dirty="0"/>
              <a:t>: 10.1210/</a:t>
            </a:r>
            <a:r>
              <a:rPr lang="fr-FR" sz="800" i="1" dirty="0" err="1"/>
              <a:t>clinem</a:t>
            </a:r>
            <a:r>
              <a:rPr lang="fr-FR" sz="800" i="1" dirty="0"/>
              <a:t>/dgaa051.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4. Li LM, Jiang BG, Sun LL. </a:t>
            </a:r>
            <a:r>
              <a:rPr lang="fr-FR" sz="800" b="1" i="1" dirty="0"/>
              <a:t>HNF1A：From </a:t>
            </a:r>
            <a:r>
              <a:rPr lang="fr-FR" sz="800" b="1" i="1" dirty="0" err="1"/>
              <a:t>Monogenic</a:t>
            </a:r>
            <a:r>
              <a:rPr lang="fr-FR" sz="800" b="1" i="1" dirty="0"/>
              <a:t> </a:t>
            </a:r>
            <a:r>
              <a:rPr lang="fr-FR" sz="800" b="1" i="1" dirty="0" err="1"/>
              <a:t>Diabetes</a:t>
            </a:r>
            <a:r>
              <a:rPr lang="fr-FR" sz="800" b="1" i="1" dirty="0"/>
              <a:t> to Type 2 </a:t>
            </a:r>
            <a:r>
              <a:rPr lang="fr-FR" sz="800" b="1" i="1" dirty="0" err="1"/>
              <a:t>Diabetes</a:t>
            </a:r>
            <a:r>
              <a:rPr lang="fr-FR" sz="800" b="1" i="1" dirty="0"/>
              <a:t> and </a:t>
            </a:r>
            <a:r>
              <a:rPr lang="fr-FR" sz="800" b="1" i="1" dirty="0" err="1"/>
              <a:t>Gestational</a:t>
            </a:r>
            <a:r>
              <a:rPr lang="fr-FR" sz="800" b="1" i="1" dirty="0"/>
              <a:t> </a:t>
            </a:r>
            <a:r>
              <a:rPr lang="fr-FR" sz="800" b="1" i="1" dirty="0" err="1"/>
              <a:t>Diabetes</a:t>
            </a:r>
            <a:r>
              <a:rPr lang="fr-FR" sz="800" b="1" i="1" dirty="0"/>
              <a:t> </a:t>
            </a:r>
            <a:r>
              <a:rPr lang="fr-FR" sz="800" b="1" i="1" dirty="0" err="1"/>
              <a:t>Mellitus</a:t>
            </a:r>
            <a:r>
              <a:rPr lang="fr-FR" sz="800" i="1" dirty="0"/>
              <a:t>. Front </a:t>
            </a:r>
            <a:r>
              <a:rPr lang="fr-FR" sz="800" i="1" dirty="0" err="1"/>
              <a:t>Endocrinol</a:t>
            </a:r>
            <a:r>
              <a:rPr lang="fr-FR" sz="800" i="1" dirty="0"/>
              <a:t> (Lausanne). 2022 Mar 1;13:829565. </a:t>
            </a:r>
            <a:r>
              <a:rPr lang="fr-FR" sz="800" i="1" dirty="0" err="1"/>
              <a:t>doi</a:t>
            </a:r>
            <a:r>
              <a:rPr lang="fr-FR" sz="800" i="1" dirty="0"/>
              <a:t>: 10.3389/fendo.2022.829565.</a:t>
            </a:r>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3</a:t>
            </a:fld>
            <a:endParaRPr lang="fr-FR"/>
          </a:p>
        </p:txBody>
      </p:sp>
    </p:spTree>
    <p:extLst>
      <p:ext uri="{BB962C8B-B14F-4D97-AF65-F5344CB8AC3E}">
        <p14:creationId xmlns:p14="http://schemas.microsoft.com/office/powerpoint/2010/main" val="319681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HNF1A est un </a:t>
            </a:r>
            <a:r>
              <a:rPr lang="fr-FR" b="1" dirty="0"/>
              <a:t>gène suppresseur de tumeur </a:t>
            </a:r>
            <a:r>
              <a:rPr lang="fr-FR" dirty="0"/>
              <a:t>connu, dont l’inactivation bi-allélique dans les hépatocytes, par l’association de 2 mutations somatiques sporadiques, est associée à la formation d’adénomes hépatiques</a:t>
            </a:r>
            <a:r>
              <a:rPr lang="fr-FR" baseline="30000" dirty="0"/>
              <a:t>1</a:t>
            </a:r>
            <a:r>
              <a:rPr lang="fr-FR" dirty="0"/>
              <a:t> (</a:t>
            </a:r>
            <a:r>
              <a:rPr lang="fr-FR" b="1" dirty="0"/>
              <a:t>45 à 60%</a:t>
            </a:r>
            <a:r>
              <a:rPr lang="fr-FR" dirty="0"/>
              <a:t> des adénomes hépatiques sont inactivés pour HNF1A).</a:t>
            </a:r>
          </a:p>
          <a:p>
            <a:r>
              <a:rPr lang="fr-FR" dirty="0"/>
              <a:t>Les adénomes hépatiques sont des tumeurs bénignes rares (incidence 3/100 000), touchant en général la femme, et associés à l’exposition hormonale aux œstrogènes</a:t>
            </a:r>
            <a:r>
              <a:rPr lang="fr-FR" baseline="30000" dirty="0"/>
              <a:t>2</a:t>
            </a:r>
            <a:r>
              <a:rPr lang="fr-FR" dirty="0"/>
              <a:t>. Ils peuvent se compliquer d’hémorragie dans 15% des cas, et évoluer vers le carcinome hépato-cellulaire (CHC) dans 5% des cas</a:t>
            </a:r>
            <a:r>
              <a:rPr lang="fr-FR" baseline="30000" dirty="0"/>
              <a:t>3</a:t>
            </a:r>
            <a:r>
              <a:rPr lang="fr-FR" dirty="0"/>
              <a:t>.</a:t>
            </a:r>
          </a:p>
          <a:p>
            <a:endParaRPr lang="fr-FR" dirty="0"/>
          </a:p>
          <a:p>
            <a:r>
              <a:rPr lang="fr-FR" dirty="0"/>
              <a:t>La présence d’un adénome hépatique unique est peu décrit chez les patients HNF1A-MODY. En revanche, </a:t>
            </a:r>
            <a:r>
              <a:rPr lang="fr-FR" b="1" dirty="0"/>
              <a:t>des cas d’adénomatose hépatique associés aux HNF1A-MODY </a:t>
            </a:r>
            <a:r>
              <a:rPr lang="fr-FR" b="0" dirty="0"/>
              <a:t>ont été décrits dès les années 1990</a:t>
            </a:r>
            <a:r>
              <a:rPr lang="fr-FR" b="0" baseline="30000" dirty="0"/>
              <a:t>4,5</a:t>
            </a:r>
            <a:r>
              <a:rPr lang="fr-FR" b="0" dirty="0"/>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L’adénomatose hépatique a été définie comme une entité distincte de l’adénome hépatique car </a:t>
            </a:r>
            <a:r>
              <a:rPr lang="fr-FR" b="1" dirty="0"/>
              <a:t>touchant autant les femmes que les hommes</a:t>
            </a:r>
            <a:r>
              <a:rPr lang="fr-FR" dirty="0"/>
              <a:t>, </a:t>
            </a:r>
            <a:r>
              <a:rPr lang="fr-FR" b="1" dirty="0"/>
              <a:t>sans lien avec la prise d’</a:t>
            </a:r>
            <a:r>
              <a:rPr lang="fr-FR" sz="1200" b="1" dirty="0"/>
              <a:t>œstrogènes</a:t>
            </a:r>
            <a:r>
              <a:rPr lang="fr-FR" dirty="0"/>
              <a:t>. Elle se caractérise par la présence de plus de 10 adénomes hépatiques disséminés dans un parenchyme hépatique sain, sans déformation de son contour</a:t>
            </a:r>
            <a:r>
              <a:rPr lang="fr-FR" baseline="30000" dirty="0"/>
              <a:t>6</a:t>
            </a:r>
            <a:r>
              <a:rPr lang="fr-FR" dirty="0"/>
              <a:t>. Dans les séries décrites, l’adénomatose hépatique se complique plus fréquemment d’hémorragie que l’adénome hépatique solitaire, dans environ 25 à 50% des cas</a:t>
            </a:r>
            <a:r>
              <a:rPr lang="fr-FR" baseline="30000" dirty="0"/>
              <a:t>7</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Actuellement, on retrouve un </a:t>
            </a:r>
            <a:r>
              <a:rPr lang="fr-FR" b="1" dirty="0"/>
              <a:t>HNF1A-MODY dans 10% des cas d’adénomatose hépatique</a:t>
            </a:r>
            <a:r>
              <a:rPr lang="fr-FR" dirty="0"/>
              <a:t>, par l’association de la mutation germinale hétérozygote avec une mutation somatique sporadique</a:t>
            </a:r>
            <a:r>
              <a:rPr lang="fr-FR" baseline="30000" dirty="0"/>
              <a:t>8</a:t>
            </a:r>
            <a:r>
              <a:rPr lang="fr-FR" dirty="0"/>
              <a:t>.</a:t>
            </a:r>
          </a:p>
          <a:p>
            <a:endParaRPr lang="fr-FR" dirty="0"/>
          </a:p>
          <a:p>
            <a:r>
              <a:rPr lang="fr-FR" dirty="0"/>
              <a:t>La </a:t>
            </a:r>
            <a:r>
              <a:rPr lang="fr-FR" b="1" dirty="0"/>
              <a:t>définition</a:t>
            </a:r>
            <a:r>
              <a:rPr lang="fr-FR" dirty="0"/>
              <a:t> de l’adénomatose hépatique </a:t>
            </a:r>
            <a:r>
              <a:rPr lang="fr-FR" b="1" dirty="0"/>
              <a:t>reste aujourd’hui controversée</a:t>
            </a:r>
            <a:r>
              <a:rPr lang="fr-FR" dirty="0"/>
              <a:t>, entre atteinte distincte de l’adénome hépatique solitaire ou forme multiple d’adénome hépatique.</a:t>
            </a:r>
          </a:p>
          <a:p>
            <a:endParaRPr lang="fr-FR" dirty="0"/>
          </a:p>
          <a:p>
            <a:r>
              <a:rPr lang="fr-FR" sz="800" i="1" u="sng" dirty="0"/>
              <a:t>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latin typeface="+mn-lt"/>
              </a:rPr>
              <a:t>1. </a:t>
            </a:r>
            <a:r>
              <a:rPr lang="fr-FR" sz="800" i="1" dirty="0" err="1">
                <a:latin typeface="+mn-lt"/>
              </a:rPr>
              <a:t>Zucman</a:t>
            </a:r>
            <a:r>
              <a:rPr lang="fr-FR" sz="800" i="1" dirty="0">
                <a:latin typeface="+mn-lt"/>
              </a:rPr>
              <a:t>-Rossi J, Jeannot E, </a:t>
            </a:r>
            <a:r>
              <a:rPr lang="fr-FR" sz="800" i="1" dirty="0" err="1">
                <a:latin typeface="+mn-lt"/>
              </a:rPr>
              <a:t>Nhieu</a:t>
            </a:r>
            <a:r>
              <a:rPr lang="fr-FR" sz="800" i="1" dirty="0">
                <a:latin typeface="+mn-lt"/>
              </a:rPr>
              <a:t> JT, </a:t>
            </a:r>
            <a:r>
              <a:rPr lang="fr-FR" sz="800" i="1" dirty="0" err="1">
                <a:latin typeface="+mn-lt"/>
              </a:rPr>
              <a:t>Scoazec</a:t>
            </a:r>
            <a:r>
              <a:rPr lang="fr-FR" sz="800" i="1" dirty="0">
                <a:latin typeface="+mn-lt"/>
              </a:rPr>
              <a:t> JY, </a:t>
            </a:r>
            <a:r>
              <a:rPr lang="fr-FR" sz="800" i="1" dirty="0" err="1">
                <a:latin typeface="+mn-lt"/>
              </a:rPr>
              <a:t>Guettier</a:t>
            </a:r>
            <a:r>
              <a:rPr lang="fr-FR" sz="800" i="1" dirty="0">
                <a:latin typeface="+mn-lt"/>
              </a:rPr>
              <a:t> C, </a:t>
            </a:r>
            <a:r>
              <a:rPr lang="fr-FR" sz="800" i="1" dirty="0" err="1">
                <a:latin typeface="+mn-lt"/>
              </a:rPr>
              <a:t>Rebouissou</a:t>
            </a:r>
            <a:r>
              <a:rPr lang="fr-FR" sz="800" i="1" dirty="0">
                <a:latin typeface="+mn-lt"/>
              </a:rPr>
              <a:t> S, Bacq Y, </a:t>
            </a:r>
            <a:r>
              <a:rPr lang="fr-FR" sz="800" i="1" dirty="0" err="1">
                <a:latin typeface="+mn-lt"/>
              </a:rPr>
              <a:t>Leteurtre</a:t>
            </a:r>
            <a:r>
              <a:rPr lang="fr-FR" sz="800" i="1" dirty="0">
                <a:latin typeface="+mn-lt"/>
              </a:rPr>
              <a:t> E, Paradis V, Michalak S, </a:t>
            </a:r>
            <a:r>
              <a:rPr lang="fr-FR" sz="800" i="1" dirty="0" err="1">
                <a:latin typeface="+mn-lt"/>
              </a:rPr>
              <a:t>Wendum</a:t>
            </a:r>
            <a:r>
              <a:rPr lang="fr-FR" sz="800" i="1" dirty="0">
                <a:latin typeface="+mn-lt"/>
              </a:rPr>
              <a:t> D, Chiche L, Fabre M, </a:t>
            </a:r>
            <a:r>
              <a:rPr lang="fr-FR" sz="800" i="1" dirty="0" err="1">
                <a:latin typeface="+mn-lt"/>
              </a:rPr>
              <a:t>Mellottee</a:t>
            </a:r>
            <a:r>
              <a:rPr lang="fr-FR" sz="800" i="1" dirty="0">
                <a:latin typeface="+mn-lt"/>
              </a:rPr>
              <a:t> L, Laurent C, </a:t>
            </a:r>
            <a:r>
              <a:rPr lang="fr-FR" sz="800" i="1" dirty="0" err="1">
                <a:latin typeface="+mn-lt"/>
              </a:rPr>
              <a:t>Partensky</a:t>
            </a:r>
            <a:r>
              <a:rPr lang="fr-FR" sz="800" i="1" dirty="0">
                <a:latin typeface="+mn-lt"/>
              </a:rPr>
              <a:t> C, Castaing D, </a:t>
            </a:r>
            <a:r>
              <a:rPr lang="fr-FR" sz="800" i="1" dirty="0" err="1">
                <a:latin typeface="+mn-lt"/>
              </a:rPr>
              <a:t>Zafrani</a:t>
            </a:r>
            <a:r>
              <a:rPr lang="fr-FR" sz="800" i="1" dirty="0">
                <a:latin typeface="+mn-lt"/>
              </a:rPr>
              <a:t> ES, Laurent-Puig P, </a:t>
            </a:r>
            <a:r>
              <a:rPr lang="fr-FR" sz="800" i="1" dirty="0" err="1">
                <a:latin typeface="+mn-lt"/>
              </a:rPr>
              <a:t>Balabaud</a:t>
            </a:r>
            <a:r>
              <a:rPr lang="fr-FR" sz="800" i="1" dirty="0">
                <a:latin typeface="+mn-lt"/>
              </a:rPr>
              <a:t> C, </a:t>
            </a:r>
            <a:r>
              <a:rPr lang="fr-FR" sz="800" i="1" dirty="0" err="1">
                <a:latin typeface="+mn-lt"/>
              </a:rPr>
              <a:t>Bioulac</a:t>
            </a:r>
            <a:r>
              <a:rPr lang="fr-FR" sz="800" i="1" dirty="0">
                <a:latin typeface="+mn-lt"/>
              </a:rPr>
              <a:t>-Sage P. </a:t>
            </a:r>
            <a:r>
              <a:rPr lang="fr-FR" sz="800" b="1" i="1" dirty="0" err="1">
                <a:latin typeface="+mn-lt"/>
              </a:rPr>
              <a:t>Genotype-phenotype</a:t>
            </a:r>
            <a:r>
              <a:rPr lang="fr-FR" sz="800" b="1" i="1" dirty="0">
                <a:latin typeface="+mn-lt"/>
              </a:rPr>
              <a:t> </a:t>
            </a:r>
            <a:r>
              <a:rPr lang="fr-FR" sz="800" b="1" i="1" dirty="0" err="1">
                <a:latin typeface="+mn-lt"/>
              </a:rPr>
              <a:t>correlation</a:t>
            </a:r>
            <a:r>
              <a:rPr lang="fr-FR" sz="800" b="1" i="1" dirty="0">
                <a:latin typeface="+mn-lt"/>
              </a:rPr>
              <a:t> in </a:t>
            </a:r>
            <a:r>
              <a:rPr lang="fr-FR" sz="800" b="1" i="1" dirty="0" err="1">
                <a:latin typeface="+mn-lt"/>
              </a:rPr>
              <a:t>hepatocellular</a:t>
            </a:r>
            <a:r>
              <a:rPr lang="fr-FR" sz="800" b="1" i="1" dirty="0">
                <a:latin typeface="+mn-lt"/>
              </a:rPr>
              <a:t> </a:t>
            </a:r>
            <a:r>
              <a:rPr lang="fr-FR" sz="800" b="1" i="1" dirty="0" err="1">
                <a:latin typeface="+mn-lt"/>
              </a:rPr>
              <a:t>adenoma</a:t>
            </a:r>
            <a:r>
              <a:rPr lang="fr-FR" sz="800" b="1" i="1" dirty="0">
                <a:latin typeface="+mn-lt"/>
              </a:rPr>
              <a:t>: new classification and </a:t>
            </a:r>
            <a:r>
              <a:rPr lang="fr-FR" sz="800" b="1" i="1" dirty="0" err="1">
                <a:latin typeface="+mn-lt"/>
              </a:rPr>
              <a:t>relationship</a:t>
            </a:r>
            <a:r>
              <a:rPr lang="fr-FR" sz="800" b="1" i="1" dirty="0">
                <a:latin typeface="+mn-lt"/>
              </a:rPr>
              <a:t> </a:t>
            </a:r>
            <a:r>
              <a:rPr lang="fr-FR" sz="800" b="1" i="1" dirty="0" err="1">
                <a:latin typeface="+mn-lt"/>
              </a:rPr>
              <a:t>with</a:t>
            </a:r>
            <a:r>
              <a:rPr lang="fr-FR" sz="800" b="1" i="1" dirty="0">
                <a:latin typeface="+mn-lt"/>
              </a:rPr>
              <a:t> HCC</a:t>
            </a:r>
            <a:r>
              <a:rPr lang="fr-FR" sz="800" i="1" dirty="0">
                <a:latin typeface="+mn-lt"/>
              </a:rPr>
              <a:t>. </a:t>
            </a:r>
            <a:r>
              <a:rPr lang="fr-FR" sz="800" i="1" dirty="0" err="1">
                <a:latin typeface="+mn-lt"/>
              </a:rPr>
              <a:t>Hepatology</a:t>
            </a:r>
            <a:r>
              <a:rPr lang="fr-FR" sz="800" i="1" dirty="0">
                <a:latin typeface="+mn-lt"/>
              </a:rPr>
              <a:t>. 2006 Mar;43(3):515-24. </a:t>
            </a:r>
            <a:r>
              <a:rPr lang="fr-FR" sz="800" i="1" dirty="0" err="1">
                <a:latin typeface="+mn-lt"/>
              </a:rPr>
              <a:t>doi</a:t>
            </a:r>
            <a:r>
              <a:rPr lang="fr-FR" sz="800" i="1" dirty="0">
                <a:latin typeface="+mn-lt"/>
              </a:rPr>
              <a:t>: 10.1002/hep.21068.</a:t>
            </a:r>
          </a:p>
          <a:p>
            <a:r>
              <a:rPr lang="fr-FR" sz="800" i="1" dirty="0">
                <a:effectLst/>
                <a:latin typeface="+mn-lt"/>
              </a:rPr>
              <a:t>2. </a:t>
            </a:r>
            <a:r>
              <a:rPr lang="fr-FR" sz="800" i="1" dirty="0" err="1">
                <a:latin typeface="+mn-lt"/>
              </a:rPr>
              <a:t>Bioulac</a:t>
            </a:r>
            <a:r>
              <a:rPr lang="fr-FR" sz="800" i="1" dirty="0">
                <a:latin typeface="+mn-lt"/>
              </a:rPr>
              <a:t>-Sage P, </a:t>
            </a:r>
            <a:r>
              <a:rPr lang="fr-FR" sz="800" i="1" dirty="0" err="1">
                <a:latin typeface="+mn-lt"/>
              </a:rPr>
              <a:t>Sempoux</a:t>
            </a:r>
            <a:r>
              <a:rPr lang="fr-FR" sz="800" i="1" dirty="0">
                <a:latin typeface="+mn-lt"/>
              </a:rPr>
              <a:t> C, </a:t>
            </a:r>
            <a:r>
              <a:rPr lang="fr-FR" sz="800" i="1" dirty="0" err="1">
                <a:latin typeface="+mn-lt"/>
              </a:rPr>
              <a:t>Possenti</a:t>
            </a:r>
            <a:r>
              <a:rPr lang="fr-FR" sz="800" i="1" dirty="0">
                <a:latin typeface="+mn-lt"/>
              </a:rPr>
              <a:t> L, </a:t>
            </a:r>
            <a:r>
              <a:rPr lang="fr-FR" sz="800" i="1" dirty="0" err="1">
                <a:latin typeface="+mn-lt"/>
              </a:rPr>
              <a:t>Frulio</a:t>
            </a:r>
            <a:r>
              <a:rPr lang="fr-FR" sz="800" i="1" dirty="0">
                <a:latin typeface="+mn-lt"/>
              </a:rPr>
              <a:t> N, </a:t>
            </a:r>
            <a:r>
              <a:rPr lang="fr-FR" sz="800" i="1" dirty="0" err="1">
                <a:latin typeface="+mn-lt"/>
              </a:rPr>
              <a:t>Laumonier</a:t>
            </a:r>
            <a:r>
              <a:rPr lang="fr-FR" sz="800" i="1" dirty="0">
                <a:latin typeface="+mn-lt"/>
              </a:rPr>
              <a:t> H, Laurent C, Chiche L, Frédéric Blanc J, </a:t>
            </a:r>
            <a:r>
              <a:rPr lang="fr-FR" sz="800" i="1" dirty="0" err="1">
                <a:latin typeface="+mn-lt"/>
              </a:rPr>
              <a:t>Saric</a:t>
            </a:r>
            <a:r>
              <a:rPr lang="fr-FR" sz="800" i="1" dirty="0">
                <a:latin typeface="+mn-lt"/>
              </a:rPr>
              <a:t> J, </a:t>
            </a:r>
            <a:r>
              <a:rPr lang="fr-FR" sz="800" i="1" dirty="0" err="1">
                <a:latin typeface="+mn-lt"/>
              </a:rPr>
              <a:t>Trillaud</a:t>
            </a:r>
            <a:r>
              <a:rPr lang="fr-FR" sz="800" i="1" dirty="0">
                <a:latin typeface="+mn-lt"/>
              </a:rPr>
              <a:t> H, Le Bail B, </a:t>
            </a:r>
            <a:r>
              <a:rPr lang="fr-FR" sz="800" i="1" dirty="0" err="1">
                <a:latin typeface="+mn-lt"/>
              </a:rPr>
              <a:t>Balabaud</a:t>
            </a:r>
            <a:r>
              <a:rPr lang="fr-FR" sz="800" i="1" dirty="0">
                <a:latin typeface="+mn-lt"/>
              </a:rPr>
              <a:t> C. </a:t>
            </a:r>
            <a:r>
              <a:rPr lang="fr-FR" sz="800" b="1" i="1" dirty="0" err="1">
                <a:latin typeface="+mn-lt"/>
              </a:rPr>
              <a:t>Pathological</a:t>
            </a:r>
            <a:r>
              <a:rPr lang="fr-FR" sz="800" b="1" i="1" dirty="0">
                <a:latin typeface="+mn-lt"/>
              </a:rPr>
              <a:t> </a:t>
            </a:r>
            <a:r>
              <a:rPr lang="fr-FR" sz="800" b="1" i="1" dirty="0" err="1">
                <a:latin typeface="+mn-lt"/>
              </a:rPr>
              <a:t>Diagnosis</a:t>
            </a:r>
            <a:r>
              <a:rPr lang="fr-FR" sz="800" b="1" i="1" dirty="0">
                <a:latin typeface="+mn-lt"/>
              </a:rPr>
              <a:t> of </a:t>
            </a:r>
            <a:r>
              <a:rPr lang="fr-FR" sz="800" b="1" i="1" dirty="0" err="1">
                <a:latin typeface="+mn-lt"/>
              </a:rPr>
              <a:t>Hepatocellular</a:t>
            </a:r>
            <a:r>
              <a:rPr lang="fr-FR" sz="800" b="1" i="1" dirty="0">
                <a:latin typeface="+mn-lt"/>
              </a:rPr>
              <a:t> Cellular </a:t>
            </a:r>
            <a:r>
              <a:rPr lang="fr-FR" sz="800" b="1" i="1" dirty="0" err="1">
                <a:latin typeface="+mn-lt"/>
              </a:rPr>
              <a:t>Adenoma</a:t>
            </a:r>
            <a:r>
              <a:rPr lang="fr-FR" sz="800" b="1" i="1" dirty="0">
                <a:latin typeface="+mn-lt"/>
              </a:rPr>
              <a:t> </a:t>
            </a:r>
            <a:r>
              <a:rPr lang="fr-FR" sz="800" b="1" i="1" dirty="0" err="1">
                <a:latin typeface="+mn-lt"/>
              </a:rPr>
              <a:t>according</a:t>
            </a:r>
            <a:r>
              <a:rPr lang="fr-FR" sz="800" b="1" i="1" dirty="0">
                <a:latin typeface="+mn-lt"/>
              </a:rPr>
              <a:t> to the </a:t>
            </a:r>
            <a:r>
              <a:rPr lang="fr-FR" sz="800" b="1" i="1" dirty="0" err="1">
                <a:latin typeface="+mn-lt"/>
              </a:rPr>
              <a:t>Clinical</a:t>
            </a:r>
            <a:r>
              <a:rPr lang="fr-FR" sz="800" b="1" i="1" dirty="0">
                <a:latin typeface="+mn-lt"/>
              </a:rPr>
              <a:t> </a:t>
            </a:r>
            <a:r>
              <a:rPr lang="fr-FR" sz="800" b="1" i="1" dirty="0" err="1">
                <a:latin typeface="+mn-lt"/>
              </a:rPr>
              <a:t>Context</a:t>
            </a:r>
            <a:r>
              <a:rPr lang="fr-FR" sz="800" i="1" dirty="0">
                <a:latin typeface="+mn-lt"/>
              </a:rPr>
              <a:t>. Int J </a:t>
            </a:r>
            <a:r>
              <a:rPr lang="fr-FR" sz="800" i="1" dirty="0" err="1">
                <a:latin typeface="+mn-lt"/>
              </a:rPr>
              <a:t>Hepatol</a:t>
            </a:r>
            <a:r>
              <a:rPr lang="fr-FR" sz="800" i="1" dirty="0">
                <a:latin typeface="+mn-lt"/>
              </a:rPr>
              <a:t>. 2013;2013:253261. </a:t>
            </a:r>
            <a:r>
              <a:rPr lang="fr-FR" sz="800" i="1" dirty="0" err="1">
                <a:latin typeface="+mn-lt"/>
              </a:rPr>
              <a:t>doi</a:t>
            </a:r>
            <a:r>
              <a:rPr lang="fr-FR" sz="800" i="1" dirty="0">
                <a:latin typeface="+mn-lt"/>
              </a:rPr>
              <a:t>: 10.1155/2013/253261. </a:t>
            </a:r>
          </a:p>
          <a:p>
            <a:r>
              <a:rPr lang="fr-FR" sz="800" i="1" dirty="0">
                <a:effectLst/>
                <a:latin typeface="+mn-lt"/>
              </a:rPr>
              <a:t>3. </a:t>
            </a:r>
            <a:r>
              <a:rPr lang="fr-FR" sz="800" i="1" dirty="0">
                <a:latin typeface="+mn-lt"/>
              </a:rPr>
              <a:t>Nault JC, </a:t>
            </a:r>
            <a:r>
              <a:rPr lang="fr-FR" sz="800" i="1" dirty="0" err="1">
                <a:latin typeface="+mn-lt"/>
              </a:rPr>
              <a:t>Couchy</a:t>
            </a:r>
            <a:r>
              <a:rPr lang="fr-FR" sz="800" i="1" dirty="0">
                <a:latin typeface="+mn-lt"/>
              </a:rPr>
              <a:t> G, </a:t>
            </a:r>
            <a:r>
              <a:rPr lang="fr-FR" sz="800" i="1" dirty="0" err="1">
                <a:latin typeface="+mn-lt"/>
              </a:rPr>
              <a:t>Balabaud</a:t>
            </a:r>
            <a:r>
              <a:rPr lang="fr-FR" sz="800" i="1" dirty="0">
                <a:latin typeface="+mn-lt"/>
              </a:rPr>
              <a:t> C, </a:t>
            </a:r>
            <a:r>
              <a:rPr lang="fr-FR" sz="800" i="1" dirty="0" err="1">
                <a:latin typeface="+mn-lt"/>
              </a:rPr>
              <a:t>Morcrette</a:t>
            </a:r>
            <a:r>
              <a:rPr lang="fr-FR" sz="800" i="1" dirty="0">
                <a:latin typeface="+mn-lt"/>
              </a:rPr>
              <a:t> G, Caruso S, Blanc JF, Bacq Y, </a:t>
            </a:r>
            <a:r>
              <a:rPr lang="fr-FR" sz="800" i="1" dirty="0" err="1">
                <a:latin typeface="+mn-lt"/>
              </a:rPr>
              <a:t>Calderaro</a:t>
            </a:r>
            <a:r>
              <a:rPr lang="fr-FR" sz="800" i="1" dirty="0">
                <a:latin typeface="+mn-lt"/>
              </a:rPr>
              <a:t> J, Paradis V, Ramos J, </a:t>
            </a:r>
            <a:r>
              <a:rPr lang="fr-FR" sz="800" i="1" dirty="0" err="1">
                <a:latin typeface="+mn-lt"/>
              </a:rPr>
              <a:t>Scoazec</a:t>
            </a:r>
            <a:r>
              <a:rPr lang="fr-FR" sz="800" i="1" dirty="0">
                <a:latin typeface="+mn-lt"/>
              </a:rPr>
              <a:t> JY, </a:t>
            </a:r>
            <a:r>
              <a:rPr lang="fr-FR" sz="800" i="1" dirty="0" err="1">
                <a:latin typeface="+mn-lt"/>
              </a:rPr>
              <a:t>Gnemmi</a:t>
            </a:r>
            <a:r>
              <a:rPr lang="fr-FR" sz="800" i="1" dirty="0">
                <a:latin typeface="+mn-lt"/>
              </a:rPr>
              <a:t> V, Sturm N, </a:t>
            </a:r>
            <a:r>
              <a:rPr lang="fr-FR" sz="800" i="1" dirty="0" err="1">
                <a:latin typeface="+mn-lt"/>
              </a:rPr>
              <a:t>Guettier</a:t>
            </a:r>
            <a:r>
              <a:rPr lang="fr-FR" sz="800" i="1" dirty="0">
                <a:latin typeface="+mn-lt"/>
              </a:rPr>
              <a:t> C, Fabre M, </a:t>
            </a:r>
            <a:r>
              <a:rPr lang="fr-FR" sz="800" i="1" dirty="0" err="1">
                <a:latin typeface="+mn-lt"/>
              </a:rPr>
              <a:t>Savier</a:t>
            </a:r>
            <a:r>
              <a:rPr lang="fr-FR" sz="800" i="1" dirty="0">
                <a:latin typeface="+mn-lt"/>
              </a:rPr>
              <a:t> E, Chiche L, Labrune P, Selves J, </a:t>
            </a:r>
            <a:r>
              <a:rPr lang="fr-FR" sz="800" i="1" dirty="0" err="1">
                <a:latin typeface="+mn-lt"/>
              </a:rPr>
              <a:t>Wendum</a:t>
            </a:r>
            <a:r>
              <a:rPr lang="fr-FR" sz="800" i="1" dirty="0">
                <a:latin typeface="+mn-lt"/>
              </a:rPr>
              <a:t> D, </a:t>
            </a:r>
            <a:r>
              <a:rPr lang="fr-FR" sz="800" i="1" dirty="0" err="1">
                <a:latin typeface="+mn-lt"/>
              </a:rPr>
              <a:t>Pilati</a:t>
            </a:r>
            <a:r>
              <a:rPr lang="fr-FR" sz="800" i="1" dirty="0">
                <a:latin typeface="+mn-lt"/>
              </a:rPr>
              <a:t> C, Laurent A, De Muret A, Le Bail B, </a:t>
            </a:r>
            <a:r>
              <a:rPr lang="fr-FR" sz="800" i="1" dirty="0" err="1">
                <a:latin typeface="+mn-lt"/>
              </a:rPr>
              <a:t>Rebouissou</a:t>
            </a:r>
            <a:r>
              <a:rPr lang="fr-FR" sz="800" i="1" dirty="0">
                <a:latin typeface="+mn-lt"/>
              </a:rPr>
              <a:t> S, </a:t>
            </a:r>
            <a:r>
              <a:rPr lang="fr-FR" sz="800" i="1" dirty="0" err="1">
                <a:latin typeface="+mn-lt"/>
              </a:rPr>
              <a:t>Imbeaud</a:t>
            </a:r>
            <a:r>
              <a:rPr lang="fr-FR" sz="800" i="1" dirty="0">
                <a:latin typeface="+mn-lt"/>
              </a:rPr>
              <a:t> S; GENTHEP </a:t>
            </a:r>
            <a:r>
              <a:rPr lang="fr-FR" sz="800" i="1" dirty="0" err="1">
                <a:latin typeface="+mn-lt"/>
              </a:rPr>
              <a:t>Investigators</a:t>
            </a:r>
            <a:r>
              <a:rPr lang="fr-FR" sz="800" i="1" dirty="0">
                <a:latin typeface="+mn-lt"/>
              </a:rPr>
              <a:t>; </a:t>
            </a:r>
            <a:r>
              <a:rPr lang="fr-FR" sz="800" i="1" dirty="0" err="1">
                <a:latin typeface="+mn-lt"/>
              </a:rPr>
              <a:t>Bioulac</a:t>
            </a:r>
            <a:r>
              <a:rPr lang="fr-FR" sz="800" i="1" dirty="0">
                <a:latin typeface="+mn-lt"/>
              </a:rPr>
              <a:t>-Sage P, </a:t>
            </a:r>
            <a:r>
              <a:rPr lang="fr-FR" sz="800" i="1" dirty="0" err="1">
                <a:latin typeface="+mn-lt"/>
              </a:rPr>
              <a:t>Letouzé</a:t>
            </a:r>
            <a:r>
              <a:rPr lang="fr-FR" sz="800" i="1" dirty="0">
                <a:latin typeface="+mn-lt"/>
              </a:rPr>
              <a:t> E, </a:t>
            </a:r>
            <a:r>
              <a:rPr lang="fr-FR" sz="800" i="1" dirty="0" err="1">
                <a:latin typeface="+mn-lt"/>
              </a:rPr>
              <a:t>Zucman</a:t>
            </a:r>
            <a:r>
              <a:rPr lang="fr-FR" sz="800" i="1" dirty="0">
                <a:latin typeface="+mn-lt"/>
              </a:rPr>
              <a:t>-Rossi J. </a:t>
            </a:r>
            <a:r>
              <a:rPr lang="fr-FR" sz="800" b="1" i="1" dirty="0" err="1">
                <a:latin typeface="+mn-lt"/>
              </a:rPr>
              <a:t>Molecular</a:t>
            </a:r>
            <a:r>
              <a:rPr lang="fr-FR" sz="800" b="1" i="1" dirty="0">
                <a:latin typeface="+mn-lt"/>
              </a:rPr>
              <a:t> Classification of </a:t>
            </a:r>
            <a:r>
              <a:rPr lang="fr-FR" sz="800" b="1" i="1" dirty="0" err="1">
                <a:latin typeface="+mn-lt"/>
              </a:rPr>
              <a:t>Hepatocellular</a:t>
            </a:r>
            <a:r>
              <a:rPr lang="fr-FR" sz="800" b="1" i="1" dirty="0">
                <a:latin typeface="+mn-lt"/>
              </a:rPr>
              <a:t> </a:t>
            </a:r>
            <a:r>
              <a:rPr lang="fr-FR" sz="800" b="1" i="1" dirty="0" err="1">
                <a:latin typeface="+mn-lt"/>
              </a:rPr>
              <a:t>Adenoma</a:t>
            </a:r>
            <a:r>
              <a:rPr lang="fr-FR" sz="800" b="1" i="1" dirty="0">
                <a:latin typeface="+mn-lt"/>
              </a:rPr>
              <a:t> Associates </a:t>
            </a:r>
            <a:r>
              <a:rPr lang="fr-FR" sz="800" b="1" i="1" dirty="0" err="1">
                <a:latin typeface="+mn-lt"/>
              </a:rPr>
              <a:t>With</a:t>
            </a:r>
            <a:r>
              <a:rPr lang="fr-FR" sz="800" b="1" i="1" dirty="0">
                <a:latin typeface="+mn-lt"/>
              </a:rPr>
              <a:t> Risk </a:t>
            </a:r>
            <a:r>
              <a:rPr lang="fr-FR" sz="800" b="1" i="1" dirty="0" err="1">
                <a:latin typeface="+mn-lt"/>
              </a:rPr>
              <a:t>Factors</a:t>
            </a:r>
            <a:r>
              <a:rPr lang="fr-FR" sz="800" b="1" i="1" dirty="0">
                <a:latin typeface="+mn-lt"/>
              </a:rPr>
              <a:t>, </a:t>
            </a:r>
            <a:r>
              <a:rPr lang="fr-FR" sz="800" b="1" i="1" dirty="0" err="1">
                <a:latin typeface="+mn-lt"/>
              </a:rPr>
              <a:t>Bleeding</a:t>
            </a:r>
            <a:r>
              <a:rPr lang="fr-FR" sz="800" b="1" i="1" dirty="0">
                <a:latin typeface="+mn-lt"/>
              </a:rPr>
              <a:t>, and </a:t>
            </a:r>
            <a:r>
              <a:rPr lang="fr-FR" sz="800" b="1" i="1" dirty="0" err="1">
                <a:latin typeface="+mn-lt"/>
              </a:rPr>
              <a:t>Malignant</a:t>
            </a:r>
            <a:r>
              <a:rPr lang="fr-FR" sz="800" b="1" i="1" dirty="0">
                <a:latin typeface="+mn-lt"/>
              </a:rPr>
              <a:t> Transformation</a:t>
            </a:r>
            <a:r>
              <a:rPr lang="fr-FR" sz="800" i="1" dirty="0">
                <a:latin typeface="+mn-lt"/>
              </a:rPr>
              <a:t>. </a:t>
            </a:r>
            <a:r>
              <a:rPr lang="fr-FR" sz="800" i="1" dirty="0" err="1">
                <a:latin typeface="+mn-lt"/>
              </a:rPr>
              <a:t>Gastroenterology</a:t>
            </a:r>
            <a:r>
              <a:rPr lang="fr-FR" sz="800" i="1" dirty="0">
                <a:latin typeface="+mn-lt"/>
              </a:rPr>
              <a:t>. 2017 Mar;152(4):880-894.e6. </a:t>
            </a:r>
            <a:r>
              <a:rPr lang="fr-FR" sz="800" i="1" dirty="0" err="1">
                <a:latin typeface="+mn-lt"/>
              </a:rPr>
              <a:t>doi</a:t>
            </a:r>
            <a:r>
              <a:rPr lang="fr-FR" sz="800" i="1" dirty="0">
                <a:latin typeface="+mn-lt"/>
              </a:rPr>
              <a:t>: 10.1053/j.gastro.2016.11.042.</a:t>
            </a:r>
          </a:p>
          <a:p>
            <a:r>
              <a:rPr lang="fr-FR" sz="800" i="1" dirty="0">
                <a:effectLst/>
                <a:latin typeface="+mn-lt"/>
              </a:rPr>
              <a:t>4. </a:t>
            </a:r>
            <a:r>
              <a:rPr lang="fr-FR" sz="800" i="1" dirty="0">
                <a:latin typeface="+mn-lt"/>
              </a:rPr>
              <a:t>Bacq Y, Jacquemin E, </a:t>
            </a:r>
            <a:r>
              <a:rPr lang="fr-FR" sz="800" i="1" dirty="0" err="1">
                <a:latin typeface="+mn-lt"/>
              </a:rPr>
              <a:t>Balabaud</a:t>
            </a:r>
            <a:r>
              <a:rPr lang="fr-FR" sz="800" i="1" dirty="0">
                <a:latin typeface="+mn-lt"/>
              </a:rPr>
              <a:t> C, Jeannot E, Scotto B, </a:t>
            </a:r>
            <a:r>
              <a:rPr lang="fr-FR" sz="800" i="1" dirty="0" err="1">
                <a:latin typeface="+mn-lt"/>
              </a:rPr>
              <a:t>Branchereau</a:t>
            </a:r>
            <a:r>
              <a:rPr lang="fr-FR" sz="800" i="1" dirty="0">
                <a:latin typeface="+mn-lt"/>
              </a:rPr>
              <a:t> S, Laurent C, Bourlier P, Pariente D, de Muret A, Fabre M, </a:t>
            </a:r>
            <a:r>
              <a:rPr lang="fr-FR" sz="800" i="1" dirty="0" err="1">
                <a:latin typeface="+mn-lt"/>
              </a:rPr>
              <a:t>Bioulac</a:t>
            </a:r>
            <a:r>
              <a:rPr lang="fr-FR" sz="800" i="1" dirty="0">
                <a:latin typeface="+mn-lt"/>
              </a:rPr>
              <a:t>-Sage P, </a:t>
            </a:r>
            <a:r>
              <a:rPr lang="fr-FR" sz="800" i="1" dirty="0" err="1">
                <a:latin typeface="+mn-lt"/>
              </a:rPr>
              <a:t>Zucman</a:t>
            </a:r>
            <a:r>
              <a:rPr lang="fr-FR" sz="800" i="1" dirty="0">
                <a:latin typeface="+mn-lt"/>
              </a:rPr>
              <a:t>-Rossi J. </a:t>
            </a:r>
            <a:r>
              <a:rPr lang="fr-FR" sz="800" b="1" i="1" dirty="0">
                <a:latin typeface="+mn-lt"/>
              </a:rPr>
              <a:t>Familial </a:t>
            </a:r>
            <a:r>
              <a:rPr lang="fr-FR" sz="800" b="1" i="1" dirty="0" err="1">
                <a:latin typeface="+mn-lt"/>
              </a:rPr>
              <a:t>liver</a:t>
            </a:r>
            <a:r>
              <a:rPr lang="fr-FR" sz="800" b="1" i="1" dirty="0">
                <a:latin typeface="+mn-lt"/>
              </a:rPr>
              <a:t> </a:t>
            </a:r>
            <a:r>
              <a:rPr lang="fr-FR" sz="800" b="1" i="1" dirty="0" err="1">
                <a:latin typeface="+mn-lt"/>
              </a:rPr>
              <a:t>adenomatosis</a:t>
            </a:r>
            <a:r>
              <a:rPr lang="fr-FR" sz="800" b="1" i="1" dirty="0">
                <a:latin typeface="+mn-lt"/>
              </a:rPr>
              <a:t> </a:t>
            </a:r>
            <a:r>
              <a:rPr lang="fr-FR" sz="800" b="1" i="1" dirty="0" err="1">
                <a:latin typeface="+mn-lt"/>
              </a:rPr>
              <a:t>associated</a:t>
            </a:r>
            <a:r>
              <a:rPr lang="fr-FR" sz="800" b="1" i="1" dirty="0">
                <a:latin typeface="+mn-lt"/>
              </a:rPr>
              <a:t> </a:t>
            </a:r>
            <a:r>
              <a:rPr lang="fr-FR" sz="800" b="1" i="1" dirty="0" err="1">
                <a:latin typeface="+mn-lt"/>
              </a:rPr>
              <a:t>with</a:t>
            </a:r>
            <a:r>
              <a:rPr lang="fr-FR" sz="800" b="1" i="1" dirty="0">
                <a:latin typeface="+mn-lt"/>
              </a:rPr>
              <a:t> </a:t>
            </a:r>
            <a:r>
              <a:rPr lang="fr-FR" sz="800" b="1" i="1" dirty="0" err="1">
                <a:latin typeface="+mn-lt"/>
              </a:rPr>
              <a:t>hepatocyte</a:t>
            </a:r>
            <a:r>
              <a:rPr lang="fr-FR" sz="800" b="1" i="1" dirty="0">
                <a:latin typeface="+mn-lt"/>
              </a:rPr>
              <a:t> </a:t>
            </a:r>
            <a:r>
              <a:rPr lang="fr-FR" sz="800" b="1" i="1" dirty="0" err="1">
                <a:latin typeface="+mn-lt"/>
              </a:rPr>
              <a:t>nuclear</a:t>
            </a:r>
            <a:r>
              <a:rPr lang="fr-FR" sz="800" b="1" i="1" dirty="0">
                <a:latin typeface="+mn-lt"/>
              </a:rPr>
              <a:t> factor 1alpha inactivation</a:t>
            </a:r>
            <a:r>
              <a:rPr lang="fr-FR" sz="800" i="1" dirty="0">
                <a:latin typeface="+mn-lt"/>
              </a:rPr>
              <a:t>. </a:t>
            </a:r>
            <a:r>
              <a:rPr lang="fr-FR" sz="800" i="1" dirty="0" err="1">
                <a:latin typeface="+mn-lt"/>
              </a:rPr>
              <a:t>Gastroenterology</a:t>
            </a:r>
            <a:r>
              <a:rPr lang="fr-FR" sz="800" i="1" dirty="0">
                <a:latin typeface="+mn-lt"/>
              </a:rPr>
              <a:t>. 2003 Nov;125(5):1470-5. </a:t>
            </a:r>
            <a:r>
              <a:rPr lang="fr-FR" sz="800" i="1" dirty="0" err="1">
                <a:latin typeface="+mn-lt"/>
              </a:rPr>
              <a:t>doi</a:t>
            </a:r>
            <a:r>
              <a:rPr lang="fr-FR" sz="800" i="1" dirty="0">
                <a:latin typeface="+mn-lt"/>
              </a:rPr>
              <a:t>: 10.1016/j.gastro.2003.07.012.</a:t>
            </a:r>
          </a:p>
          <a:p>
            <a:r>
              <a:rPr lang="fr-FR" sz="800" i="1" dirty="0">
                <a:effectLst/>
                <a:latin typeface="+mn-lt"/>
              </a:rPr>
              <a:t>5. </a:t>
            </a:r>
            <a:r>
              <a:rPr lang="fr-FR" sz="800" i="1" dirty="0" err="1">
                <a:latin typeface="+mn-lt"/>
              </a:rPr>
              <a:t>Reznik</a:t>
            </a:r>
            <a:r>
              <a:rPr lang="fr-FR" sz="800" i="1" dirty="0">
                <a:latin typeface="+mn-lt"/>
              </a:rPr>
              <a:t> Y, Dao T, Coutant R, Chiche L, Jeannot E, </a:t>
            </a:r>
            <a:r>
              <a:rPr lang="fr-FR" sz="800" i="1" dirty="0" err="1">
                <a:latin typeface="+mn-lt"/>
              </a:rPr>
              <a:t>Clauin</a:t>
            </a:r>
            <a:r>
              <a:rPr lang="fr-FR" sz="800" i="1" dirty="0">
                <a:latin typeface="+mn-lt"/>
              </a:rPr>
              <a:t> S, Rousselot P, Fabre M, </a:t>
            </a:r>
            <a:r>
              <a:rPr lang="fr-FR" sz="800" i="1" dirty="0" err="1">
                <a:latin typeface="+mn-lt"/>
              </a:rPr>
              <a:t>Oberti</a:t>
            </a:r>
            <a:r>
              <a:rPr lang="fr-FR" sz="800" i="1" dirty="0">
                <a:latin typeface="+mn-lt"/>
              </a:rPr>
              <a:t> F, </a:t>
            </a:r>
            <a:r>
              <a:rPr lang="fr-FR" sz="800" i="1" dirty="0" err="1">
                <a:latin typeface="+mn-lt"/>
              </a:rPr>
              <a:t>Fatome</a:t>
            </a:r>
            <a:r>
              <a:rPr lang="fr-FR" sz="800" i="1" dirty="0">
                <a:latin typeface="+mn-lt"/>
              </a:rPr>
              <a:t> A, </a:t>
            </a:r>
            <a:r>
              <a:rPr lang="fr-FR" sz="800" i="1" dirty="0" err="1">
                <a:latin typeface="+mn-lt"/>
              </a:rPr>
              <a:t>Zucman</a:t>
            </a:r>
            <a:r>
              <a:rPr lang="fr-FR" sz="800" i="1" dirty="0">
                <a:latin typeface="+mn-lt"/>
              </a:rPr>
              <a:t>-Rossi J, </a:t>
            </a:r>
            <a:r>
              <a:rPr lang="fr-FR" sz="800" i="1" dirty="0" err="1">
                <a:latin typeface="+mn-lt"/>
              </a:rPr>
              <a:t>Bellanne-Chantelot</a:t>
            </a:r>
            <a:r>
              <a:rPr lang="fr-FR" sz="800" i="1" dirty="0">
                <a:latin typeface="+mn-lt"/>
              </a:rPr>
              <a:t> C. </a:t>
            </a:r>
            <a:r>
              <a:rPr lang="fr-FR" sz="800" b="1" i="1" dirty="0" err="1">
                <a:latin typeface="+mn-lt"/>
              </a:rPr>
              <a:t>Hepatocyte</a:t>
            </a:r>
            <a:r>
              <a:rPr lang="fr-FR" sz="800" b="1" i="1" dirty="0">
                <a:latin typeface="+mn-lt"/>
              </a:rPr>
              <a:t> </a:t>
            </a:r>
            <a:r>
              <a:rPr lang="fr-FR" sz="800" b="1" i="1" dirty="0" err="1">
                <a:latin typeface="+mn-lt"/>
              </a:rPr>
              <a:t>nuclear</a:t>
            </a:r>
            <a:r>
              <a:rPr lang="fr-FR" sz="800" b="1" i="1" dirty="0">
                <a:latin typeface="+mn-lt"/>
              </a:rPr>
              <a:t> factor-1 alpha </a:t>
            </a:r>
            <a:r>
              <a:rPr lang="fr-FR" sz="800" b="1" i="1" dirty="0" err="1">
                <a:latin typeface="+mn-lt"/>
              </a:rPr>
              <a:t>gene</a:t>
            </a:r>
            <a:r>
              <a:rPr lang="fr-FR" sz="800" b="1" i="1" dirty="0">
                <a:latin typeface="+mn-lt"/>
              </a:rPr>
              <a:t> inactivation: </a:t>
            </a:r>
            <a:r>
              <a:rPr lang="fr-FR" sz="800" b="1" i="1" dirty="0" err="1">
                <a:latin typeface="+mn-lt"/>
              </a:rPr>
              <a:t>cosegregation</a:t>
            </a:r>
            <a:r>
              <a:rPr lang="fr-FR" sz="800" b="1" i="1" dirty="0">
                <a:latin typeface="+mn-lt"/>
              </a:rPr>
              <a:t> </a:t>
            </a:r>
            <a:r>
              <a:rPr lang="fr-FR" sz="800" b="1" i="1" dirty="0" err="1">
                <a:latin typeface="+mn-lt"/>
              </a:rPr>
              <a:t>between</a:t>
            </a:r>
            <a:r>
              <a:rPr lang="fr-FR" sz="800" b="1" i="1" dirty="0">
                <a:latin typeface="+mn-lt"/>
              </a:rPr>
              <a:t> </a:t>
            </a:r>
            <a:r>
              <a:rPr lang="fr-FR" sz="800" b="1" i="1" dirty="0" err="1">
                <a:latin typeface="+mn-lt"/>
              </a:rPr>
              <a:t>liver</a:t>
            </a:r>
            <a:r>
              <a:rPr lang="fr-FR" sz="800" b="1" i="1" dirty="0">
                <a:latin typeface="+mn-lt"/>
              </a:rPr>
              <a:t> </a:t>
            </a:r>
            <a:r>
              <a:rPr lang="fr-FR" sz="800" b="1" i="1" dirty="0" err="1">
                <a:latin typeface="+mn-lt"/>
              </a:rPr>
              <a:t>adenomatosis</a:t>
            </a:r>
            <a:r>
              <a:rPr lang="fr-FR" sz="800" b="1" i="1" dirty="0">
                <a:latin typeface="+mn-lt"/>
              </a:rPr>
              <a:t> and </a:t>
            </a:r>
            <a:r>
              <a:rPr lang="fr-FR" sz="800" b="1" i="1" dirty="0" err="1">
                <a:latin typeface="+mn-lt"/>
              </a:rPr>
              <a:t>diabetes</a:t>
            </a:r>
            <a:r>
              <a:rPr lang="fr-FR" sz="800" b="1" i="1" dirty="0">
                <a:latin typeface="+mn-lt"/>
              </a:rPr>
              <a:t> </a:t>
            </a:r>
            <a:r>
              <a:rPr lang="fr-FR" sz="800" b="1" i="1" dirty="0" err="1">
                <a:latin typeface="+mn-lt"/>
              </a:rPr>
              <a:t>phenotypes</a:t>
            </a:r>
            <a:r>
              <a:rPr lang="fr-FR" sz="800" b="1" i="1" dirty="0">
                <a:latin typeface="+mn-lt"/>
              </a:rPr>
              <a:t> in </a:t>
            </a:r>
            <a:r>
              <a:rPr lang="fr-FR" sz="800" b="1" i="1" dirty="0" err="1">
                <a:latin typeface="+mn-lt"/>
              </a:rPr>
              <a:t>two</a:t>
            </a:r>
            <a:r>
              <a:rPr lang="fr-FR" sz="800" b="1" i="1" dirty="0">
                <a:latin typeface="+mn-lt"/>
              </a:rPr>
              <a:t> </a:t>
            </a:r>
            <a:r>
              <a:rPr lang="fr-FR" sz="800" b="1" i="1" dirty="0" err="1">
                <a:latin typeface="+mn-lt"/>
              </a:rPr>
              <a:t>maturity-onset</a:t>
            </a:r>
            <a:r>
              <a:rPr lang="fr-FR" sz="800" b="1" i="1" dirty="0">
                <a:latin typeface="+mn-lt"/>
              </a:rPr>
              <a:t> </a:t>
            </a:r>
            <a:r>
              <a:rPr lang="fr-FR" sz="800" b="1" i="1" dirty="0" err="1">
                <a:latin typeface="+mn-lt"/>
              </a:rPr>
              <a:t>diabetes</a:t>
            </a:r>
            <a:r>
              <a:rPr lang="fr-FR" sz="800" b="1" i="1" dirty="0">
                <a:latin typeface="+mn-lt"/>
              </a:rPr>
              <a:t> of the </a:t>
            </a:r>
            <a:r>
              <a:rPr lang="fr-FR" sz="800" b="1" i="1" dirty="0" err="1">
                <a:latin typeface="+mn-lt"/>
              </a:rPr>
              <a:t>young</a:t>
            </a:r>
            <a:r>
              <a:rPr lang="fr-FR" sz="800" b="1" i="1" dirty="0">
                <a:latin typeface="+mn-lt"/>
              </a:rPr>
              <a:t> (MODY)3 </a:t>
            </a:r>
            <a:r>
              <a:rPr lang="fr-FR" sz="800" b="1" i="1" dirty="0" err="1">
                <a:latin typeface="+mn-lt"/>
              </a:rPr>
              <a:t>families</a:t>
            </a:r>
            <a:r>
              <a:rPr lang="fr-FR" sz="800" i="1" dirty="0">
                <a:latin typeface="+mn-lt"/>
              </a:rPr>
              <a:t>. J Clin </a:t>
            </a:r>
            <a:r>
              <a:rPr lang="fr-FR" sz="800" i="1" dirty="0" err="1">
                <a:latin typeface="+mn-lt"/>
              </a:rPr>
              <a:t>Endocrinol</a:t>
            </a:r>
            <a:r>
              <a:rPr lang="fr-FR" sz="800" i="1" dirty="0">
                <a:latin typeface="+mn-lt"/>
              </a:rPr>
              <a:t> </a:t>
            </a:r>
            <a:r>
              <a:rPr lang="fr-FR" sz="800" i="1" dirty="0" err="1">
                <a:latin typeface="+mn-lt"/>
              </a:rPr>
              <a:t>Metab</a:t>
            </a:r>
            <a:r>
              <a:rPr lang="fr-FR" sz="800" i="1" dirty="0">
                <a:latin typeface="+mn-lt"/>
              </a:rPr>
              <a:t>. 2004 Mar;89(3):1476-80. </a:t>
            </a:r>
            <a:r>
              <a:rPr lang="fr-FR" sz="800" i="1" dirty="0" err="1">
                <a:latin typeface="+mn-lt"/>
              </a:rPr>
              <a:t>doi</a:t>
            </a:r>
            <a:r>
              <a:rPr lang="fr-FR" sz="800" i="1" dirty="0">
                <a:latin typeface="+mn-lt"/>
              </a:rPr>
              <a:t>: 10.1210/jc.2003-031552.</a:t>
            </a:r>
          </a:p>
          <a:p>
            <a:r>
              <a:rPr lang="fr-FR" sz="800" i="1" dirty="0">
                <a:effectLst/>
                <a:latin typeface="+mn-lt"/>
              </a:rPr>
              <a:t>6. </a:t>
            </a:r>
            <a:r>
              <a:rPr lang="fr-FR" sz="800" i="1" dirty="0" err="1">
                <a:latin typeface="+mn-lt"/>
              </a:rPr>
              <a:t>Flejou</a:t>
            </a:r>
            <a:r>
              <a:rPr lang="fr-FR" sz="800" i="1" dirty="0">
                <a:latin typeface="+mn-lt"/>
              </a:rPr>
              <a:t> JF, Barge J, Menu Y, </a:t>
            </a:r>
            <a:r>
              <a:rPr lang="fr-FR" sz="800" i="1" dirty="0" err="1">
                <a:latin typeface="+mn-lt"/>
              </a:rPr>
              <a:t>Degott</a:t>
            </a:r>
            <a:r>
              <a:rPr lang="fr-FR" sz="800" i="1" dirty="0">
                <a:latin typeface="+mn-lt"/>
              </a:rPr>
              <a:t> C, Bismuth H, Potet F, Benhamou JP. </a:t>
            </a:r>
            <a:r>
              <a:rPr lang="fr-FR" sz="800" b="1" i="1" dirty="0" err="1">
                <a:latin typeface="+mn-lt"/>
              </a:rPr>
              <a:t>Liver</a:t>
            </a:r>
            <a:r>
              <a:rPr lang="fr-FR" sz="800" b="1" i="1" dirty="0">
                <a:latin typeface="+mn-lt"/>
              </a:rPr>
              <a:t> </a:t>
            </a:r>
            <a:r>
              <a:rPr lang="fr-FR" sz="800" b="1" i="1" dirty="0" err="1">
                <a:latin typeface="+mn-lt"/>
              </a:rPr>
              <a:t>adenomatosis</a:t>
            </a:r>
            <a:r>
              <a:rPr lang="fr-FR" sz="800" b="1" i="1" dirty="0">
                <a:latin typeface="+mn-lt"/>
              </a:rPr>
              <a:t>. An </a:t>
            </a:r>
            <a:r>
              <a:rPr lang="fr-FR" sz="800" b="1" i="1" dirty="0" err="1">
                <a:latin typeface="+mn-lt"/>
              </a:rPr>
              <a:t>entity</a:t>
            </a:r>
            <a:r>
              <a:rPr lang="fr-FR" sz="800" b="1" i="1" dirty="0">
                <a:latin typeface="+mn-lt"/>
              </a:rPr>
              <a:t> distinct </a:t>
            </a:r>
            <a:r>
              <a:rPr lang="fr-FR" sz="800" b="1" i="1" dirty="0" err="1">
                <a:latin typeface="+mn-lt"/>
              </a:rPr>
              <a:t>from</a:t>
            </a:r>
            <a:r>
              <a:rPr lang="fr-FR" sz="800" b="1" i="1" dirty="0">
                <a:latin typeface="+mn-lt"/>
              </a:rPr>
              <a:t> </a:t>
            </a:r>
            <a:r>
              <a:rPr lang="fr-FR" sz="800" b="1" i="1" dirty="0" err="1">
                <a:latin typeface="+mn-lt"/>
              </a:rPr>
              <a:t>liver</a:t>
            </a:r>
            <a:r>
              <a:rPr lang="fr-FR" sz="800" b="1" i="1" dirty="0">
                <a:latin typeface="+mn-lt"/>
              </a:rPr>
              <a:t> </a:t>
            </a:r>
            <a:r>
              <a:rPr lang="fr-FR" sz="800" b="1" i="1" dirty="0" err="1">
                <a:latin typeface="+mn-lt"/>
              </a:rPr>
              <a:t>adenoma</a:t>
            </a:r>
            <a:r>
              <a:rPr lang="fr-FR" sz="800" b="1" i="1" dirty="0">
                <a:latin typeface="+mn-lt"/>
              </a:rPr>
              <a:t>?</a:t>
            </a:r>
            <a:r>
              <a:rPr lang="fr-FR" sz="800" i="1" dirty="0">
                <a:latin typeface="+mn-lt"/>
              </a:rPr>
              <a:t> </a:t>
            </a:r>
            <a:r>
              <a:rPr lang="fr-FR" sz="800" i="1" dirty="0" err="1">
                <a:latin typeface="+mn-lt"/>
              </a:rPr>
              <a:t>Gastroenterology</a:t>
            </a:r>
            <a:r>
              <a:rPr lang="fr-FR" sz="800" i="1" dirty="0">
                <a:latin typeface="+mn-lt"/>
              </a:rPr>
              <a:t>. 1985 Nov;89(5):1132-8.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latin typeface="+mn-lt"/>
              </a:rPr>
              <a:t>7. </a:t>
            </a:r>
            <a:r>
              <a:rPr lang="fr-FR" sz="800" i="1" dirty="0" err="1">
                <a:latin typeface="+mn-lt"/>
              </a:rPr>
              <a:t>Barthelmes</a:t>
            </a:r>
            <a:r>
              <a:rPr lang="fr-FR" sz="800" i="1" dirty="0">
                <a:latin typeface="+mn-lt"/>
              </a:rPr>
              <a:t> L, Tait IS. </a:t>
            </a:r>
            <a:r>
              <a:rPr lang="fr-FR" sz="800" b="1" i="1" dirty="0" err="1">
                <a:latin typeface="+mn-lt"/>
              </a:rPr>
              <a:t>Liver</a:t>
            </a:r>
            <a:r>
              <a:rPr lang="fr-FR" sz="800" b="1" i="1" dirty="0">
                <a:latin typeface="+mn-lt"/>
              </a:rPr>
              <a:t> </a:t>
            </a:r>
            <a:r>
              <a:rPr lang="fr-FR" sz="800" b="1" i="1" dirty="0" err="1">
                <a:latin typeface="+mn-lt"/>
              </a:rPr>
              <a:t>cell</a:t>
            </a:r>
            <a:r>
              <a:rPr lang="fr-FR" sz="800" b="1" i="1" dirty="0">
                <a:latin typeface="+mn-lt"/>
              </a:rPr>
              <a:t> </a:t>
            </a:r>
            <a:r>
              <a:rPr lang="fr-FR" sz="800" b="1" i="1" dirty="0" err="1">
                <a:latin typeface="+mn-lt"/>
              </a:rPr>
              <a:t>adenoma</a:t>
            </a:r>
            <a:r>
              <a:rPr lang="fr-FR" sz="800" b="1" i="1" dirty="0">
                <a:latin typeface="+mn-lt"/>
              </a:rPr>
              <a:t> and </a:t>
            </a:r>
            <a:r>
              <a:rPr lang="fr-FR" sz="800" b="1" i="1" dirty="0" err="1">
                <a:latin typeface="+mn-lt"/>
              </a:rPr>
              <a:t>liver</a:t>
            </a:r>
            <a:r>
              <a:rPr lang="fr-FR" sz="800" b="1" i="1" dirty="0">
                <a:latin typeface="+mn-lt"/>
              </a:rPr>
              <a:t> </a:t>
            </a:r>
            <a:r>
              <a:rPr lang="fr-FR" sz="800" b="1" i="1" dirty="0" err="1">
                <a:latin typeface="+mn-lt"/>
              </a:rPr>
              <a:t>cell</a:t>
            </a:r>
            <a:r>
              <a:rPr lang="fr-FR" sz="800" b="1" i="1" dirty="0">
                <a:latin typeface="+mn-lt"/>
              </a:rPr>
              <a:t> </a:t>
            </a:r>
            <a:r>
              <a:rPr lang="fr-FR" sz="800" b="1" i="1" dirty="0" err="1">
                <a:latin typeface="+mn-lt"/>
              </a:rPr>
              <a:t>adenomatosis</a:t>
            </a:r>
            <a:r>
              <a:rPr lang="fr-FR" sz="800" i="1" dirty="0">
                <a:latin typeface="+mn-lt"/>
              </a:rPr>
              <a:t>. HPB (Oxford). 2005;7(3):186-96. </a:t>
            </a:r>
            <a:r>
              <a:rPr lang="fr-FR" sz="800" i="1" dirty="0" err="1">
                <a:latin typeface="+mn-lt"/>
              </a:rPr>
              <a:t>doi</a:t>
            </a:r>
            <a:r>
              <a:rPr lang="fr-FR" sz="800" i="1" dirty="0">
                <a:latin typeface="+mn-lt"/>
              </a:rPr>
              <a:t>: 10.1080/13651820510028954.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latin typeface="+mn-lt"/>
              </a:rPr>
              <a:t>8. Jeannot E, </a:t>
            </a:r>
            <a:r>
              <a:rPr lang="fr-FR" sz="800" i="1" dirty="0" err="1">
                <a:latin typeface="+mn-lt"/>
              </a:rPr>
              <a:t>Lacape</a:t>
            </a:r>
            <a:r>
              <a:rPr lang="fr-FR" sz="800" i="1" dirty="0">
                <a:latin typeface="+mn-lt"/>
              </a:rPr>
              <a:t> G, Gin H, </a:t>
            </a:r>
            <a:r>
              <a:rPr lang="fr-FR" sz="800" i="1" dirty="0" err="1">
                <a:latin typeface="+mn-lt"/>
              </a:rPr>
              <a:t>Couchy</a:t>
            </a:r>
            <a:r>
              <a:rPr lang="fr-FR" sz="800" i="1" dirty="0">
                <a:latin typeface="+mn-lt"/>
              </a:rPr>
              <a:t> G, </a:t>
            </a:r>
            <a:r>
              <a:rPr lang="fr-FR" sz="800" i="1" dirty="0" err="1">
                <a:latin typeface="+mn-lt"/>
              </a:rPr>
              <a:t>Saric</a:t>
            </a:r>
            <a:r>
              <a:rPr lang="fr-FR" sz="800" i="1" dirty="0">
                <a:latin typeface="+mn-lt"/>
              </a:rPr>
              <a:t> J, </a:t>
            </a:r>
            <a:r>
              <a:rPr lang="fr-FR" sz="800" i="1" dirty="0" err="1">
                <a:latin typeface="+mn-lt"/>
              </a:rPr>
              <a:t>Laumonier</a:t>
            </a:r>
            <a:r>
              <a:rPr lang="fr-FR" sz="800" i="1" dirty="0">
                <a:latin typeface="+mn-lt"/>
              </a:rPr>
              <a:t> H, Le Bail B, </a:t>
            </a:r>
            <a:r>
              <a:rPr lang="fr-FR" sz="800" i="1" dirty="0" err="1">
                <a:latin typeface="+mn-lt"/>
              </a:rPr>
              <a:t>Bioulac</a:t>
            </a:r>
            <a:r>
              <a:rPr lang="fr-FR" sz="800" i="1" dirty="0">
                <a:latin typeface="+mn-lt"/>
              </a:rPr>
              <a:t>-Sage P, </a:t>
            </a:r>
            <a:r>
              <a:rPr lang="fr-FR" sz="800" i="1" dirty="0" err="1">
                <a:latin typeface="+mn-lt"/>
              </a:rPr>
              <a:t>Balabaud</a:t>
            </a:r>
            <a:r>
              <a:rPr lang="fr-FR" sz="800" i="1" dirty="0">
                <a:latin typeface="+mn-lt"/>
              </a:rPr>
              <a:t> C, </a:t>
            </a:r>
            <a:r>
              <a:rPr lang="fr-FR" sz="800" i="1" dirty="0" err="1">
                <a:latin typeface="+mn-lt"/>
              </a:rPr>
              <a:t>Zucman</a:t>
            </a:r>
            <a:r>
              <a:rPr lang="fr-FR" sz="800" i="1" dirty="0">
                <a:latin typeface="+mn-lt"/>
              </a:rPr>
              <a:t>-Rossi J. </a:t>
            </a:r>
            <a:r>
              <a:rPr lang="fr-FR" sz="800" b="1" i="1" dirty="0">
                <a:latin typeface="+mn-lt"/>
              </a:rPr>
              <a:t>Double </a:t>
            </a:r>
            <a:r>
              <a:rPr lang="fr-FR" sz="800" b="1" i="1" dirty="0" err="1">
                <a:latin typeface="+mn-lt"/>
              </a:rPr>
              <a:t>heterozygous</a:t>
            </a:r>
            <a:r>
              <a:rPr lang="fr-FR" sz="800" b="1" i="1" dirty="0">
                <a:latin typeface="+mn-lt"/>
              </a:rPr>
              <a:t> </a:t>
            </a:r>
            <a:r>
              <a:rPr lang="fr-FR" sz="800" b="1" i="1" dirty="0" err="1">
                <a:latin typeface="+mn-lt"/>
              </a:rPr>
              <a:t>germline</a:t>
            </a:r>
            <a:r>
              <a:rPr lang="fr-FR" sz="800" b="1" i="1" dirty="0">
                <a:latin typeface="+mn-lt"/>
              </a:rPr>
              <a:t> HNF1A mutations in a patient </a:t>
            </a:r>
            <a:r>
              <a:rPr lang="fr-FR" sz="800" b="1" i="1" dirty="0" err="1">
                <a:latin typeface="+mn-lt"/>
              </a:rPr>
              <a:t>with</a:t>
            </a:r>
            <a:r>
              <a:rPr lang="fr-FR" sz="800" b="1" i="1" dirty="0">
                <a:latin typeface="+mn-lt"/>
              </a:rPr>
              <a:t> </a:t>
            </a:r>
            <a:r>
              <a:rPr lang="fr-FR" sz="800" b="1" i="1" dirty="0" err="1">
                <a:latin typeface="+mn-lt"/>
              </a:rPr>
              <a:t>liver</a:t>
            </a:r>
            <a:r>
              <a:rPr lang="fr-FR" sz="800" b="1" i="1" dirty="0">
                <a:latin typeface="+mn-lt"/>
              </a:rPr>
              <a:t> </a:t>
            </a:r>
            <a:r>
              <a:rPr lang="fr-FR" sz="800" b="1" i="1" dirty="0" err="1">
                <a:latin typeface="+mn-lt"/>
              </a:rPr>
              <a:t>adenomatosis</a:t>
            </a:r>
            <a:r>
              <a:rPr lang="fr-FR" sz="800" i="1" dirty="0">
                <a:latin typeface="+mn-lt"/>
              </a:rPr>
              <a:t>. </a:t>
            </a:r>
            <a:r>
              <a:rPr lang="fr-FR" sz="800" i="1" dirty="0" err="1">
                <a:latin typeface="+mn-lt"/>
              </a:rPr>
              <a:t>Diabetes</a:t>
            </a:r>
            <a:r>
              <a:rPr lang="fr-FR" sz="800" i="1" dirty="0">
                <a:latin typeface="+mn-lt"/>
              </a:rPr>
              <a:t> Care. 2012 May;35(5):e35. </a:t>
            </a:r>
            <a:r>
              <a:rPr lang="fr-FR" sz="800" i="1" dirty="0" err="1">
                <a:latin typeface="+mn-lt"/>
              </a:rPr>
              <a:t>doi</a:t>
            </a:r>
            <a:r>
              <a:rPr lang="fr-FR" sz="800" i="1" dirty="0">
                <a:latin typeface="+mn-lt"/>
              </a:rPr>
              <a:t>: 10.2337/dc12-0030.</a:t>
            </a:r>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4</a:t>
            </a:fld>
            <a:endParaRPr lang="fr-FR"/>
          </a:p>
        </p:txBody>
      </p:sp>
    </p:spTree>
    <p:extLst>
      <p:ext uri="{BB962C8B-B14F-4D97-AF65-F5344CB8AC3E}">
        <p14:creationId xmlns:p14="http://schemas.microsoft.com/office/powerpoint/2010/main" val="127712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Actuellement, la plus grande cohorte caractérisant l’adénomatose hépatique compliquant le HNF1A-MODY est une étude de </a:t>
            </a:r>
            <a:r>
              <a:rPr lang="fr-FR" b="1" dirty="0"/>
              <a:t>cohorte prospective française, multicentrique</a:t>
            </a:r>
            <a:r>
              <a:rPr lang="fr-FR" dirty="0"/>
              <a:t>, publiée en 2020</a:t>
            </a:r>
            <a:r>
              <a:rPr lang="fr-FR" baseline="30000" dirty="0"/>
              <a:t>1</a:t>
            </a:r>
            <a:r>
              <a:rPr lang="fr-FR" dirty="0"/>
              <a:t>. Dans cette étude, 137 patients atteints de HNF1A-MODY ont eu un </a:t>
            </a:r>
            <a:r>
              <a:rPr lang="fr-FR" dirty="0" err="1"/>
              <a:t>écho-doppler</a:t>
            </a:r>
            <a:r>
              <a:rPr lang="fr-FR" dirty="0"/>
              <a:t> abdominal systématique, suivi d’un scanner et/ou une IRM hépatique en cas de suspicion d’adénomatose.</a:t>
            </a:r>
          </a:p>
          <a:p>
            <a:endParaRPr lang="fr-FR" dirty="0"/>
          </a:p>
          <a:p>
            <a:r>
              <a:rPr lang="fr-FR" dirty="0"/>
              <a:t>Elle a permis d’évaluer la </a:t>
            </a:r>
            <a:r>
              <a:rPr lang="fr-FR" b="1" dirty="0"/>
              <a:t>prévalence</a:t>
            </a:r>
            <a:r>
              <a:rPr lang="fr-FR" dirty="0"/>
              <a:t> de l’adénomatose hépatique chez ces patients à </a:t>
            </a:r>
            <a:r>
              <a:rPr lang="fr-FR" b="1" dirty="0"/>
              <a:t>6,5%</a:t>
            </a:r>
            <a:r>
              <a:rPr lang="fr-FR" dirty="0"/>
              <a:t>, avec un </a:t>
            </a:r>
            <a:r>
              <a:rPr lang="fr-FR" b="1" dirty="0" err="1"/>
              <a:t>sex</a:t>
            </a:r>
            <a:r>
              <a:rPr lang="fr-FR" b="1" dirty="0"/>
              <a:t> ratio de 6 femmes pour 1 homme</a:t>
            </a:r>
            <a:r>
              <a:rPr lang="fr-FR" dirty="0"/>
              <a:t>.</a:t>
            </a:r>
          </a:p>
          <a:p>
            <a:r>
              <a:rPr lang="fr-FR" dirty="0"/>
              <a:t>Les patients présentaient un bilan hépatique normal. </a:t>
            </a:r>
          </a:p>
          <a:p>
            <a:endParaRPr lang="fr-FR" dirty="0"/>
          </a:p>
          <a:p>
            <a:r>
              <a:rPr lang="fr-FR" dirty="0"/>
              <a:t>Ces adénomatoses hépatiques se caractérisent par:</a:t>
            </a:r>
          </a:p>
          <a:p>
            <a:r>
              <a:rPr lang="fr-FR" dirty="0"/>
              <a:t>-un nombre d’adénomes &gt; à 10 dans 22% des cas, compris entre 4 et 10 dans 56% des cas et &lt; 4 dans 22% des cas</a:t>
            </a:r>
          </a:p>
          <a:p>
            <a:r>
              <a:rPr lang="fr-FR" dirty="0"/>
              <a:t>-une taille &gt; 5 cm dans 33% des cas</a:t>
            </a:r>
          </a:p>
          <a:p>
            <a:r>
              <a:rPr lang="fr-FR" dirty="0"/>
              <a:t>-un aspect à l’imagerie (scanner hépatique ou IRM hépatique) comparable aux adénomes hépatiques sporadiques, avec néanmoins une prédominance (80% des cas) </a:t>
            </a:r>
            <a:r>
              <a:rPr lang="fr-FR" b="1" dirty="0"/>
              <a:t>d’adénomes stéatosiques, </a:t>
            </a:r>
            <a:r>
              <a:rPr lang="fr-FR" b="0" dirty="0"/>
              <a:t>qui</a:t>
            </a:r>
            <a:r>
              <a:rPr lang="fr-FR" dirty="0"/>
              <a:t> s’explique par l’inactivation secondaire à la mutation de HNF1A, de la protéine de liaison aux acides gras de type hépatique (FABP1), responsable d’une accumulation d’acides gras dans les hépatocytes.</a:t>
            </a:r>
          </a:p>
          <a:p>
            <a:endParaRPr lang="fr-FR" dirty="0"/>
          </a:p>
          <a:p>
            <a:r>
              <a:rPr lang="fr-FR" sz="800" i="1" u="sng" dirty="0"/>
              <a:t>Références:</a:t>
            </a:r>
          </a:p>
          <a:p>
            <a:r>
              <a:rPr lang="fr-FR" sz="800" i="1" dirty="0"/>
              <a:t>1. </a:t>
            </a:r>
            <a:r>
              <a:rPr lang="fr-FR" sz="800" i="1" dirty="0" err="1"/>
              <a:t>Haddouche</a:t>
            </a:r>
            <a:r>
              <a:rPr lang="fr-FR" sz="800" i="1" dirty="0"/>
              <a:t> A, </a:t>
            </a:r>
            <a:r>
              <a:rPr lang="fr-FR" sz="800" i="1" dirty="0" err="1"/>
              <a:t>Bellanne-Chantelot</a:t>
            </a:r>
            <a:r>
              <a:rPr lang="fr-FR" sz="800" i="1" dirty="0"/>
              <a:t> C, Rod A, Fournier L, Chiche L, Gautier JF, </a:t>
            </a:r>
            <a:r>
              <a:rPr lang="fr-FR" sz="800" i="1" dirty="0" err="1"/>
              <a:t>Timsit</a:t>
            </a:r>
            <a:r>
              <a:rPr lang="fr-FR" sz="800" i="1" dirty="0"/>
              <a:t> J, </a:t>
            </a:r>
            <a:r>
              <a:rPr lang="fr-FR" sz="800" i="1" dirty="0" err="1"/>
              <a:t>Laboureau</a:t>
            </a:r>
            <a:r>
              <a:rPr lang="fr-FR" sz="800" i="1" dirty="0"/>
              <a:t> S, Chaillous L, </a:t>
            </a:r>
            <a:r>
              <a:rPr lang="fr-FR" sz="800" i="1" dirty="0" err="1"/>
              <a:t>Valero</a:t>
            </a:r>
            <a:r>
              <a:rPr lang="fr-FR" sz="800" i="1" dirty="0"/>
              <a:t> R, </a:t>
            </a:r>
            <a:r>
              <a:rPr lang="fr-FR" sz="800" i="1" dirty="0" err="1"/>
              <a:t>Larger</a:t>
            </a:r>
            <a:r>
              <a:rPr lang="fr-FR" sz="800" i="1" dirty="0"/>
              <a:t> E, </a:t>
            </a:r>
            <a:r>
              <a:rPr lang="fr-FR" sz="800" i="1" dirty="0" err="1"/>
              <a:t>Jeandidier</a:t>
            </a:r>
            <a:r>
              <a:rPr lang="fr-FR" sz="800" i="1" dirty="0"/>
              <a:t> N, Wilhelm JM, </a:t>
            </a:r>
            <a:r>
              <a:rPr lang="fr-FR" sz="800" i="1" dirty="0" err="1"/>
              <a:t>Popelier</a:t>
            </a:r>
            <a:r>
              <a:rPr lang="fr-FR" sz="800" i="1" dirty="0"/>
              <a:t> M, </a:t>
            </a:r>
            <a:r>
              <a:rPr lang="fr-FR" sz="800" i="1" dirty="0" err="1"/>
              <a:t>Guillausseau</a:t>
            </a:r>
            <a:r>
              <a:rPr lang="fr-FR" sz="800" i="1" dirty="0"/>
              <a:t> PJ, </a:t>
            </a:r>
            <a:r>
              <a:rPr lang="fr-FR" sz="800" i="1" dirty="0" err="1"/>
              <a:t>Thivolet</a:t>
            </a:r>
            <a:r>
              <a:rPr lang="fr-FR" sz="800" i="1" dirty="0"/>
              <a:t> C, Lecomte P, Benhamou PY, </a:t>
            </a:r>
            <a:r>
              <a:rPr lang="fr-FR" sz="800" i="1" dirty="0" err="1"/>
              <a:t>Reznik</a:t>
            </a:r>
            <a:r>
              <a:rPr lang="fr-FR" sz="800" i="1" dirty="0"/>
              <a:t> Y. </a:t>
            </a:r>
            <a:r>
              <a:rPr lang="fr-FR" sz="800" b="1" i="1" dirty="0" err="1"/>
              <a:t>Liver</a:t>
            </a:r>
            <a:r>
              <a:rPr lang="fr-FR" sz="800" b="1" i="1" dirty="0"/>
              <a:t> </a:t>
            </a:r>
            <a:r>
              <a:rPr lang="fr-FR" sz="800" b="1" i="1" dirty="0" err="1"/>
              <a:t>adenomatosis</a:t>
            </a:r>
            <a:r>
              <a:rPr lang="fr-FR" sz="800" b="1" i="1" dirty="0"/>
              <a:t> in patients </a:t>
            </a:r>
            <a:r>
              <a:rPr lang="fr-FR" sz="800" b="1" i="1" dirty="0" err="1"/>
              <a:t>with</a:t>
            </a:r>
            <a:r>
              <a:rPr lang="fr-FR" sz="800" b="1" i="1" dirty="0"/>
              <a:t> </a:t>
            </a:r>
            <a:r>
              <a:rPr lang="fr-FR" sz="800" b="1" i="1" dirty="0" err="1"/>
              <a:t>hepatocyte</a:t>
            </a:r>
            <a:r>
              <a:rPr lang="fr-FR" sz="800" b="1" i="1" dirty="0"/>
              <a:t> </a:t>
            </a:r>
            <a:r>
              <a:rPr lang="fr-FR" sz="800" b="1" i="1" dirty="0" err="1"/>
              <a:t>nuclear</a:t>
            </a:r>
            <a:r>
              <a:rPr lang="fr-FR" sz="800" b="1" i="1" dirty="0"/>
              <a:t> factor-1 alpha </a:t>
            </a:r>
            <a:r>
              <a:rPr lang="fr-FR" sz="800" b="1" i="1" dirty="0" err="1"/>
              <a:t>maturity</a:t>
            </a:r>
            <a:r>
              <a:rPr lang="fr-FR" sz="800" b="1" i="1" dirty="0"/>
              <a:t> </a:t>
            </a:r>
            <a:r>
              <a:rPr lang="fr-FR" sz="800" b="1" i="1" dirty="0" err="1"/>
              <a:t>onset</a:t>
            </a:r>
            <a:r>
              <a:rPr lang="fr-FR" sz="800" b="1" i="1" dirty="0"/>
              <a:t> </a:t>
            </a:r>
            <a:r>
              <a:rPr lang="fr-FR" sz="800" b="1" i="1" dirty="0" err="1"/>
              <a:t>diabetes</a:t>
            </a:r>
            <a:r>
              <a:rPr lang="fr-FR" sz="800" b="1" i="1" dirty="0"/>
              <a:t> of the </a:t>
            </a:r>
            <a:r>
              <a:rPr lang="fr-FR" sz="800" b="1" i="1" dirty="0" err="1"/>
              <a:t>young</a:t>
            </a:r>
            <a:r>
              <a:rPr lang="fr-FR" sz="800" b="1" i="1" dirty="0"/>
              <a:t> (HNF1A-MODY): </a:t>
            </a:r>
            <a:r>
              <a:rPr lang="fr-FR" sz="800" b="1" i="1" dirty="0" err="1"/>
              <a:t>Clinical</a:t>
            </a:r>
            <a:r>
              <a:rPr lang="fr-FR" sz="800" b="1" i="1" dirty="0"/>
              <a:t>, </a:t>
            </a:r>
            <a:r>
              <a:rPr lang="fr-FR" sz="800" b="1" i="1" dirty="0" err="1"/>
              <a:t>radiological</a:t>
            </a:r>
            <a:r>
              <a:rPr lang="fr-FR" sz="800" b="1" i="1" dirty="0"/>
              <a:t> and </a:t>
            </a:r>
            <a:r>
              <a:rPr lang="fr-FR" sz="800" b="1" i="1" dirty="0" err="1"/>
              <a:t>pathological</a:t>
            </a:r>
            <a:r>
              <a:rPr lang="fr-FR" sz="800" b="1" i="1" dirty="0"/>
              <a:t> </a:t>
            </a:r>
            <a:r>
              <a:rPr lang="fr-FR" sz="800" b="1" i="1" dirty="0" err="1"/>
              <a:t>characteristics</a:t>
            </a:r>
            <a:r>
              <a:rPr lang="fr-FR" sz="800" b="1" i="1" dirty="0"/>
              <a:t> in a French </a:t>
            </a:r>
            <a:r>
              <a:rPr lang="fr-FR" sz="800" b="1" i="1" dirty="0" err="1"/>
              <a:t>series</a:t>
            </a:r>
            <a:r>
              <a:rPr lang="fr-FR" sz="800" i="1" dirty="0"/>
              <a:t>. J </a:t>
            </a:r>
            <a:r>
              <a:rPr lang="fr-FR" sz="800" i="1" dirty="0" err="1"/>
              <a:t>Diabetes</a:t>
            </a:r>
            <a:r>
              <a:rPr lang="fr-FR" sz="800" i="1" dirty="0"/>
              <a:t>. 2020 Jan;12(1):48-57. </a:t>
            </a:r>
            <a:r>
              <a:rPr lang="fr-FR" sz="800" i="1" dirty="0" err="1"/>
              <a:t>doi</a:t>
            </a:r>
            <a:r>
              <a:rPr lang="fr-FR" sz="800" i="1" dirty="0"/>
              <a:t>: 10.1111/1753-0407.12959. </a:t>
            </a:r>
            <a:endParaRPr lang="fr-FR" sz="800" dirty="0"/>
          </a:p>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5</a:t>
            </a:fld>
            <a:endParaRPr lang="fr-FR"/>
          </a:p>
        </p:txBody>
      </p:sp>
    </p:spTree>
    <p:extLst>
      <p:ext uri="{BB962C8B-B14F-4D97-AF65-F5344CB8AC3E}">
        <p14:creationId xmlns:p14="http://schemas.microsoft.com/office/powerpoint/2010/main" val="95402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L’évolution de ces adénomatoses n’est pas corrélée à la qualité de l’équilibre glycémique, et est extrêmement variable, avec notamment:</a:t>
            </a:r>
          </a:p>
          <a:p>
            <a:r>
              <a:rPr lang="fr-FR" dirty="0"/>
              <a:t>-une diminution spontanée des lésions chez 15% des patients</a:t>
            </a:r>
          </a:p>
          <a:p>
            <a:r>
              <a:rPr lang="fr-FR" dirty="0"/>
              <a:t>-une </a:t>
            </a:r>
            <a:r>
              <a:rPr lang="fr-FR" b="1" dirty="0"/>
              <a:t>progression</a:t>
            </a:r>
            <a:r>
              <a:rPr lang="fr-FR" dirty="0"/>
              <a:t> en taille et/ou en nombre des adénomes chez </a:t>
            </a:r>
            <a:r>
              <a:rPr lang="fr-FR" b="1" dirty="0"/>
              <a:t>30% des patients</a:t>
            </a:r>
          </a:p>
          <a:p>
            <a:r>
              <a:rPr lang="fr-FR" dirty="0"/>
              <a:t>Au total, une prise en charge </a:t>
            </a:r>
            <a:r>
              <a:rPr lang="fr-FR" b="1" dirty="0"/>
              <a:t>chirurgicale</a:t>
            </a:r>
            <a:r>
              <a:rPr lang="fr-FR" dirty="0"/>
              <a:t> a été nécessaire chez </a:t>
            </a:r>
            <a:r>
              <a:rPr lang="fr-FR" b="1" dirty="0"/>
              <a:t>37,5% des patients</a:t>
            </a:r>
            <a:r>
              <a:rPr lang="fr-FR" dirty="0"/>
              <a:t>, pour hémorragie intra-abdominale compliquant une rupture d’adénome (16%), pour une taille tumorale &gt; 5 cm, pour des douleurs abdominales subaiguës compliquant une nécrose intra-tumorale, ou en prévision d’une grossesse (un cas). </a:t>
            </a:r>
          </a:p>
          <a:p>
            <a:r>
              <a:rPr lang="fr-FR" dirty="0"/>
              <a:t>A noter, le </a:t>
            </a:r>
            <a:r>
              <a:rPr lang="fr-FR" b="1" dirty="0"/>
              <a:t>décès d’un patient </a:t>
            </a:r>
            <a:r>
              <a:rPr lang="fr-FR" dirty="0"/>
              <a:t>de 18 ans d’un choc hémorragique compliquant la rupture d’un adénome</a:t>
            </a:r>
            <a:r>
              <a:rPr lang="fr-FR" baseline="30000" dirty="0"/>
              <a:t>1</a:t>
            </a:r>
            <a:r>
              <a:rPr lang="fr-FR" dirty="0"/>
              <a:t>.</a:t>
            </a:r>
          </a:p>
          <a:p>
            <a:endParaRPr lang="fr-FR" dirty="0"/>
          </a:p>
          <a:p>
            <a:r>
              <a:rPr lang="fr-FR" dirty="0">
                <a:effectLst/>
                <a:latin typeface="Times New Roman" panose="02020603050405020304" pitchFamily="18" charset="0"/>
              </a:rPr>
              <a:t>En ce qui concerne le risque néoplasique, aucune transformation maligne d’un adénome n’est décrite dans cette cohorte</a:t>
            </a:r>
            <a:r>
              <a:rPr lang="fr-FR" baseline="30000" dirty="0">
                <a:effectLst/>
                <a:latin typeface="Times New Roman" panose="02020603050405020304" pitchFamily="18" charset="0"/>
              </a:rPr>
              <a:t>1</a:t>
            </a:r>
            <a:r>
              <a:rPr lang="fr-FR" dirty="0">
                <a:effectLst/>
                <a:latin typeface="Times New Roman" panose="02020603050405020304" pitchFamily="18" charset="0"/>
              </a:rPr>
              <a:t>.</a:t>
            </a:r>
          </a:p>
          <a:p>
            <a:r>
              <a:rPr lang="fr-FR" dirty="0">
                <a:effectLst/>
                <a:latin typeface="Times New Roman" panose="02020603050405020304" pitchFamily="18" charset="0"/>
              </a:rPr>
              <a:t>Ce risque ne doit cependant pas être sous-estimé, car une mutation inactivatrice somatique de HNF1A est retrouvée dans </a:t>
            </a:r>
            <a:r>
              <a:rPr lang="fr-FR" b="1" dirty="0">
                <a:effectLst/>
                <a:latin typeface="Times New Roman" panose="02020603050405020304" pitchFamily="18" charset="0"/>
              </a:rPr>
              <a:t>1,5% de tous les CHC</a:t>
            </a:r>
            <a:r>
              <a:rPr lang="fr-FR" b="0" baseline="30000" dirty="0">
                <a:effectLst/>
                <a:latin typeface="Times New Roman" panose="02020603050405020304" pitchFamily="18" charset="0"/>
              </a:rPr>
              <a:t>2</a:t>
            </a:r>
            <a:r>
              <a:rPr lang="fr-FR" dirty="0">
                <a:effectLst/>
                <a:latin typeface="Times New Roman" panose="02020603050405020304" pitchFamily="18" charset="0"/>
              </a:rPr>
              <a:t>, et qu’il existe </a:t>
            </a:r>
            <a:r>
              <a:rPr lang="fr-FR" b="1" dirty="0">
                <a:effectLst/>
                <a:latin typeface="Times New Roman" panose="02020603050405020304" pitchFamily="18" charset="0"/>
              </a:rPr>
              <a:t>un cas décrit de transformation maligne d’un adénome hépatique en CHC chez une patiente HNF1A-MODY</a:t>
            </a:r>
            <a:r>
              <a:rPr lang="fr-FR" baseline="30000" dirty="0">
                <a:effectLst/>
                <a:latin typeface="Times New Roman" panose="02020603050405020304" pitchFamily="18" charset="0"/>
              </a:rPr>
              <a:t>3</a:t>
            </a:r>
            <a:r>
              <a:rPr lang="fr-FR" dirty="0">
                <a:effectLst/>
                <a:latin typeface="Times New Roman" panose="02020603050405020304" pitchFamily="18" charset="0"/>
              </a:rPr>
              <a:t>.</a:t>
            </a:r>
          </a:p>
          <a:p>
            <a:endParaRPr lang="fr-FR" dirty="0"/>
          </a:p>
          <a:p>
            <a:r>
              <a:rPr lang="fr-FR" dirty="0"/>
              <a:t>Cette cohorte française rapporte également le </a:t>
            </a:r>
            <a:r>
              <a:rPr lang="fr-FR" b="1" dirty="0"/>
              <a:t>seul cas actuellement décrit de transplantation hépatique </a:t>
            </a:r>
            <a:r>
              <a:rPr lang="fr-FR" b="1" u="sng" dirty="0"/>
              <a:t>chez l’adulte</a:t>
            </a:r>
            <a:r>
              <a:rPr lang="fr-FR" b="1" dirty="0"/>
              <a:t> </a:t>
            </a:r>
            <a:r>
              <a:rPr lang="fr-FR" dirty="0"/>
              <a:t>pour complications d’une atteinte hépatique d’un MODY</a:t>
            </a:r>
            <a:r>
              <a:rPr lang="fr-FR" baseline="30000" dirty="0"/>
              <a:t>1</a:t>
            </a:r>
            <a:r>
              <a:rPr lang="fr-FR" dirty="0"/>
              <a:t>.</a:t>
            </a:r>
          </a:p>
          <a:p>
            <a:r>
              <a:rPr lang="fr-FR" dirty="0"/>
              <a:t>Il s’agissait d’une patiente âgée de 17 ans présentant une mutation </a:t>
            </a:r>
            <a:r>
              <a:rPr lang="fr-FR" dirty="0">
                <a:effectLst/>
                <a:latin typeface="Times New Roman" panose="02020603050405020304" pitchFamily="18" charset="0"/>
              </a:rPr>
              <a:t>c.872dupC; p.Gly292fs situé sur l’exon 4 du chromosome 12.</a:t>
            </a:r>
          </a:p>
          <a:p>
            <a:r>
              <a:rPr lang="fr-FR" dirty="0">
                <a:effectLst/>
                <a:latin typeface="Times New Roman" panose="02020603050405020304" pitchFamily="18" charset="0"/>
              </a:rPr>
              <a:t>L’indication de transplantation hépatique a été retenue en raison de douleurs abdominales chroniques invalidantes, avec une progression rapide du nombre et de la taille des adénomes, et un haut risque de rupture hémorragique. </a:t>
            </a:r>
          </a:p>
          <a:p>
            <a:r>
              <a:rPr lang="fr-FR" dirty="0">
                <a:effectLst/>
                <a:latin typeface="Times New Roman" panose="02020603050405020304" pitchFamily="18" charset="0"/>
              </a:rPr>
              <a:t>L’évolution a été favorable après la transplantation, avec notamment l’absence de récidive.</a:t>
            </a:r>
          </a:p>
          <a:p>
            <a:endParaRPr lang="fr-FR" dirty="0">
              <a:effectLst/>
              <a:latin typeface="Times New Roman" panose="02020603050405020304" pitchFamily="18" charset="0"/>
            </a:endParaRPr>
          </a:p>
          <a:p>
            <a:r>
              <a:rPr lang="fr-FR" sz="800" i="1" u="sng" dirty="0"/>
              <a:t>Références:</a:t>
            </a:r>
          </a:p>
          <a:p>
            <a:r>
              <a:rPr lang="fr-FR" sz="800" i="1" dirty="0"/>
              <a:t>1. </a:t>
            </a:r>
            <a:r>
              <a:rPr lang="fr-FR" sz="800" i="1" dirty="0" err="1"/>
              <a:t>Haddouche</a:t>
            </a:r>
            <a:r>
              <a:rPr lang="fr-FR" sz="800" i="1" dirty="0"/>
              <a:t> A, </a:t>
            </a:r>
            <a:r>
              <a:rPr lang="fr-FR" sz="800" i="1" dirty="0" err="1"/>
              <a:t>Bellanne-Chantelot</a:t>
            </a:r>
            <a:r>
              <a:rPr lang="fr-FR" sz="800" i="1" dirty="0"/>
              <a:t> C, Rod A, Fournier L, Chiche L, Gautier JF, </a:t>
            </a:r>
            <a:r>
              <a:rPr lang="fr-FR" sz="800" i="1" dirty="0" err="1"/>
              <a:t>Timsit</a:t>
            </a:r>
            <a:r>
              <a:rPr lang="fr-FR" sz="800" i="1" dirty="0"/>
              <a:t> J, </a:t>
            </a:r>
            <a:r>
              <a:rPr lang="fr-FR" sz="800" i="1" dirty="0" err="1"/>
              <a:t>Laboureau</a:t>
            </a:r>
            <a:r>
              <a:rPr lang="fr-FR" sz="800" i="1" dirty="0"/>
              <a:t> S, Chaillous L, </a:t>
            </a:r>
            <a:r>
              <a:rPr lang="fr-FR" sz="800" i="1" dirty="0" err="1"/>
              <a:t>Valero</a:t>
            </a:r>
            <a:r>
              <a:rPr lang="fr-FR" sz="800" i="1" dirty="0"/>
              <a:t> R, </a:t>
            </a:r>
            <a:r>
              <a:rPr lang="fr-FR" sz="800" i="1" dirty="0" err="1"/>
              <a:t>Larger</a:t>
            </a:r>
            <a:r>
              <a:rPr lang="fr-FR" sz="800" i="1" dirty="0"/>
              <a:t> E, </a:t>
            </a:r>
            <a:r>
              <a:rPr lang="fr-FR" sz="800" i="1" dirty="0" err="1"/>
              <a:t>Jeandidier</a:t>
            </a:r>
            <a:r>
              <a:rPr lang="fr-FR" sz="800" i="1" dirty="0"/>
              <a:t> N, Wilhelm JM, </a:t>
            </a:r>
            <a:r>
              <a:rPr lang="fr-FR" sz="800" i="1" dirty="0" err="1"/>
              <a:t>Popelier</a:t>
            </a:r>
            <a:r>
              <a:rPr lang="fr-FR" sz="800" i="1" dirty="0"/>
              <a:t> M, </a:t>
            </a:r>
            <a:r>
              <a:rPr lang="fr-FR" sz="800" i="1" dirty="0" err="1"/>
              <a:t>Guillausseau</a:t>
            </a:r>
            <a:r>
              <a:rPr lang="fr-FR" sz="800" i="1" dirty="0"/>
              <a:t> PJ, </a:t>
            </a:r>
            <a:r>
              <a:rPr lang="fr-FR" sz="800" i="1" dirty="0" err="1"/>
              <a:t>Thivolet</a:t>
            </a:r>
            <a:r>
              <a:rPr lang="fr-FR" sz="800" i="1" dirty="0"/>
              <a:t> C, Lecomte P, Benhamou PY, </a:t>
            </a:r>
            <a:r>
              <a:rPr lang="fr-FR" sz="800" i="1" dirty="0" err="1"/>
              <a:t>Reznik</a:t>
            </a:r>
            <a:r>
              <a:rPr lang="fr-FR" sz="800" i="1" dirty="0"/>
              <a:t> Y. </a:t>
            </a:r>
            <a:r>
              <a:rPr lang="fr-FR" sz="800" b="1" i="1" dirty="0" err="1"/>
              <a:t>Liver</a:t>
            </a:r>
            <a:r>
              <a:rPr lang="fr-FR" sz="800" b="1" i="1" dirty="0"/>
              <a:t> </a:t>
            </a:r>
            <a:r>
              <a:rPr lang="fr-FR" sz="800" b="1" i="1" dirty="0" err="1"/>
              <a:t>adenomatosis</a:t>
            </a:r>
            <a:r>
              <a:rPr lang="fr-FR" sz="800" b="1" i="1" dirty="0"/>
              <a:t> in patients </a:t>
            </a:r>
            <a:r>
              <a:rPr lang="fr-FR" sz="800" b="1" i="1" dirty="0" err="1"/>
              <a:t>with</a:t>
            </a:r>
            <a:r>
              <a:rPr lang="fr-FR" sz="800" b="1" i="1" dirty="0"/>
              <a:t> </a:t>
            </a:r>
            <a:r>
              <a:rPr lang="fr-FR" sz="800" b="1" i="1" dirty="0" err="1"/>
              <a:t>hepatocyte</a:t>
            </a:r>
            <a:r>
              <a:rPr lang="fr-FR" sz="800" b="1" i="1" dirty="0"/>
              <a:t> </a:t>
            </a:r>
            <a:r>
              <a:rPr lang="fr-FR" sz="800" b="1" i="1" dirty="0" err="1"/>
              <a:t>nuclear</a:t>
            </a:r>
            <a:r>
              <a:rPr lang="fr-FR" sz="800" b="1" i="1" dirty="0"/>
              <a:t> factor-1 alpha </a:t>
            </a:r>
            <a:r>
              <a:rPr lang="fr-FR" sz="800" b="1" i="1" dirty="0" err="1"/>
              <a:t>maturity</a:t>
            </a:r>
            <a:r>
              <a:rPr lang="fr-FR" sz="800" b="1" i="1" dirty="0"/>
              <a:t> </a:t>
            </a:r>
            <a:r>
              <a:rPr lang="fr-FR" sz="800" b="1" i="1" dirty="0" err="1"/>
              <a:t>onset</a:t>
            </a:r>
            <a:r>
              <a:rPr lang="fr-FR" sz="800" b="1" i="1" dirty="0"/>
              <a:t> </a:t>
            </a:r>
            <a:r>
              <a:rPr lang="fr-FR" sz="800" b="1" i="1" dirty="0" err="1"/>
              <a:t>diabetes</a:t>
            </a:r>
            <a:r>
              <a:rPr lang="fr-FR" sz="800" b="1" i="1" dirty="0"/>
              <a:t> of the </a:t>
            </a:r>
            <a:r>
              <a:rPr lang="fr-FR" sz="800" b="1" i="1" dirty="0" err="1"/>
              <a:t>young</a:t>
            </a:r>
            <a:r>
              <a:rPr lang="fr-FR" sz="800" b="1" i="1" dirty="0"/>
              <a:t> (HNF1A-MODY): </a:t>
            </a:r>
            <a:r>
              <a:rPr lang="fr-FR" sz="800" b="1" i="1" dirty="0" err="1"/>
              <a:t>Clinical</a:t>
            </a:r>
            <a:r>
              <a:rPr lang="fr-FR" sz="800" b="1" i="1" dirty="0"/>
              <a:t>, </a:t>
            </a:r>
            <a:r>
              <a:rPr lang="fr-FR" sz="800" b="1" i="1" dirty="0" err="1"/>
              <a:t>radiological</a:t>
            </a:r>
            <a:r>
              <a:rPr lang="fr-FR" sz="800" b="1" i="1" dirty="0"/>
              <a:t> and </a:t>
            </a:r>
            <a:r>
              <a:rPr lang="fr-FR" sz="800" b="1" i="1" dirty="0" err="1"/>
              <a:t>pathological</a:t>
            </a:r>
            <a:r>
              <a:rPr lang="fr-FR" sz="800" b="1" i="1" dirty="0"/>
              <a:t> </a:t>
            </a:r>
            <a:r>
              <a:rPr lang="fr-FR" sz="800" b="1" i="1" dirty="0" err="1"/>
              <a:t>characteristics</a:t>
            </a:r>
            <a:r>
              <a:rPr lang="fr-FR" sz="800" b="1" i="1" dirty="0"/>
              <a:t> in a French </a:t>
            </a:r>
            <a:r>
              <a:rPr lang="fr-FR" sz="800" b="1" i="1" dirty="0" err="1"/>
              <a:t>series</a:t>
            </a:r>
            <a:r>
              <a:rPr lang="fr-FR" sz="800" i="1" dirty="0"/>
              <a:t>. J </a:t>
            </a:r>
            <a:r>
              <a:rPr lang="fr-FR" sz="800" i="1" dirty="0" err="1"/>
              <a:t>Diabetes</a:t>
            </a:r>
            <a:r>
              <a:rPr lang="fr-FR" sz="800" i="1" dirty="0"/>
              <a:t>. 2020 Jan;12(1):48-57. </a:t>
            </a:r>
            <a:r>
              <a:rPr lang="fr-FR" sz="800" i="1" dirty="0" err="1"/>
              <a:t>doi</a:t>
            </a:r>
            <a:r>
              <a:rPr lang="fr-FR" sz="800" i="1" dirty="0"/>
              <a:t>: 10.1111/1753-0407.12959. </a:t>
            </a:r>
            <a:endParaRPr lang="fr-FR" sz="800" dirty="0"/>
          </a:p>
          <a:p>
            <a:r>
              <a:rPr lang="fr-FR" sz="800" i="1" dirty="0">
                <a:effectLst/>
                <a:latin typeface="Times New Roman" panose="02020603050405020304" pitchFamily="18" charset="0"/>
              </a:rPr>
              <a:t>2. </a:t>
            </a:r>
            <a:r>
              <a:rPr lang="fr-FR" sz="800" i="1" dirty="0" err="1"/>
              <a:t>Hechtman</a:t>
            </a:r>
            <a:r>
              <a:rPr lang="fr-FR" sz="800" i="1" dirty="0"/>
              <a:t> JF, Abou-Alfa GK, Stadler ZK, </a:t>
            </a:r>
            <a:r>
              <a:rPr lang="fr-FR" sz="800" i="1" dirty="0" err="1"/>
              <a:t>Mandelker</a:t>
            </a:r>
            <a:r>
              <a:rPr lang="fr-FR" sz="800" i="1" dirty="0"/>
              <a:t> DL, </a:t>
            </a:r>
            <a:r>
              <a:rPr lang="fr-FR" sz="800" i="1" dirty="0" err="1"/>
              <a:t>Roehrl</a:t>
            </a:r>
            <a:r>
              <a:rPr lang="fr-FR" sz="800" i="1" dirty="0"/>
              <a:t> MHA, </a:t>
            </a:r>
            <a:r>
              <a:rPr lang="fr-FR" sz="800" i="1" dirty="0" err="1"/>
              <a:t>Zehir</a:t>
            </a:r>
            <a:r>
              <a:rPr lang="fr-FR" sz="800" i="1" dirty="0"/>
              <a:t> A, </a:t>
            </a:r>
            <a:r>
              <a:rPr lang="fr-FR" sz="800" i="1" dirty="0" err="1"/>
              <a:t>Vakiani</a:t>
            </a:r>
            <a:r>
              <a:rPr lang="fr-FR" sz="800" i="1" dirty="0"/>
              <a:t> E, </a:t>
            </a:r>
            <a:r>
              <a:rPr lang="fr-FR" sz="800" i="1" dirty="0" err="1"/>
              <a:t>Middha</a:t>
            </a:r>
            <a:r>
              <a:rPr lang="fr-FR" sz="800" i="1" dirty="0"/>
              <a:t> S, </a:t>
            </a:r>
            <a:r>
              <a:rPr lang="fr-FR" sz="800" i="1" dirty="0" err="1"/>
              <a:t>Klimstra</a:t>
            </a:r>
            <a:r>
              <a:rPr lang="fr-FR" sz="800" i="1" dirty="0"/>
              <a:t> DS, </a:t>
            </a:r>
            <a:r>
              <a:rPr lang="fr-FR" sz="800" i="1" dirty="0" err="1"/>
              <a:t>Shia</a:t>
            </a:r>
            <a:r>
              <a:rPr lang="fr-FR" sz="800" i="1" dirty="0"/>
              <a:t> J. </a:t>
            </a:r>
            <a:r>
              <a:rPr lang="fr-FR" sz="800" b="1" i="1" dirty="0" err="1"/>
              <a:t>Somatic</a:t>
            </a:r>
            <a:r>
              <a:rPr lang="fr-FR" sz="800" b="1" i="1" dirty="0"/>
              <a:t> HNF1A mutations in the </a:t>
            </a:r>
            <a:r>
              <a:rPr lang="fr-FR" sz="800" b="1" i="1" dirty="0" err="1"/>
              <a:t>malignant</a:t>
            </a:r>
            <a:r>
              <a:rPr lang="fr-FR" sz="800" b="1" i="1" dirty="0"/>
              <a:t> transformation of </a:t>
            </a:r>
            <a:r>
              <a:rPr lang="fr-FR" sz="800" b="1" i="1" dirty="0" err="1"/>
              <a:t>hepatocellular</a:t>
            </a:r>
            <a:r>
              <a:rPr lang="fr-FR" sz="800" b="1" i="1" dirty="0"/>
              <a:t> </a:t>
            </a:r>
            <a:r>
              <a:rPr lang="fr-FR" sz="800" b="1" i="1" dirty="0" err="1"/>
              <a:t>adenomas</a:t>
            </a:r>
            <a:r>
              <a:rPr lang="fr-FR" sz="800" b="1" i="1" dirty="0"/>
              <a:t>: a </a:t>
            </a:r>
            <a:r>
              <a:rPr lang="fr-FR" sz="800" b="1" i="1" dirty="0" err="1"/>
              <a:t>retrospective</a:t>
            </a:r>
            <a:r>
              <a:rPr lang="fr-FR" sz="800" b="1" i="1" dirty="0"/>
              <a:t> </a:t>
            </a:r>
            <a:r>
              <a:rPr lang="fr-FR" sz="800" b="1" i="1" dirty="0" err="1"/>
              <a:t>analysis</a:t>
            </a:r>
            <a:r>
              <a:rPr lang="fr-FR" sz="800" b="1" i="1" dirty="0"/>
              <a:t> of data </a:t>
            </a:r>
            <a:r>
              <a:rPr lang="fr-FR" sz="800" b="1" i="1" dirty="0" err="1"/>
              <a:t>from</a:t>
            </a:r>
            <a:r>
              <a:rPr lang="fr-FR" sz="800" b="1" i="1" dirty="0"/>
              <a:t> MSK-IMPACT and TCGA.</a:t>
            </a:r>
            <a:r>
              <a:rPr lang="fr-FR" sz="800" i="1" dirty="0"/>
              <a:t> Hum </a:t>
            </a:r>
            <a:r>
              <a:rPr lang="fr-FR" sz="800" i="1" dirty="0" err="1"/>
              <a:t>Pathol</a:t>
            </a:r>
            <a:r>
              <a:rPr lang="fr-FR" sz="800" i="1" dirty="0"/>
              <a:t>. 2019 Jan;83:1-6. </a:t>
            </a:r>
            <a:r>
              <a:rPr lang="fr-FR" sz="800" i="1" dirty="0" err="1"/>
              <a:t>doi</a:t>
            </a:r>
            <a:r>
              <a:rPr lang="fr-FR" sz="800" i="1" dirty="0"/>
              <a:t>: 10.1016/j.humpath.2018.08.004.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effectLst/>
                <a:latin typeface="Times New Roman" panose="02020603050405020304" pitchFamily="18" charset="0"/>
              </a:rPr>
              <a:t>3. </a:t>
            </a:r>
            <a:r>
              <a:rPr lang="fr-FR" sz="800" i="1" dirty="0" err="1"/>
              <a:t>Willson</a:t>
            </a:r>
            <a:r>
              <a:rPr lang="fr-FR" sz="800" i="1" dirty="0"/>
              <a:t> JS, Godwin TD, Wiggins GA, Guilford PJ, McCall JL. </a:t>
            </a:r>
            <a:r>
              <a:rPr lang="fr-FR" sz="800" b="1" i="1" dirty="0" err="1"/>
              <a:t>Primary</a:t>
            </a:r>
            <a:r>
              <a:rPr lang="fr-FR" sz="800" b="1" i="1" dirty="0"/>
              <a:t> </a:t>
            </a:r>
            <a:r>
              <a:rPr lang="fr-FR" sz="800" b="1" i="1" dirty="0" err="1"/>
              <a:t>hepatocellular</a:t>
            </a:r>
            <a:r>
              <a:rPr lang="fr-FR" sz="800" b="1" i="1" dirty="0"/>
              <a:t> </a:t>
            </a:r>
            <a:r>
              <a:rPr lang="fr-FR" sz="800" b="1" i="1" dirty="0" err="1"/>
              <a:t>neoplasms</a:t>
            </a:r>
            <a:r>
              <a:rPr lang="fr-FR" sz="800" b="1" i="1" dirty="0"/>
              <a:t> in a MODY3 </a:t>
            </a:r>
            <a:r>
              <a:rPr lang="fr-FR" sz="800" b="1" i="1" dirty="0" err="1"/>
              <a:t>family</a:t>
            </a:r>
            <a:r>
              <a:rPr lang="fr-FR" sz="800" b="1" i="1" dirty="0"/>
              <a:t> </a:t>
            </a:r>
            <a:r>
              <a:rPr lang="fr-FR" sz="800" b="1" i="1" dirty="0" err="1"/>
              <a:t>with</a:t>
            </a:r>
            <a:r>
              <a:rPr lang="fr-FR" sz="800" b="1" i="1" dirty="0"/>
              <a:t> a </a:t>
            </a:r>
            <a:r>
              <a:rPr lang="fr-FR" sz="800" b="1" i="1" dirty="0" err="1"/>
              <a:t>novel</a:t>
            </a:r>
            <a:r>
              <a:rPr lang="fr-FR" sz="800" b="1" i="1" dirty="0"/>
              <a:t> HNF1A </a:t>
            </a:r>
            <a:r>
              <a:rPr lang="fr-FR" sz="800" b="1" i="1" dirty="0" err="1"/>
              <a:t>germline</a:t>
            </a:r>
            <a:r>
              <a:rPr lang="fr-FR" sz="800" b="1" i="1" dirty="0"/>
              <a:t> mutation</a:t>
            </a:r>
            <a:r>
              <a:rPr lang="fr-FR" sz="800" i="1" dirty="0"/>
              <a:t>. J </a:t>
            </a:r>
            <a:r>
              <a:rPr lang="fr-FR" sz="800" i="1" dirty="0" err="1"/>
              <a:t>Hepatol</a:t>
            </a:r>
            <a:r>
              <a:rPr lang="fr-FR" sz="800" i="1" dirty="0"/>
              <a:t>. 2013 Oct;59(4):904-7. </a:t>
            </a:r>
            <a:r>
              <a:rPr lang="fr-FR" sz="800" i="1" dirty="0" err="1"/>
              <a:t>doi</a:t>
            </a:r>
            <a:r>
              <a:rPr lang="fr-FR" sz="800" i="1" dirty="0"/>
              <a:t>: 10.1016/j.jhep.2013.05.024</a:t>
            </a:r>
            <a:endParaRPr lang="fr-FR" sz="800" dirty="0"/>
          </a:p>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6</a:t>
            </a:fld>
            <a:endParaRPr lang="fr-FR"/>
          </a:p>
        </p:txBody>
      </p:sp>
    </p:spTree>
    <p:extLst>
      <p:ext uri="{BB962C8B-B14F-4D97-AF65-F5344CB8AC3E}">
        <p14:creationId xmlns:p14="http://schemas.microsoft.com/office/powerpoint/2010/main" val="163729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rappel, l’adénome hépatique touche 4 femmes pour un homme. Les </a:t>
            </a:r>
            <a:r>
              <a:rPr lang="fr-FR" b="1" dirty="0"/>
              <a:t>œstrogènes</a:t>
            </a:r>
            <a:r>
              <a:rPr lang="fr-FR" dirty="0"/>
              <a:t> sont connus comme </a:t>
            </a:r>
            <a:r>
              <a:rPr lang="fr-FR" b="1" dirty="0"/>
              <a:t>facteur favorisant </a:t>
            </a:r>
            <a:r>
              <a:rPr lang="fr-FR" dirty="0"/>
              <a:t>la survenue d’adénomes hépatiques sporadiques et leurs complications. La grossesse est également connue à risque de complications hémorragiques</a:t>
            </a:r>
            <a:r>
              <a:rPr lang="fr-FR" baseline="30000" dirty="0"/>
              <a:t>1</a:t>
            </a:r>
            <a:r>
              <a:rPr lang="fr-FR" dirty="0"/>
              <a:t>.</a:t>
            </a:r>
          </a:p>
          <a:p>
            <a:r>
              <a:rPr lang="fr-FR" dirty="0"/>
              <a:t>C’est pourquoi les recommandations actuelles</a:t>
            </a:r>
            <a:r>
              <a:rPr lang="fr-FR" baseline="30000" dirty="0"/>
              <a:t>2</a:t>
            </a:r>
            <a:r>
              <a:rPr lang="fr-FR" dirty="0"/>
              <a:t> pour l’adénome hépatique:</a:t>
            </a:r>
          </a:p>
          <a:p>
            <a:r>
              <a:rPr lang="fr-FR" dirty="0"/>
              <a:t>- contre-indiquent les contraceptifs à base d’œstrogènes en cas de diagnostic ou d’adénome hépatique connu</a:t>
            </a:r>
          </a:p>
          <a:p>
            <a:r>
              <a:rPr lang="fr-FR" dirty="0"/>
              <a:t>- préconisent d’opérer avant grossesse tout adénome hépatique &gt; 5 cm en prévision du risque hémorragique</a:t>
            </a:r>
          </a:p>
          <a:p>
            <a:r>
              <a:rPr lang="fr-FR" dirty="0"/>
              <a:t>- préconisent une surveillance pendant la grossesse, par échographie abdominale, des femmes enceintes connues porteuses d’un adénome hépatique</a:t>
            </a:r>
          </a:p>
          <a:p>
            <a:endParaRPr lang="fr-FR" dirty="0"/>
          </a:p>
          <a:p>
            <a:r>
              <a:rPr lang="fr-FR" dirty="0"/>
              <a:t>Il n’existe </a:t>
            </a:r>
            <a:r>
              <a:rPr lang="fr-FR" b="1" dirty="0"/>
              <a:t>pas de recommandations spécifiques à l’adénomatose hépatique pour la gestion de la contraception hormonale et de la grossesse</a:t>
            </a:r>
            <a:r>
              <a:rPr lang="fr-FR" dirty="0"/>
              <a:t>, qu’elle soit sporadique ou compliquant un HNF1A-MODY. Les mêmes recommandations que pour l’adénome hépatique s’appliquent.</a:t>
            </a:r>
          </a:p>
          <a:p>
            <a:r>
              <a:rPr lang="fr-FR" dirty="0"/>
              <a:t>Pourtant, le </a:t>
            </a:r>
            <a:r>
              <a:rPr lang="fr-FR" b="1" dirty="0"/>
              <a:t>rôle des hormones</a:t>
            </a:r>
            <a:r>
              <a:rPr lang="fr-FR" dirty="0"/>
              <a:t> semble beaucoup </a:t>
            </a:r>
            <a:r>
              <a:rPr lang="fr-FR" b="1" dirty="0"/>
              <a:t>moins clair </a:t>
            </a:r>
            <a:r>
              <a:rPr lang="fr-FR" dirty="0"/>
              <a:t>dans l’adénomatose hépatique, liée au HNF1A-MODY ou non. Il existe une discordance dans le </a:t>
            </a:r>
            <a:r>
              <a:rPr lang="fr-FR" dirty="0" err="1"/>
              <a:t>sex</a:t>
            </a:r>
            <a:r>
              <a:rPr lang="fr-FR" dirty="0"/>
              <a:t> ratio en fonction des séries: s’agit-il d’une pathologie touchant autant la femme que l’homme ou présente-t-elle une prédominance féminine ?</a:t>
            </a:r>
            <a:r>
              <a:rPr lang="fr-FR" baseline="30000" dirty="0"/>
              <a:t>3,4,5</a:t>
            </a:r>
            <a:r>
              <a:rPr lang="fr-FR" baseline="0" dirty="0"/>
              <a:t>. De plus, m</a:t>
            </a:r>
            <a:r>
              <a:rPr lang="fr-FR" dirty="0"/>
              <a:t>algré la prédominance féminine de l’adénomatose hépatique dans la cohorte de </a:t>
            </a:r>
            <a:r>
              <a:rPr lang="fr-FR" dirty="0" err="1"/>
              <a:t>Haddouche</a:t>
            </a:r>
            <a:r>
              <a:rPr lang="fr-FR" dirty="0"/>
              <a:t> et al, aucune complication hémorragique ni aucune progression en nombre ni taille des adénomes n’a été observée durant les 14 grossesses ayant eu lieu durant l’étude</a:t>
            </a:r>
            <a:r>
              <a:rPr lang="fr-FR" baseline="30000" dirty="0"/>
              <a:t>5</a:t>
            </a:r>
            <a:r>
              <a:rPr lang="fr-FR" dirty="0"/>
              <a:t>.</a:t>
            </a:r>
          </a:p>
          <a:p>
            <a:endParaRPr lang="fr-FR" dirty="0"/>
          </a:p>
          <a:p>
            <a:r>
              <a:rPr lang="fr-FR" dirty="0"/>
              <a:t>Soulignons également le cas particulier de patientes HNF1A-MODY sans adénomatose connue avant la grossesse. Il n’est actuellement pas recommandé chez elles de surveillance par échographie abdominale durant la grossesse. Il a néanmoins été rapporté, en 2023, un cas de rupture hémorragique d’un adénome hépatique </a:t>
            </a:r>
            <a:r>
              <a:rPr lang="fr-FR" b="1" dirty="0"/>
              <a:t>non connu </a:t>
            </a:r>
            <a:r>
              <a:rPr lang="fr-FR" dirty="0"/>
              <a:t>chez une patiente HNF1A-MODY à 20 semaines de grossesse</a:t>
            </a:r>
            <a:r>
              <a:rPr lang="fr-FR" baseline="30000" dirty="0"/>
              <a:t>6</a:t>
            </a:r>
            <a:r>
              <a:rPr lang="fr-FR" dirty="0"/>
              <a:t>.</a:t>
            </a:r>
          </a:p>
          <a:p>
            <a:endParaRPr lang="fr-FR" dirty="0"/>
          </a:p>
          <a:p>
            <a:r>
              <a:rPr lang="fr-FR" sz="800" i="1" u="sng" dirty="0"/>
              <a:t>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u="none" dirty="0"/>
              <a:t>1. </a:t>
            </a:r>
            <a:r>
              <a:rPr lang="fr-FR" sz="800" i="1" dirty="0" err="1"/>
              <a:t>Rooks</a:t>
            </a:r>
            <a:r>
              <a:rPr lang="fr-FR" sz="800" i="1" dirty="0"/>
              <a:t> JB, Ory HW, </a:t>
            </a:r>
            <a:r>
              <a:rPr lang="fr-FR" sz="800" i="1" dirty="0" err="1"/>
              <a:t>Ishak</a:t>
            </a:r>
            <a:r>
              <a:rPr lang="fr-FR" sz="800" i="1" dirty="0"/>
              <a:t> KG, Strauss LT, Greenspan JR, Hill AP, Tyler CW Jr. </a:t>
            </a:r>
            <a:r>
              <a:rPr lang="fr-FR" sz="800" b="1" i="1" dirty="0" err="1"/>
              <a:t>Epidemiology</a:t>
            </a:r>
            <a:r>
              <a:rPr lang="fr-FR" sz="800" b="1" i="1" dirty="0"/>
              <a:t> of </a:t>
            </a:r>
            <a:r>
              <a:rPr lang="fr-FR" sz="800" b="1" i="1" dirty="0" err="1"/>
              <a:t>hepatocellular</a:t>
            </a:r>
            <a:r>
              <a:rPr lang="fr-FR" sz="800" b="1" i="1" dirty="0"/>
              <a:t> </a:t>
            </a:r>
            <a:r>
              <a:rPr lang="fr-FR" sz="800" b="1" i="1" dirty="0" err="1"/>
              <a:t>adenoma</a:t>
            </a:r>
            <a:r>
              <a:rPr lang="fr-FR" sz="800" b="1" i="1" dirty="0"/>
              <a:t>. The </a:t>
            </a:r>
            <a:r>
              <a:rPr lang="fr-FR" sz="800" b="1" i="1" dirty="0" err="1"/>
              <a:t>role</a:t>
            </a:r>
            <a:r>
              <a:rPr lang="fr-FR" sz="800" b="1" i="1" dirty="0"/>
              <a:t> of oral contraceptive use</a:t>
            </a:r>
            <a:r>
              <a:rPr lang="fr-FR" sz="800" i="1" dirty="0"/>
              <a:t>. JAMA. 1979 </a:t>
            </a:r>
            <a:r>
              <a:rPr lang="fr-FR" sz="800" i="1" dirty="0" err="1"/>
              <a:t>Aug</a:t>
            </a:r>
            <a:r>
              <a:rPr lang="fr-FR" sz="800" i="1" dirty="0"/>
              <a:t> 17;242(7):644-8. </a:t>
            </a:r>
          </a:p>
          <a:p>
            <a:r>
              <a:rPr lang="fr-FR" sz="800" i="1" u="none" dirty="0"/>
              <a:t>2. </a:t>
            </a:r>
            <a:r>
              <a:rPr lang="fr-FR" sz="800" i="1" dirty="0" err="1"/>
              <a:t>Tran</a:t>
            </a:r>
            <a:r>
              <a:rPr lang="fr-FR" sz="800" i="1" dirty="0"/>
              <a:t> TT, </a:t>
            </a:r>
            <a:r>
              <a:rPr lang="fr-FR" sz="800" i="1" dirty="0" err="1"/>
              <a:t>Ahn</a:t>
            </a:r>
            <a:r>
              <a:rPr lang="fr-FR" sz="800" i="1" dirty="0"/>
              <a:t> J, </a:t>
            </a:r>
            <a:r>
              <a:rPr lang="fr-FR" sz="800" i="1" dirty="0" err="1"/>
              <a:t>Reau</a:t>
            </a:r>
            <a:r>
              <a:rPr lang="fr-FR" sz="800" i="1" dirty="0"/>
              <a:t> NS. </a:t>
            </a:r>
            <a:r>
              <a:rPr lang="fr-FR" sz="800" b="1" i="1" dirty="0"/>
              <a:t>ACG </a:t>
            </a:r>
            <a:r>
              <a:rPr lang="fr-FR" sz="800" b="1" i="1" dirty="0" err="1"/>
              <a:t>Clinical</a:t>
            </a:r>
            <a:r>
              <a:rPr lang="fr-FR" sz="800" b="1" i="1" dirty="0"/>
              <a:t> Guideline: </a:t>
            </a:r>
            <a:r>
              <a:rPr lang="fr-FR" sz="800" b="1" i="1" dirty="0" err="1"/>
              <a:t>Liver</a:t>
            </a:r>
            <a:r>
              <a:rPr lang="fr-FR" sz="800" b="1" i="1" dirty="0"/>
              <a:t> </a:t>
            </a:r>
            <a:r>
              <a:rPr lang="fr-FR" sz="800" b="1" i="1" dirty="0" err="1"/>
              <a:t>Disease</a:t>
            </a:r>
            <a:r>
              <a:rPr lang="fr-FR" sz="800" b="1" i="1" dirty="0"/>
              <a:t> and </a:t>
            </a:r>
            <a:r>
              <a:rPr lang="fr-FR" sz="800" b="1" i="1" dirty="0" err="1"/>
              <a:t>Pregnancy</a:t>
            </a:r>
            <a:r>
              <a:rPr lang="fr-FR" sz="800" i="1" dirty="0"/>
              <a:t>. Am J </a:t>
            </a:r>
            <a:r>
              <a:rPr lang="fr-FR" sz="800" i="1" dirty="0" err="1"/>
              <a:t>Gastroenterol</a:t>
            </a:r>
            <a:r>
              <a:rPr lang="fr-FR" sz="800" i="1" dirty="0"/>
              <a:t>. 2016 Feb;111(2):176-94; quiz 196. </a:t>
            </a:r>
            <a:r>
              <a:rPr lang="fr-FR" sz="800" i="1" dirty="0" err="1"/>
              <a:t>doi</a:t>
            </a:r>
            <a:r>
              <a:rPr lang="fr-FR" sz="800" i="1" dirty="0"/>
              <a:t>: 10.1038/ajg.2015.430. Epub 2016 </a:t>
            </a:r>
            <a:r>
              <a:rPr lang="fr-FR" sz="800" i="1" dirty="0" err="1"/>
              <a:t>Feb</a:t>
            </a:r>
            <a:r>
              <a:rPr lang="fr-FR" sz="800" i="1" dirty="0"/>
              <a:t> 2. Erratum in: Am J </a:t>
            </a:r>
            <a:r>
              <a:rPr lang="fr-FR" sz="800" i="1" dirty="0" err="1"/>
              <a:t>Gastroenterol</a:t>
            </a:r>
            <a:r>
              <a:rPr lang="fr-FR" sz="800" i="1" dirty="0"/>
              <a:t>. 2016 Nov;111(11):1668.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3. </a:t>
            </a:r>
            <a:r>
              <a:rPr lang="fr-FR" sz="800" i="1" dirty="0" err="1"/>
              <a:t>Flejou</a:t>
            </a:r>
            <a:r>
              <a:rPr lang="fr-FR" sz="800" i="1" dirty="0"/>
              <a:t> JF, Barge J, Menu Y, </a:t>
            </a:r>
            <a:r>
              <a:rPr lang="fr-FR" sz="800" i="1" dirty="0" err="1"/>
              <a:t>Degott</a:t>
            </a:r>
            <a:r>
              <a:rPr lang="fr-FR" sz="800" i="1" dirty="0"/>
              <a:t> C, Bismuth H, Potet F, Benhamou JP. </a:t>
            </a:r>
            <a:r>
              <a:rPr lang="fr-FR" sz="800" b="1" i="1" dirty="0" err="1"/>
              <a:t>Liver</a:t>
            </a:r>
            <a:r>
              <a:rPr lang="fr-FR" sz="800" b="1" i="1" dirty="0"/>
              <a:t> </a:t>
            </a:r>
            <a:r>
              <a:rPr lang="fr-FR" sz="800" b="1" i="1" dirty="0" err="1"/>
              <a:t>adenomatosis</a:t>
            </a:r>
            <a:r>
              <a:rPr lang="fr-FR" sz="800" b="1" i="1" dirty="0"/>
              <a:t>. An </a:t>
            </a:r>
            <a:r>
              <a:rPr lang="fr-FR" sz="800" b="1" i="1" dirty="0" err="1"/>
              <a:t>entity</a:t>
            </a:r>
            <a:r>
              <a:rPr lang="fr-FR" sz="800" b="1" i="1" dirty="0"/>
              <a:t> distinct </a:t>
            </a:r>
            <a:r>
              <a:rPr lang="fr-FR" sz="800" b="1" i="1" dirty="0" err="1"/>
              <a:t>from</a:t>
            </a:r>
            <a:r>
              <a:rPr lang="fr-FR" sz="800" b="1" i="1" dirty="0"/>
              <a:t> </a:t>
            </a:r>
            <a:r>
              <a:rPr lang="fr-FR" sz="800" b="1" i="1" dirty="0" err="1"/>
              <a:t>liver</a:t>
            </a:r>
            <a:r>
              <a:rPr lang="fr-FR" sz="800" b="1" i="1" dirty="0"/>
              <a:t> </a:t>
            </a:r>
            <a:r>
              <a:rPr lang="fr-FR" sz="800" b="1" i="1" dirty="0" err="1"/>
              <a:t>adenoma</a:t>
            </a:r>
            <a:r>
              <a:rPr lang="fr-FR" sz="800" b="1" i="1" dirty="0"/>
              <a:t>?</a:t>
            </a:r>
            <a:r>
              <a:rPr lang="fr-FR" sz="800" i="1" dirty="0"/>
              <a:t> </a:t>
            </a:r>
            <a:r>
              <a:rPr lang="fr-FR" sz="800" i="1" dirty="0" err="1"/>
              <a:t>Gastroenterology</a:t>
            </a:r>
            <a:r>
              <a:rPr lang="fr-FR" sz="800" i="1" dirty="0"/>
              <a:t>. 1985 Nov;89(5):1132-8.</a:t>
            </a:r>
          </a:p>
          <a:p>
            <a:r>
              <a:rPr lang="fr-FR" sz="800" i="1" u="none" dirty="0"/>
              <a:t>4. </a:t>
            </a:r>
            <a:r>
              <a:rPr lang="fr-FR" sz="800" i="1" dirty="0"/>
              <a:t>Chiche L, Dao T, </a:t>
            </a:r>
            <a:r>
              <a:rPr lang="fr-FR" sz="800" i="1" dirty="0" err="1"/>
              <a:t>Salamé</a:t>
            </a:r>
            <a:r>
              <a:rPr lang="fr-FR" sz="800" i="1" dirty="0"/>
              <a:t> E, Galais MP, Bouvard N, </a:t>
            </a:r>
            <a:r>
              <a:rPr lang="fr-FR" sz="800" i="1" dirty="0" err="1"/>
              <a:t>Schmutz</a:t>
            </a:r>
            <a:r>
              <a:rPr lang="fr-FR" sz="800" i="1" dirty="0"/>
              <a:t> G, Rousselot P, </a:t>
            </a:r>
            <a:r>
              <a:rPr lang="fr-FR" sz="800" i="1" dirty="0" err="1"/>
              <a:t>Bioulac</a:t>
            </a:r>
            <a:r>
              <a:rPr lang="fr-FR" sz="800" i="1" dirty="0"/>
              <a:t>-Sage P, </a:t>
            </a:r>
            <a:r>
              <a:rPr lang="fr-FR" sz="800" i="1" dirty="0" err="1"/>
              <a:t>Ségol</a:t>
            </a:r>
            <a:r>
              <a:rPr lang="fr-FR" sz="800" i="1" dirty="0"/>
              <a:t> P, Gignoux M. </a:t>
            </a:r>
            <a:r>
              <a:rPr lang="fr-FR" sz="800" b="1" i="1" dirty="0" err="1"/>
              <a:t>Liver</a:t>
            </a:r>
            <a:r>
              <a:rPr lang="fr-FR" sz="800" b="1" i="1" dirty="0"/>
              <a:t> </a:t>
            </a:r>
            <a:r>
              <a:rPr lang="fr-FR" sz="800" b="1" i="1" dirty="0" err="1"/>
              <a:t>adenomatosis</a:t>
            </a:r>
            <a:r>
              <a:rPr lang="fr-FR" sz="800" b="1" i="1" dirty="0"/>
              <a:t>: </a:t>
            </a:r>
            <a:r>
              <a:rPr lang="fr-FR" sz="800" b="1" i="1" dirty="0" err="1"/>
              <a:t>reappraisal</a:t>
            </a:r>
            <a:r>
              <a:rPr lang="fr-FR" sz="800" b="1" i="1" dirty="0"/>
              <a:t>, </a:t>
            </a:r>
            <a:r>
              <a:rPr lang="fr-FR" sz="800" b="1" i="1" dirty="0" err="1"/>
              <a:t>diagnosis</a:t>
            </a:r>
            <a:r>
              <a:rPr lang="fr-FR" sz="800" b="1" i="1" dirty="0"/>
              <a:t>, and </a:t>
            </a:r>
            <a:r>
              <a:rPr lang="fr-FR" sz="800" b="1" i="1" dirty="0" err="1"/>
              <a:t>surgical</a:t>
            </a:r>
            <a:r>
              <a:rPr lang="fr-FR" sz="800" b="1" i="1" dirty="0"/>
              <a:t> management: </a:t>
            </a:r>
            <a:r>
              <a:rPr lang="fr-FR" sz="800" b="1" i="1" dirty="0" err="1"/>
              <a:t>eight</a:t>
            </a:r>
            <a:r>
              <a:rPr lang="fr-FR" sz="800" b="1" i="1" dirty="0"/>
              <a:t> new cases and </a:t>
            </a:r>
            <a:r>
              <a:rPr lang="fr-FR" sz="800" b="1" i="1" dirty="0" err="1"/>
              <a:t>review</a:t>
            </a:r>
            <a:r>
              <a:rPr lang="fr-FR" sz="800" b="1" i="1" dirty="0"/>
              <a:t> of the </a:t>
            </a:r>
            <a:r>
              <a:rPr lang="fr-FR" sz="800" b="1" i="1" dirty="0" err="1"/>
              <a:t>literature</a:t>
            </a:r>
            <a:r>
              <a:rPr lang="fr-FR" sz="800" i="1" dirty="0"/>
              <a:t>. Ann </a:t>
            </a:r>
            <a:r>
              <a:rPr lang="fr-FR" sz="800" i="1" dirty="0" err="1"/>
              <a:t>Surg</a:t>
            </a:r>
            <a:r>
              <a:rPr lang="fr-FR" sz="800" i="1" dirty="0"/>
              <a:t>. 2000 Jan;231(1):74-81. </a:t>
            </a:r>
            <a:r>
              <a:rPr lang="fr-FR" sz="800" i="1" dirty="0" err="1"/>
              <a:t>doi</a:t>
            </a:r>
            <a:r>
              <a:rPr lang="fr-FR" sz="800" i="1" dirty="0"/>
              <a:t>: 10.1097/00000658-200001000-00011. </a:t>
            </a:r>
          </a:p>
          <a:p>
            <a:r>
              <a:rPr lang="fr-FR" sz="800" i="1" dirty="0"/>
              <a:t>5. </a:t>
            </a:r>
            <a:r>
              <a:rPr lang="fr-FR" sz="800" i="1" dirty="0" err="1"/>
              <a:t>Haddouche</a:t>
            </a:r>
            <a:r>
              <a:rPr lang="fr-FR" sz="800" i="1" dirty="0"/>
              <a:t> A, </a:t>
            </a:r>
            <a:r>
              <a:rPr lang="fr-FR" sz="800" i="1" dirty="0" err="1"/>
              <a:t>Bellanne-Chantelot</a:t>
            </a:r>
            <a:r>
              <a:rPr lang="fr-FR" sz="800" i="1" dirty="0"/>
              <a:t> C, Rod A, Fournier L, Chiche L, Gautier JF, </a:t>
            </a:r>
            <a:r>
              <a:rPr lang="fr-FR" sz="800" i="1" dirty="0" err="1"/>
              <a:t>Timsit</a:t>
            </a:r>
            <a:r>
              <a:rPr lang="fr-FR" sz="800" i="1" dirty="0"/>
              <a:t> J, </a:t>
            </a:r>
            <a:r>
              <a:rPr lang="fr-FR" sz="800" i="1" dirty="0" err="1"/>
              <a:t>Laboureau</a:t>
            </a:r>
            <a:r>
              <a:rPr lang="fr-FR" sz="800" i="1" dirty="0"/>
              <a:t> S, Chaillous L, </a:t>
            </a:r>
            <a:r>
              <a:rPr lang="fr-FR" sz="800" i="1" dirty="0" err="1"/>
              <a:t>Valero</a:t>
            </a:r>
            <a:r>
              <a:rPr lang="fr-FR" sz="800" i="1" dirty="0"/>
              <a:t> R, </a:t>
            </a:r>
            <a:r>
              <a:rPr lang="fr-FR" sz="800" i="1" dirty="0" err="1"/>
              <a:t>Larger</a:t>
            </a:r>
            <a:r>
              <a:rPr lang="fr-FR" sz="800" i="1" dirty="0"/>
              <a:t> E, </a:t>
            </a:r>
            <a:r>
              <a:rPr lang="fr-FR" sz="800" i="1" dirty="0" err="1"/>
              <a:t>Jeandidier</a:t>
            </a:r>
            <a:r>
              <a:rPr lang="fr-FR" sz="800" i="1" dirty="0"/>
              <a:t> N, Wilhelm JM, </a:t>
            </a:r>
            <a:r>
              <a:rPr lang="fr-FR" sz="800" i="1" dirty="0" err="1"/>
              <a:t>Popelier</a:t>
            </a:r>
            <a:r>
              <a:rPr lang="fr-FR" sz="800" i="1" dirty="0"/>
              <a:t> M, </a:t>
            </a:r>
            <a:r>
              <a:rPr lang="fr-FR" sz="800" i="1" dirty="0" err="1"/>
              <a:t>Guillausseau</a:t>
            </a:r>
            <a:r>
              <a:rPr lang="fr-FR" sz="800" i="1" dirty="0"/>
              <a:t> PJ, </a:t>
            </a:r>
            <a:r>
              <a:rPr lang="fr-FR" sz="800" i="1" dirty="0" err="1"/>
              <a:t>Thivolet</a:t>
            </a:r>
            <a:r>
              <a:rPr lang="fr-FR" sz="800" i="1" dirty="0"/>
              <a:t> C, Lecomte P, Benhamou PY, </a:t>
            </a:r>
            <a:r>
              <a:rPr lang="fr-FR" sz="800" i="1" dirty="0" err="1"/>
              <a:t>Reznik</a:t>
            </a:r>
            <a:r>
              <a:rPr lang="fr-FR" sz="800" i="1" dirty="0"/>
              <a:t> Y. </a:t>
            </a:r>
            <a:r>
              <a:rPr lang="fr-FR" sz="800" b="1" i="1" dirty="0" err="1"/>
              <a:t>Liver</a:t>
            </a:r>
            <a:r>
              <a:rPr lang="fr-FR" sz="800" b="1" i="1" dirty="0"/>
              <a:t> </a:t>
            </a:r>
            <a:r>
              <a:rPr lang="fr-FR" sz="800" b="1" i="1" dirty="0" err="1"/>
              <a:t>adenomatosis</a:t>
            </a:r>
            <a:r>
              <a:rPr lang="fr-FR" sz="800" b="1" i="1" dirty="0"/>
              <a:t> in patients </a:t>
            </a:r>
            <a:r>
              <a:rPr lang="fr-FR" sz="800" b="1" i="1" dirty="0" err="1"/>
              <a:t>with</a:t>
            </a:r>
            <a:r>
              <a:rPr lang="fr-FR" sz="800" b="1" i="1" dirty="0"/>
              <a:t> </a:t>
            </a:r>
            <a:r>
              <a:rPr lang="fr-FR" sz="800" b="1" i="1" dirty="0" err="1"/>
              <a:t>hepatocyte</a:t>
            </a:r>
            <a:r>
              <a:rPr lang="fr-FR" sz="800" b="1" i="1" dirty="0"/>
              <a:t> </a:t>
            </a:r>
            <a:r>
              <a:rPr lang="fr-FR" sz="800" b="1" i="1" dirty="0" err="1"/>
              <a:t>nuclear</a:t>
            </a:r>
            <a:r>
              <a:rPr lang="fr-FR" sz="800" b="1" i="1" dirty="0"/>
              <a:t> factor-1 alpha </a:t>
            </a:r>
            <a:r>
              <a:rPr lang="fr-FR" sz="800" b="1" i="1" dirty="0" err="1"/>
              <a:t>maturity</a:t>
            </a:r>
            <a:r>
              <a:rPr lang="fr-FR" sz="800" b="1" i="1" dirty="0"/>
              <a:t> </a:t>
            </a:r>
            <a:r>
              <a:rPr lang="fr-FR" sz="800" b="1" i="1" dirty="0" err="1"/>
              <a:t>onset</a:t>
            </a:r>
            <a:r>
              <a:rPr lang="fr-FR" sz="800" b="1" i="1" dirty="0"/>
              <a:t> </a:t>
            </a:r>
            <a:r>
              <a:rPr lang="fr-FR" sz="800" b="1" i="1" dirty="0" err="1"/>
              <a:t>diabetes</a:t>
            </a:r>
            <a:r>
              <a:rPr lang="fr-FR" sz="800" b="1" i="1" dirty="0"/>
              <a:t> of the </a:t>
            </a:r>
            <a:r>
              <a:rPr lang="fr-FR" sz="800" b="1" i="1" dirty="0" err="1"/>
              <a:t>young</a:t>
            </a:r>
            <a:r>
              <a:rPr lang="fr-FR" sz="800" b="1" i="1" dirty="0"/>
              <a:t> (HNF1A-MODY): </a:t>
            </a:r>
            <a:r>
              <a:rPr lang="fr-FR" sz="800" b="1" i="1" dirty="0" err="1"/>
              <a:t>Clinical</a:t>
            </a:r>
            <a:r>
              <a:rPr lang="fr-FR" sz="800" b="1" i="1" dirty="0"/>
              <a:t>, </a:t>
            </a:r>
            <a:r>
              <a:rPr lang="fr-FR" sz="800" b="1" i="1" dirty="0" err="1"/>
              <a:t>radiological</a:t>
            </a:r>
            <a:r>
              <a:rPr lang="fr-FR" sz="800" b="1" i="1" dirty="0"/>
              <a:t> and </a:t>
            </a:r>
            <a:r>
              <a:rPr lang="fr-FR" sz="800" b="1" i="1" dirty="0" err="1"/>
              <a:t>pathological</a:t>
            </a:r>
            <a:r>
              <a:rPr lang="fr-FR" sz="800" b="1" i="1" dirty="0"/>
              <a:t> </a:t>
            </a:r>
            <a:r>
              <a:rPr lang="fr-FR" sz="800" b="1" i="1" dirty="0" err="1"/>
              <a:t>characteristics</a:t>
            </a:r>
            <a:r>
              <a:rPr lang="fr-FR" sz="800" b="1" i="1" dirty="0"/>
              <a:t> in a French </a:t>
            </a:r>
            <a:r>
              <a:rPr lang="fr-FR" sz="800" b="1" i="1" dirty="0" err="1"/>
              <a:t>series</a:t>
            </a:r>
            <a:r>
              <a:rPr lang="fr-FR" sz="800" i="1" dirty="0"/>
              <a:t>. J </a:t>
            </a:r>
            <a:r>
              <a:rPr lang="fr-FR" sz="800" i="1" dirty="0" err="1"/>
              <a:t>Diabetes</a:t>
            </a:r>
            <a:r>
              <a:rPr lang="fr-FR" sz="800" i="1" dirty="0"/>
              <a:t>. 2020 Jan;12(1):48-57. </a:t>
            </a:r>
            <a:r>
              <a:rPr lang="fr-FR" sz="800" i="1" dirty="0" err="1"/>
              <a:t>doi</a:t>
            </a:r>
            <a:r>
              <a:rPr lang="fr-FR" sz="800" i="1" dirty="0"/>
              <a:t>: 10.1111/1753-0407.12959.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6. van </a:t>
            </a:r>
            <a:r>
              <a:rPr lang="fr-FR" sz="800" i="1" dirty="0" err="1"/>
              <a:t>Gemert</a:t>
            </a:r>
            <a:r>
              <a:rPr lang="fr-FR" sz="800" i="1" dirty="0"/>
              <a:t> T, Simmons D. </a:t>
            </a:r>
            <a:r>
              <a:rPr lang="fr-FR" sz="800" b="1" i="1" dirty="0"/>
              <a:t>MODY3 and </a:t>
            </a:r>
            <a:r>
              <a:rPr lang="fr-FR" sz="800" b="1" i="1" dirty="0" err="1"/>
              <a:t>liver</a:t>
            </a:r>
            <a:r>
              <a:rPr lang="fr-FR" sz="800" b="1" i="1" dirty="0"/>
              <a:t> </a:t>
            </a:r>
            <a:r>
              <a:rPr lang="fr-FR" sz="800" b="1" i="1" dirty="0" err="1"/>
              <a:t>adenoma</a:t>
            </a:r>
            <a:r>
              <a:rPr lang="fr-FR" sz="800" b="1" i="1" dirty="0"/>
              <a:t> in </a:t>
            </a:r>
            <a:r>
              <a:rPr lang="fr-FR" sz="800" b="1" i="1" dirty="0" err="1"/>
              <a:t>pregnancy</a:t>
            </a:r>
            <a:r>
              <a:rPr lang="fr-FR" sz="800" b="1" i="1" dirty="0"/>
              <a:t>: a case report </a:t>
            </a:r>
            <a:r>
              <a:rPr lang="fr-FR" sz="800" b="1" i="1" dirty="0" err="1"/>
              <a:t>supporting</a:t>
            </a:r>
            <a:r>
              <a:rPr lang="fr-FR" sz="800" b="1" i="1" dirty="0"/>
              <a:t> routine </a:t>
            </a:r>
            <a:r>
              <a:rPr lang="fr-FR" sz="800" b="1" i="1" dirty="0" err="1"/>
              <a:t>liver</a:t>
            </a:r>
            <a:r>
              <a:rPr lang="fr-FR" sz="800" b="1" i="1" dirty="0"/>
              <a:t> </a:t>
            </a:r>
            <a:r>
              <a:rPr lang="fr-FR" sz="800" b="1" i="1" dirty="0" err="1"/>
              <a:t>ultrasound</a:t>
            </a:r>
            <a:r>
              <a:rPr lang="fr-FR" sz="800" b="1" i="1" dirty="0"/>
              <a:t> screening</a:t>
            </a:r>
            <a:r>
              <a:rPr lang="fr-FR" sz="800" i="1" dirty="0"/>
              <a:t>. </a:t>
            </a:r>
            <a:r>
              <a:rPr lang="fr-FR" sz="800" i="1" dirty="0" err="1"/>
              <a:t>Intern</a:t>
            </a:r>
            <a:r>
              <a:rPr lang="fr-FR" sz="800" i="1" dirty="0"/>
              <a:t> Med J. 2023 May;53(5):873-874. </a:t>
            </a:r>
            <a:r>
              <a:rPr lang="fr-FR" sz="800" i="1" dirty="0" err="1"/>
              <a:t>doi</a:t>
            </a:r>
            <a:r>
              <a:rPr lang="fr-FR" sz="800" i="1" dirty="0"/>
              <a:t>: 10.1111/imj.16096.</a:t>
            </a:r>
          </a:p>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7</a:t>
            </a:fld>
            <a:endParaRPr lang="fr-FR"/>
          </a:p>
        </p:txBody>
      </p:sp>
    </p:spTree>
    <p:extLst>
      <p:ext uri="{BB962C8B-B14F-4D97-AF65-F5344CB8AC3E}">
        <p14:creationId xmlns:p14="http://schemas.microsoft.com/office/powerpoint/2010/main" val="342020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Actuellement, le Protocole National de Diagnostic et de Soins concernant les diabètes monogéniques de type MODY, élaboré par le Centre de Référence des Pathologies Rares de l’Insulinosécrétion en 2022, recommande dans la surveillance des patients atteints de HNF1A-MODY une </a:t>
            </a:r>
            <a:r>
              <a:rPr lang="fr-FR" b="1" dirty="0"/>
              <a:t>échographie abdominale tous les 2 à 4 ans</a:t>
            </a:r>
            <a:r>
              <a:rPr lang="fr-FR" dirty="0"/>
              <a:t> à partir de l’adolescence, et </a:t>
            </a:r>
            <a:r>
              <a:rPr lang="fr-FR" b="1" dirty="0"/>
              <a:t>contre-indique les contraceptifs à base d’</a:t>
            </a:r>
            <a:r>
              <a:rPr lang="fr-FR" sz="1200" b="1" dirty="0"/>
              <a:t>œstrogènes</a:t>
            </a:r>
            <a:r>
              <a:rPr lang="fr-FR" dirty="0"/>
              <a:t>. </a:t>
            </a:r>
          </a:p>
          <a:p>
            <a:endParaRPr lang="fr-FR" dirty="0"/>
          </a:p>
          <a:p>
            <a:r>
              <a:rPr lang="fr-FR" dirty="0"/>
              <a:t>Néanmoins, la fréquence de cette adénomatose, le possible sous diagnostic échographique d’adénomes de petite taille, la variabilité de son évolution avec une progression en taille et en nombre dans 30% des cas, l’absence d’évaluation claire de l’influence des œstrogènes sur l’évolution de la pathologie, la gravité potentielle de ses complications hémorragiques ou néoplasiques, suggèrent qu’une surveillance échographique plus rapprochée et l’adressage systématique à un hépatologue en cas d’adénomatose hépatique pourraient améliorer la prise en charge de ces patients.</a:t>
            </a:r>
          </a:p>
          <a:p>
            <a:endParaRPr lang="fr-FR" dirty="0"/>
          </a:p>
          <a:p>
            <a:r>
              <a:rPr lang="fr-FR" sz="800" i="1" u="sng" dirty="0"/>
              <a:t>Références:</a:t>
            </a:r>
          </a:p>
          <a:p>
            <a:r>
              <a:rPr lang="fr-FR" sz="800" i="1" dirty="0"/>
              <a:t>-Protocole National de Diagnostic et de Soins (PNDS), </a:t>
            </a:r>
            <a:r>
              <a:rPr lang="fr-FR" sz="800" b="1" i="1" dirty="0"/>
              <a:t>Diabètes monogéniques de type MODY</a:t>
            </a:r>
            <a:r>
              <a:rPr lang="fr-FR" sz="800" i="1" dirty="0"/>
              <a:t>, Centre de Référence des Pathologies Rares de l’</a:t>
            </a:r>
            <a:r>
              <a:rPr lang="fr-FR" sz="800" i="1" dirty="0" err="1"/>
              <a:t>Insulino-Sécrétion</a:t>
            </a:r>
            <a:r>
              <a:rPr lang="fr-FR" sz="800" i="1" dirty="0"/>
              <a:t> et de l’</a:t>
            </a:r>
            <a:r>
              <a:rPr lang="fr-FR" sz="800" i="1" dirty="0" err="1"/>
              <a:t>Insulino</a:t>
            </a:r>
            <a:r>
              <a:rPr lang="fr-FR" sz="800" i="1" dirty="0"/>
              <a:t>-Sensibilité (PRISIS), 15 novembre 2022</a:t>
            </a:r>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8</a:t>
            </a:fld>
            <a:endParaRPr lang="fr-FR"/>
          </a:p>
        </p:txBody>
      </p:sp>
    </p:spTree>
    <p:extLst>
      <p:ext uri="{BB962C8B-B14F-4D97-AF65-F5344CB8AC3E}">
        <p14:creationId xmlns:p14="http://schemas.microsoft.com/office/powerpoint/2010/main" val="5812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diabète MODY 5 ou HNF1B-MODY représente </a:t>
            </a:r>
            <a:r>
              <a:rPr lang="fr-FR" b="1" dirty="0"/>
              <a:t>5% des cas </a:t>
            </a:r>
            <a:r>
              <a:rPr lang="fr-FR" dirty="0"/>
              <a:t>de diabète MODY diagnostiqués en France</a:t>
            </a:r>
            <a:r>
              <a:rPr lang="fr-FR" baseline="30000" dirty="0"/>
              <a:t>1</a:t>
            </a:r>
            <a:r>
              <a:rPr lang="fr-FR" dirty="0"/>
              <a:t>.</a:t>
            </a:r>
          </a:p>
          <a:p>
            <a:endParaRPr lang="fr-FR" dirty="0"/>
          </a:p>
          <a:p>
            <a:r>
              <a:rPr lang="fr-FR" dirty="0"/>
              <a:t>Il est causé par une mutation hétérozygote du </a:t>
            </a:r>
            <a:r>
              <a:rPr lang="fr-FR" b="1" dirty="0"/>
              <a:t>gène </a:t>
            </a:r>
            <a:r>
              <a:rPr lang="fr-FR" b="1" dirty="0" err="1"/>
              <a:t>Hepatocyte</a:t>
            </a:r>
            <a:r>
              <a:rPr lang="fr-FR" b="1" dirty="0"/>
              <a:t> </a:t>
            </a:r>
            <a:r>
              <a:rPr lang="fr-FR" b="1" dirty="0" err="1"/>
              <a:t>Nuclear</a:t>
            </a:r>
            <a:r>
              <a:rPr lang="fr-FR" b="1" dirty="0"/>
              <a:t> Factor 1 Bêta </a:t>
            </a:r>
            <a:r>
              <a:rPr lang="fr-FR" dirty="0"/>
              <a:t>(HNF1B), situé sur le chromosome 17, codant pour un facteur de transcription du même nom. Il s’agit d’un gène du développement, impliqué dans la croissance et la différenciation des cellules épithéliales à la phase précoce et tardive de l’embryogenèse. Il est donc impliqué dans la </a:t>
            </a:r>
            <a:r>
              <a:rPr lang="fr-FR" b="1" dirty="0"/>
              <a:t>morphogenèse</a:t>
            </a:r>
            <a:r>
              <a:rPr lang="fr-FR" dirty="0"/>
              <a:t> des organes, notamment du </a:t>
            </a:r>
            <a:r>
              <a:rPr lang="fr-FR" b="1" dirty="0"/>
              <a:t>pancréas</a:t>
            </a:r>
            <a:r>
              <a:rPr lang="fr-FR" dirty="0"/>
              <a:t>, du </a:t>
            </a:r>
            <a:r>
              <a:rPr lang="fr-FR" b="1" dirty="0"/>
              <a:t>rein</a:t>
            </a:r>
            <a:r>
              <a:rPr lang="fr-FR" dirty="0"/>
              <a:t> et du </a:t>
            </a:r>
            <a:r>
              <a:rPr lang="fr-FR" b="1" dirty="0"/>
              <a:t>foie</a:t>
            </a:r>
            <a:r>
              <a:rPr lang="fr-FR" b="0" baseline="30000" dirty="0"/>
              <a:t>2</a:t>
            </a:r>
            <a:r>
              <a:rPr lang="fr-FR" dirty="0"/>
              <a:t>.</a:t>
            </a:r>
          </a:p>
          <a:p>
            <a:r>
              <a:rPr lang="fr-FR" dirty="0"/>
              <a:t>La pathologie est causée dans 50% des cas par des mutations du gène HNF1B  (plus de 230 mutations identifiées), ou dans 50% des cas par une délétion complète du gène, par micro-délétion 17q12. Il n’existe pas de preuve actuellement que la délétion du gène soit plus pathogène qu’une mutation. </a:t>
            </a:r>
          </a:p>
          <a:p>
            <a:r>
              <a:rPr lang="fr-FR" b="1" dirty="0"/>
              <a:t>50 à 60% des mutations </a:t>
            </a:r>
            <a:r>
              <a:rPr lang="fr-FR" dirty="0"/>
              <a:t>responsables d’un HNF1B-MODY surviennent </a:t>
            </a:r>
            <a:r>
              <a:rPr lang="fr-FR" b="1" dirty="0"/>
              <a:t>de novo</a:t>
            </a:r>
            <a:r>
              <a:rPr lang="fr-FR" dirty="0"/>
              <a:t>. On ne retrouve donc pas toujours de contexte familial.</a:t>
            </a:r>
            <a:r>
              <a:rPr lang="fr-FR" baseline="30000" dirty="0"/>
              <a:t>3,4</a:t>
            </a:r>
            <a:endParaRPr lang="fr-FR" dirty="0"/>
          </a:p>
          <a:p>
            <a:endParaRPr lang="fr-FR" dirty="0"/>
          </a:p>
          <a:p>
            <a:r>
              <a:rPr lang="fr-FR" dirty="0"/>
              <a:t>A la différence des autres MODY, le HNF1B-MODY est souvent une </a:t>
            </a:r>
            <a:r>
              <a:rPr lang="fr-FR" b="1" dirty="0"/>
              <a:t>maladie multi-systémique (« syndrome HNF1B ») </a:t>
            </a:r>
            <a:r>
              <a:rPr lang="fr-FR" dirty="0"/>
              <a:t>à la présentation clinique variable. Il comprend de manière fréquente, outre le diabète, des manifestations rénales à type de syndrome </a:t>
            </a:r>
            <a:r>
              <a:rPr lang="fr-FR" dirty="0" err="1"/>
              <a:t>tubulo</a:t>
            </a:r>
            <a:r>
              <a:rPr lang="fr-FR" dirty="0"/>
              <a:t>-interstitiel avec hypomagnésémie, des malformations du tractus uro-génital, voire même des troubles du spectre autistique. </a:t>
            </a:r>
          </a:p>
          <a:p>
            <a:endParaRPr lang="fr-FR" dirty="0"/>
          </a:p>
          <a:p>
            <a:r>
              <a:rPr lang="fr-FR" dirty="0"/>
              <a:t>Les raisons de cette variabilité d’expression phénotypique sont mal connues et il n’existe pas de preuve actuellement d’un lien entre le type ou la position d’une mutation sur le gène HNF1B et la survenue d’un phénotype clinique particulier. Cette variabilité d’expression pourrait s’expliquer par </a:t>
            </a:r>
            <a:r>
              <a:rPr lang="fr-FR" b="1" dirty="0"/>
              <a:t>le dysfonctionnement ou la dérégulation de protéines de la cascade de signalisation initiée par HNF1B</a:t>
            </a:r>
            <a:r>
              <a:rPr lang="fr-FR" dirty="0"/>
              <a:t>. Cependant, si plusieurs gènes régulés par HNF1B ont pu être identifiés, impliqués par exemple dans la maladie rénale kystique, l’ensemble des gènes en aval d’HNF1B, impliqués dans ses fonctions physiologiques et pathologiques, est inconnu, et en particulier la cascade de signalisation impliquée dans le développement du phénotype hépatique</a:t>
            </a:r>
            <a:r>
              <a:rPr lang="fr-FR" baseline="30000" dirty="0"/>
              <a:t>5,6,7</a:t>
            </a:r>
            <a:r>
              <a:rPr lang="fr-FR" dirty="0"/>
              <a:t>.</a:t>
            </a:r>
          </a:p>
          <a:p>
            <a:endParaRPr lang="fr-FR" dirty="0"/>
          </a:p>
          <a:p>
            <a:r>
              <a:rPr lang="fr-FR" sz="800" i="1" u="sng" dirty="0"/>
              <a:t>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t>1. </a:t>
            </a:r>
            <a:r>
              <a:rPr lang="en-US" sz="800" i="1" dirty="0" err="1"/>
              <a:t>Tshivhase</a:t>
            </a:r>
            <a:r>
              <a:rPr lang="en-US" sz="800" i="1" dirty="0"/>
              <a:t>, A.; </a:t>
            </a:r>
            <a:r>
              <a:rPr lang="en-US" sz="800" i="1" dirty="0" err="1"/>
              <a:t>Matsha</a:t>
            </a:r>
            <a:r>
              <a:rPr lang="en-US" sz="800" i="1" dirty="0"/>
              <a:t>, T.; </a:t>
            </a:r>
            <a:r>
              <a:rPr lang="en-US" sz="800" i="1" dirty="0" err="1"/>
              <a:t>Raghubeer</a:t>
            </a:r>
            <a:r>
              <a:rPr lang="en-US" sz="800" i="1" dirty="0"/>
              <a:t>, S. </a:t>
            </a:r>
            <a:r>
              <a:rPr lang="en-US" sz="800" b="1" i="1" dirty="0"/>
              <a:t>Diagnosis and Treatment of MODY: An Updated Mini Review</a:t>
            </a:r>
            <a:r>
              <a:rPr lang="en-US" sz="800" i="1" dirty="0"/>
              <a:t>. </a:t>
            </a:r>
            <a:r>
              <a:rPr lang="en-US" sz="800" b="0" i="1" dirty="0"/>
              <a:t>Appl. Sci. 2021</a:t>
            </a:r>
            <a:r>
              <a:rPr lang="en-US" sz="800" i="1" dirty="0"/>
              <a:t>, 11, 9436. https://doi.org/10.3390/app11209436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2. El-</a:t>
            </a:r>
            <a:r>
              <a:rPr lang="fr-FR" sz="800" i="1" dirty="0" err="1"/>
              <a:t>Khairi</a:t>
            </a:r>
            <a:r>
              <a:rPr lang="fr-FR" sz="800" i="1" dirty="0"/>
              <a:t> R, Vallier L. </a:t>
            </a:r>
            <a:r>
              <a:rPr lang="fr-FR" sz="800" b="1" i="1" dirty="0"/>
              <a:t>The </a:t>
            </a:r>
            <a:r>
              <a:rPr lang="fr-FR" sz="800" b="1" i="1" dirty="0" err="1"/>
              <a:t>role</a:t>
            </a:r>
            <a:r>
              <a:rPr lang="fr-FR" sz="800" b="1" i="1" dirty="0"/>
              <a:t> of </a:t>
            </a:r>
            <a:r>
              <a:rPr lang="fr-FR" sz="800" b="1" i="1" dirty="0" err="1"/>
              <a:t>hepatocyte</a:t>
            </a:r>
            <a:r>
              <a:rPr lang="fr-FR" sz="800" b="1" i="1" dirty="0"/>
              <a:t> </a:t>
            </a:r>
            <a:r>
              <a:rPr lang="fr-FR" sz="800" b="1" i="1" dirty="0" err="1"/>
              <a:t>nuclear</a:t>
            </a:r>
            <a:r>
              <a:rPr lang="fr-FR" sz="800" b="1" i="1" dirty="0"/>
              <a:t> factor 1</a:t>
            </a:r>
            <a:r>
              <a:rPr lang="el-GR" sz="800" b="1" i="1" dirty="0"/>
              <a:t>β </a:t>
            </a:r>
            <a:r>
              <a:rPr lang="fr-FR" sz="800" b="1" i="1" dirty="0"/>
              <a:t>in </a:t>
            </a:r>
            <a:r>
              <a:rPr lang="fr-FR" sz="800" b="1" i="1" dirty="0" err="1"/>
              <a:t>disease</a:t>
            </a:r>
            <a:r>
              <a:rPr lang="fr-FR" sz="800" b="1" i="1" dirty="0"/>
              <a:t> and </a:t>
            </a:r>
            <a:r>
              <a:rPr lang="fr-FR" sz="800" b="1" i="1" dirty="0" err="1"/>
              <a:t>development</a:t>
            </a:r>
            <a:r>
              <a:rPr lang="fr-FR" sz="800" i="1" dirty="0"/>
              <a:t>. </a:t>
            </a:r>
            <a:r>
              <a:rPr lang="fr-FR" sz="800" i="1" dirty="0" err="1"/>
              <a:t>Diabetes</a:t>
            </a:r>
            <a:r>
              <a:rPr lang="fr-FR" sz="800" i="1" dirty="0"/>
              <a:t> </a:t>
            </a:r>
            <a:r>
              <a:rPr lang="fr-FR" sz="800" i="1" dirty="0" err="1"/>
              <a:t>Obes</a:t>
            </a:r>
            <a:r>
              <a:rPr lang="fr-FR" sz="800" i="1" dirty="0"/>
              <a:t> </a:t>
            </a:r>
            <a:r>
              <a:rPr lang="fr-FR" sz="800" i="1" dirty="0" err="1"/>
              <a:t>Metab</a:t>
            </a:r>
            <a:r>
              <a:rPr lang="fr-FR" sz="800" i="1" dirty="0"/>
              <a:t>. 2016 Sep;18 </a:t>
            </a:r>
            <a:r>
              <a:rPr lang="fr-FR" sz="800" i="1" dirty="0" err="1"/>
              <a:t>Suppl</a:t>
            </a:r>
            <a:r>
              <a:rPr lang="fr-FR" sz="800" i="1" dirty="0"/>
              <a:t> 1:23-32. doi:10.1111/dom.12715.</a:t>
            </a:r>
            <a:endParaRPr lang="en-US" sz="800" i="1" dirty="0"/>
          </a:p>
          <a:p>
            <a:r>
              <a:rPr lang="fr-FR" sz="800" i="1" dirty="0"/>
              <a:t>3..Bellanné-Chantelot C, </a:t>
            </a:r>
            <a:r>
              <a:rPr lang="fr-FR" sz="800" i="1" dirty="0" err="1"/>
              <a:t>Clauin</a:t>
            </a:r>
            <a:r>
              <a:rPr lang="fr-FR" sz="800" i="1" dirty="0"/>
              <a:t> S, Chauveau D, </a:t>
            </a:r>
            <a:r>
              <a:rPr lang="fr-FR" sz="800" i="1" dirty="0" err="1"/>
              <a:t>Collin</a:t>
            </a:r>
            <a:r>
              <a:rPr lang="fr-FR" sz="800" i="1" dirty="0"/>
              <a:t> P, Daumont M, Douillard C, Dubois-Laforgue D, </a:t>
            </a:r>
            <a:r>
              <a:rPr lang="fr-FR" sz="800" i="1" dirty="0" err="1"/>
              <a:t>Dusselier</a:t>
            </a:r>
            <a:r>
              <a:rPr lang="fr-FR" sz="800" i="1" dirty="0"/>
              <a:t> L, Gautier JF, </a:t>
            </a:r>
            <a:r>
              <a:rPr lang="fr-FR" sz="800" i="1" dirty="0" err="1"/>
              <a:t>Jadoul</a:t>
            </a:r>
            <a:r>
              <a:rPr lang="fr-FR" sz="800" i="1" dirty="0"/>
              <a:t> M, </a:t>
            </a:r>
            <a:r>
              <a:rPr lang="fr-FR" sz="800" i="1" dirty="0" err="1"/>
              <a:t>Laloi</a:t>
            </a:r>
            <a:r>
              <a:rPr lang="fr-FR" sz="800" i="1" dirty="0"/>
              <a:t>-Michelin M, </a:t>
            </a:r>
            <a:r>
              <a:rPr lang="fr-FR" sz="800" i="1" dirty="0" err="1"/>
              <a:t>Jacquesson</a:t>
            </a:r>
            <a:r>
              <a:rPr lang="fr-FR" sz="800" i="1" dirty="0"/>
              <a:t> L, </a:t>
            </a:r>
            <a:r>
              <a:rPr lang="fr-FR" sz="800" i="1" dirty="0" err="1"/>
              <a:t>Larger</a:t>
            </a:r>
            <a:r>
              <a:rPr lang="fr-FR" sz="800" i="1" dirty="0"/>
              <a:t> E, Louis J, </a:t>
            </a:r>
            <a:r>
              <a:rPr lang="fr-FR" sz="800" i="1" dirty="0" err="1"/>
              <a:t>Nicolino</a:t>
            </a:r>
            <a:r>
              <a:rPr lang="fr-FR" sz="800" i="1" dirty="0"/>
              <a:t> M, Subra JF, Wilhem JM, Young J, Velho G, </a:t>
            </a:r>
            <a:r>
              <a:rPr lang="fr-FR" sz="800" i="1" dirty="0" err="1"/>
              <a:t>Timsit</a:t>
            </a:r>
            <a:r>
              <a:rPr lang="fr-FR" sz="800" i="1" dirty="0"/>
              <a:t> J. </a:t>
            </a:r>
            <a:r>
              <a:rPr lang="fr-FR" sz="800" b="1" i="1" dirty="0"/>
              <a:t>Large </a:t>
            </a:r>
            <a:r>
              <a:rPr lang="fr-FR" sz="800" b="1" i="1" dirty="0" err="1"/>
              <a:t>genomic</a:t>
            </a:r>
            <a:r>
              <a:rPr lang="fr-FR" sz="800" b="1" i="1" dirty="0"/>
              <a:t> </a:t>
            </a:r>
            <a:r>
              <a:rPr lang="fr-FR" sz="800" b="1" i="1" dirty="0" err="1"/>
              <a:t>rearrangements</a:t>
            </a:r>
            <a:r>
              <a:rPr lang="fr-FR" sz="800" b="1" i="1" dirty="0"/>
              <a:t> in the </a:t>
            </a:r>
            <a:r>
              <a:rPr lang="fr-FR" sz="800" b="1" i="1" dirty="0" err="1"/>
              <a:t>hepatocyte</a:t>
            </a:r>
            <a:r>
              <a:rPr lang="fr-FR" sz="800" b="1" i="1" dirty="0"/>
              <a:t> </a:t>
            </a:r>
            <a:r>
              <a:rPr lang="fr-FR" sz="800" b="1" i="1" dirty="0" err="1"/>
              <a:t>nuclear</a:t>
            </a:r>
            <a:r>
              <a:rPr lang="fr-FR" sz="800" b="1" i="1" dirty="0"/>
              <a:t> factor-1beta (TCF2) </a:t>
            </a:r>
            <a:r>
              <a:rPr lang="fr-FR" sz="800" b="1" i="1" dirty="0" err="1"/>
              <a:t>gene</a:t>
            </a:r>
            <a:r>
              <a:rPr lang="fr-FR" sz="800" b="1" i="1" dirty="0"/>
              <a:t> are the </a:t>
            </a:r>
            <a:r>
              <a:rPr lang="fr-FR" sz="800" b="1" i="1" dirty="0" err="1"/>
              <a:t>most</a:t>
            </a:r>
            <a:r>
              <a:rPr lang="fr-FR" sz="800" b="1" i="1" dirty="0"/>
              <a:t> </a:t>
            </a:r>
            <a:r>
              <a:rPr lang="fr-FR" sz="800" b="1" i="1" dirty="0" err="1"/>
              <a:t>frequent</a:t>
            </a:r>
            <a:r>
              <a:rPr lang="fr-FR" sz="800" b="1" i="1" dirty="0"/>
              <a:t> cause of </a:t>
            </a:r>
            <a:r>
              <a:rPr lang="fr-FR" sz="800" b="1" i="1" dirty="0" err="1"/>
              <a:t>maturity-onset</a:t>
            </a:r>
            <a:r>
              <a:rPr lang="fr-FR" sz="800" b="1" i="1" dirty="0"/>
              <a:t> </a:t>
            </a:r>
            <a:r>
              <a:rPr lang="fr-FR" sz="800" b="1" i="1" dirty="0" err="1"/>
              <a:t>diabetes</a:t>
            </a:r>
            <a:r>
              <a:rPr lang="fr-FR" sz="800" b="1" i="1" dirty="0"/>
              <a:t> of the </a:t>
            </a:r>
            <a:r>
              <a:rPr lang="fr-FR" sz="800" b="1" i="1" dirty="0" err="1"/>
              <a:t>young</a:t>
            </a:r>
            <a:r>
              <a:rPr lang="fr-FR" sz="800" b="1" i="1" dirty="0"/>
              <a:t> type 5</a:t>
            </a:r>
            <a:r>
              <a:rPr lang="fr-FR" sz="800" i="1" dirty="0"/>
              <a:t>. </a:t>
            </a:r>
            <a:r>
              <a:rPr lang="fr-FR" sz="800" i="1" dirty="0" err="1"/>
              <a:t>Diabetes</a:t>
            </a:r>
            <a:r>
              <a:rPr lang="fr-FR" sz="800" i="1" dirty="0"/>
              <a:t>. 2005 Nov;54(11):3126-32. </a:t>
            </a:r>
            <a:r>
              <a:rPr lang="fr-FR" sz="800" i="1" dirty="0" err="1"/>
              <a:t>doi</a:t>
            </a:r>
            <a:r>
              <a:rPr lang="fr-FR" sz="800" i="1" dirty="0"/>
              <a:t>: 10.2337/diabetes.54.11.3126.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t>4. </a:t>
            </a:r>
            <a:r>
              <a:rPr lang="fr-FR" sz="800" i="1" dirty="0" err="1"/>
              <a:t>Mitchel</a:t>
            </a:r>
            <a:r>
              <a:rPr lang="fr-FR" sz="800" i="1" dirty="0"/>
              <a:t> MW, Moreno-De-Luca D, Myers SM, Levy RV, Turner S, </a:t>
            </a:r>
            <a:r>
              <a:rPr lang="fr-FR" sz="800" i="1" dirty="0" err="1"/>
              <a:t>Ledbetter</a:t>
            </a:r>
            <a:r>
              <a:rPr lang="fr-FR" sz="800" i="1" dirty="0"/>
              <a:t> DH, Martin CL. </a:t>
            </a:r>
            <a:r>
              <a:rPr lang="fr-FR" sz="800" b="1" i="1" dirty="0"/>
              <a:t>17q12 </a:t>
            </a:r>
            <a:r>
              <a:rPr lang="fr-FR" sz="800" b="1" i="1" dirty="0" err="1"/>
              <a:t>Recurrent</a:t>
            </a:r>
            <a:r>
              <a:rPr lang="fr-FR" sz="800" b="1" i="1" dirty="0"/>
              <a:t> </a:t>
            </a:r>
            <a:r>
              <a:rPr lang="fr-FR" sz="800" b="1" i="1" dirty="0" err="1"/>
              <a:t>Deletion</a:t>
            </a:r>
            <a:r>
              <a:rPr lang="fr-FR" sz="800" b="1" i="1" dirty="0"/>
              <a:t> Syndrome</a:t>
            </a:r>
            <a:r>
              <a:rPr lang="fr-FR" sz="800" i="1" dirty="0"/>
              <a:t>. 2016 </a:t>
            </a:r>
            <a:r>
              <a:rPr lang="fr-FR" sz="800" i="1" dirty="0" err="1"/>
              <a:t>Dec</a:t>
            </a:r>
            <a:r>
              <a:rPr lang="fr-FR" sz="800" i="1" dirty="0"/>
              <a:t> 8 [</a:t>
            </a:r>
            <a:r>
              <a:rPr lang="fr-FR" sz="800" i="1" dirty="0" err="1"/>
              <a:t>updated</a:t>
            </a:r>
            <a:r>
              <a:rPr lang="fr-FR" sz="800" i="1" dirty="0"/>
              <a:t> 2020 </a:t>
            </a:r>
            <a:r>
              <a:rPr lang="fr-FR" sz="800" i="1" dirty="0" err="1"/>
              <a:t>Oct</a:t>
            </a:r>
            <a:r>
              <a:rPr lang="fr-FR" sz="800" i="1" dirty="0"/>
              <a:t> 15]. In: Adam MP, Feldman J, </a:t>
            </a:r>
            <a:r>
              <a:rPr lang="fr-FR" sz="800" i="1" dirty="0" err="1"/>
              <a:t>Mirzaa</a:t>
            </a:r>
            <a:r>
              <a:rPr lang="fr-FR" sz="800" i="1" dirty="0"/>
              <a:t> GM, </a:t>
            </a:r>
            <a:r>
              <a:rPr lang="fr-FR" sz="800" i="1" dirty="0" err="1"/>
              <a:t>Pagon</a:t>
            </a:r>
            <a:r>
              <a:rPr lang="fr-FR" sz="800" i="1" dirty="0"/>
              <a:t> RA, Wallace SE, Bean LJH, </a:t>
            </a:r>
            <a:r>
              <a:rPr lang="fr-FR" sz="800" i="1" dirty="0" err="1"/>
              <a:t>Gripp</a:t>
            </a:r>
            <a:r>
              <a:rPr lang="fr-FR" sz="800" i="1" dirty="0"/>
              <a:t> KW, </a:t>
            </a:r>
            <a:r>
              <a:rPr lang="fr-FR" sz="800" i="1" dirty="0" err="1"/>
              <a:t>Amemiya</a:t>
            </a:r>
            <a:r>
              <a:rPr lang="fr-FR" sz="800" i="1" dirty="0"/>
              <a:t> A, editors. </a:t>
            </a:r>
            <a:r>
              <a:rPr lang="fr-FR" sz="800" i="1" dirty="0" err="1"/>
              <a:t>GeneReviews</a:t>
            </a:r>
            <a:r>
              <a:rPr lang="fr-FR" sz="800" i="1" baseline="30000" dirty="0"/>
              <a:t>®</a:t>
            </a:r>
            <a:r>
              <a:rPr lang="fr-FR" sz="800" i="1" dirty="0"/>
              <a:t> [Internet]. Seattle (WA): </a:t>
            </a:r>
            <a:r>
              <a:rPr lang="fr-FR" sz="800" i="1" dirty="0" err="1"/>
              <a:t>University</a:t>
            </a:r>
            <a:r>
              <a:rPr lang="fr-FR" sz="800" i="1" dirty="0"/>
              <a:t> of Washington, Seattle; 1993–2024. </a:t>
            </a:r>
          </a:p>
          <a:p>
            <a:r>
              <a:rPr lang="fr-FR" sz="800" i="1" dirty="0"/>
              <a:t>5. </a:t>
            </a:r>
            <a:r>
              <a:rPr lang="fr-FR" sz="800" i="1" dirty="0" err="1"/>
              <a:t>Bockenhauer</a:t>
            </a:r>
            <a:r>
              <a:rPr lang="fr-FR" sz="800" i="1" dirty="0"/>
              <a:t> D, </a:t>
            </a:r>
            <a:r>
              <a:rPr lang="fr-FR" sz="800" i="1" dirty="0" err="1"/>
              <a:t>Jaureguiberry</a:t>
            </a:r>
            <a:r>
              <a:rPr lang="fr-FR" sz="800" i="1" dirty="0"/>
              <a:t> G. </a:t>
            </a:r>
            <a:r>
              <a:rPr lang="fr-FR" sz="800" b="1" i="1" dirty="0"/>
              <a:t>HNF1B-associated </a:t>
            </a:r>
            <a:r>
              <a:rPr lang="fr-FR" sz="800" b="1" i="1" dirty="0" err="1"/>
              <a:t>clinical</a:t>
            </a:r>
            <a:r>
              <a:rPr lang="fr-FR" sz="800" b="1" i="1" dirty="0"/>
              <a:t> </a:t>
            </a:r>
            <a:r>
              <a:rPr lang="fr-FR" sz="800" b="1" i="1" dirty="0" err="1"/>
              <a:t>phenotypes</a:t>
            </a:r>
            <a:r>
              <a:rPr lang="fr-FR" sz="800" b="1" i="1" dirty="0"/>
              <a:t>: the </a:t>
            </a:r>
            <a:r>
              <a:rPr lang="fr-FR" sz="800" b="1" i="1" dirty="0" err="1"/>
              <a:t>kidney</a:t>
            </a:r>
            <a:r>
              <a:rPr lang="fr-FR" sz="800" b="1" i="1" dirty="0"/>
              <a:t> and </a:t>
            </a:r>
            <a:r>
              <a:rPr lang="fr-FR" sz="800" b="1" i="1" dirty="0" err="1"/>
              <a:t>beyond</a:t>
            </a:r>
            <a:r>
              <a:rPr lang="fr-FR" sz="800" i="1" dirty="0"/>
              <a:t>. </a:t>
            </a:r>
            <a:r>
              <a:rPr lang="fr-FR" sz="800" i="1" dirty="0" err="1"/>
              <a:t>Pediatr</a:t>
            </a:r>
            <a:r>
              <a:rPr lang="fr-FR" sz="800" i="1" dirty="0"/>
              <a:t> </a:t>
            </a:r>
            <a:r>
              <a:rPr lang="fr-FR" sz="800" i="1" dirty="0" err="1"/>
              <a:t>Nephrol</a:t>
            </a:r>
            <a:r>
              <a:rPr lang="fr-FR" sz="800" i="1" dirty="0"/>
              <a:t>. 2016 May;31(5):707-14. </a:t>
            </a:r>
            <a:r>
              <a:rPr lang="fr-FR" sz="800" i="1" dirty="0" err="1"/>
              <a:t>doi</a:t>
            </a:r>
            <a:r>
              <a:rPr lang="fr-FR" sz="800" i="1" dirty="0"/>
              <a:t>: 10.1007/s00467-015-3142-2.</a:t>
            </a:r>
          </a:p>
          <a:p>
            <a:r>
              <a:rPr lang="en-US" sz="800" i="1" dirty="0"/>
              <a:t>6. C</a:t>
            </a:r>
            <a:r>
              <a:rPr lang="fr-FR" sz="800" i="1" dirty="0" err="1"/>
              <a:t>lissold</a:t>
            </a:r>
            <a:r>
              <a:rPr lang="fr-FR" sz="800" i="1" dirty="0"/>
              <a:t> RL, Hamilton AJ, </a:t>
            </a:r>
            <a:r>
              <a:rPr lang="fr-FR" sz="800" i="1" dirty="0" err="1"/>
              <a:t>Hattersley</a:t>
            </a:r>
            <a:r>
              <a:rPr lang="fr-FR" sz="800" i="1" dirty="0"/>
              <a:t> AT, </a:t>
            </a:r>
            <a:r>
              <a:rPr lang="fr-FR" sz="800" i="1" dirty="0" err="1"/>
              <a:t>Ellard</a:t>
            </a:r>
            <a:r>
              <a:rPr lang="fr-FR" sz="800" i="1" dirty="0"/>
              <a:t> S, Bingham C</a:t>
            </a:r>
            <a:r>
              <a:rPr lang="fr-FR" sz="800" b="1" i="1" dirty="0"/>
              <a:t>. HNF1B-associated </a:t>
            </a:r>
            <a:r>
              <a:rPr lang="fr-FR" sz="800" b="1" i="1" dirty="0" err="1"/>
              <a:t>renal</a:t>
            </a:r>
            <a:r>
              <a:rPr lang="fr-FR" sz="800" b="1" i="1" dirty="0"/>
              <a:t> and </a:t>
            </a:r>
            <a:r>
              <a:rPr lang="fr-FR" sz="800" b="1" i="1" dirty="0" err="1"/>
              <a:t>extra-renal</a:t>
            </a:r>
            <a:r>
              <a:rPr lang="fr-FR" sz="800" b="1" i="1" dirty="0"/>
              <a:t> </a:t>
            </a:r>
            <a:r>
              <a:rPr lang="fr-FR" sz="800" b="1" i="1" dirty="0" err="1"/>
              <a:t>disease</a:t>
            </a:r>
            <a:r>
              <a:rPr lang="fr-FR" sz="800" b="1" i="1" dirty="0"/>
              <a:t>-an </a:t>
            </a:r>
            <a:r>
              <a:rPr lang="fr-FR" sz="800" b="1" i="1" dirty="0" err="1"/>
              <a:t>expanding</a:t>
            </a:r>
            <a:r>
              <a:rPr lang="fr-FR" sz="800" b="1" i="1" dirty="0"/>
              <a:t> </a:t>
            </a:r>
            <a:r>
              <a:rPr lang="fr-FR" sz="800" b="1" i="1" dirty="0" err="1"/>
              <a:t>clinical</a:t>
            </a:r>
            <a:r>
              <a:rPr lang="fr-FR" sz="800" b="1" i="1" dirty="0"/>
              <a:t> </a:t>
            </a:r>
            <a:r>
              <a:rPr lang="fr-FR" sz="800" b="1" i="1" dirty="0" err="1"/>
              <a:t>spectrum</a:t>
            </a:r>
            <a:r>
              <a:rPr lang="fr-FR" sz="800" i="1" dirty="0"/>
              <a:t>. Nat </a:t>
            </a:r>
            <a:r>
              <a:rPr lang="fr-FR" sz="800" i="1" dirty="0" err="1"/>
              <a:t>Rev</a:t>
            </a:r>
            <a:r>
              <a:rPr lang="fr-FR" sz="800" i="1" dirty="0"/>
              <a:t> </a:t>
            </a:r>
            <a:r>
              <a:rPr lang="fr-FR" sz="800" i="1" dirty="0" err="1"/>
              <a:t>Nephrol</a:t>
            </a:r>
            <a:r>
              <a:rPr lang="fr-FR" sz="800" i="1" dirty="0"/>
              <a:t>. 2015 Feb;11(2):102-12. </a:t>
            </a:r>
            <a:r>
              <a:rPr lang="fr-FR" sz="800" i="1" dirty="0" err="1"/>
              <a:t>doi</a:t>
            </a:r>
            <a:r>
              <a:rPr lang="fr-FR" sz="800" i="1" dirty="0"/>
              <a:t>: 10.1038/nrneph.2014.232.</a:t>
            </a:r>
          </a:p>
          <a:p>
            <a:r>
              <a:rPr lang="fr-FR" sz="800" i="1" dirty="0"/>
              <a:t>7. Nagano C, </a:t>
            </a:r>
            <a:r>
              <a:rPr lang="fr-FR" sz="800" i="1" dirty="0" err="1"/>
              <a:t>Morisada</a:t>
            </a:r>
            <a:r>
              <a:rPr lang="fr-FR" sz="800" i="1" dirty="0"/>
              <a:t> N, </a:t>
            </a:r>
            <a:r>
              <a:rPr lang="fr-FR" sz="800" i="1" dirty="0" err="1"/>
              <a:t>Nozu</a:t>
            </a:r>
            <a:r>
              <a:rPr lang="fr-FR" sz="800" i="1" dirty="0"/>
              <a:t> K, </a:t>
            </a:r>
            <a:r>
              <a:rPr lang="fr-FR" sz="800" i="1" dirty="0" err="1"/>
              <a:t>Kamei</a:t>
            </a:r>
            <a:r>
              <a:rPr lang="fr-FR" sz="800" i="1" dirty="0"/>
              <a:t> K, Tanaka R, </a:t>
            </a:r>
            <a:r>
              <a:rPr lang="fr-FR" sz="800" i="1" dirty="0" err="1"/>
              <a:t>Kanda</a:t>
            </a:r>
            <a:r>
              <a:rPr lang="fr-FR" sz="800" i="1" dirty="0"/>
              <a:t> S, </a:t>
            </a:r>
            <a:r>
              <a:rPr lang="fr-FR" sz="800" i="1" dirty="0" err="1"/>
              <a:t>Shiona</a:t>
            </a:r>
            <a:r>
              <a:rPr lang="fr-FR" sz="800" i="1" dirty="0"/>
              <a:t> S, Araki Y, </a:t>
            </a:r>
            <a:r>
              <a:rPr lang="fr-FR" sz="800" i="1" dirty="0" err="1"/>
              <a:t>Ohara</a:t>
            </a:r>
            <a:r>
              <a:rPr lang="fr-FR" sz="800" i="1" dirty="0"/>
              <a:t> S, </a:t>
            </a:r>
            <a:r>
              <a:rPr lang="fr-FR" sz="800" i="1" dirty="0" err="1"/>
              <a:t>Matsumura</a:t>
            </a:r>
            <a:r>
              <a:rPr lang="fr-FR" sz="800" i="1" dirty="0"/>
              <a:t> C, </a:t>
            </a:r>
            <a:r>
              <a:rPr lang="fr-FR" sz="800" i="1" dirty="0" err="1"/>
              <a:t>Kasahara</a:t>
            </a:r>
            <a:r>
              <a:rPr lang="fr-FR" sz="800" i="1" dirty="0"/>
              <a:t> K, Mori Y, </a:t>
            </a:r>
            <a:r>
              <a:rPr lang="fr-FR" sz="800" i="1" dirty="0" err="1"/>
              <a:t>Seo</a:t>
            </a:r>
            <a:r>
              <a:rPr lang="fr-FR" sz="800" i="1" dirty="0"/>
              <a:t> A, </a:t>
            </a:r>
            <a:r>
              <a:rPr lang="fr-FR" sz="800" i="1" dirty="0" err="1"/>
              <a:t>Miura</a:t>
            </a:r>
            <a:r>
              <a:rPr lang="fr-FR" sz="800" i="1" dirty="0"/>
              <a:t> K, </a:t>
            </a:r>
            <a:r>
              <a:rPr lang="fr-FR" sz="800" i="1" dirty="0" err="1"/>
              <a:t>Washiyama</a:t>
            </a:r>
            <a:r>
              <a:rPr lang="fr-FR" sz="800" i="1" dirty="0"/>
              <a:t> M, </a:t>
            </a:r>
            <a:r>
              <a:rPr lang="fr-FR" sz="800" i="1" dirty="0" err="1"/>
              <a:t>Sugimoto</a:t>
            </a:r>
            <a:r>
              <a:rPr lang="fr-FR" sz="800" i="1" dirty="0"/>
              <a:t> K, Harada R, </a:t>
            </a:r>
            <a:r>
              <a:rPr lang="fr-FR" sz="800" i="1" dirty="0" err="1"/>
              <a:t>Tazoe</a:t>
            </a:r>
            <a:r>
              <a:rPr lang="fr-FR" sz="800" i="1" dirty="0"/>
              <a:t> S, </a:t>
            </a:r>
            <a:r>
              <a:rPr lang="fr-FR" sz="800" i="1" dirty="0" err="1"/>
              <a:t>Kourakata</a:t>
            </a:r>
            <a:r>
              <a:rPr lang="fr-FR" sz="800" i="1" dirty="0"/>
              <a:t> H, </a:t>
            </a:r>
            <a:r>
              <a:rPr lang="fr-FR" sz="800" i="1" dirty="0" err="1"/>
              <a:t>Enseki</a:t>
            </a:r>
            <a:r>
              <a:rPr lang="fr-FR" sz="800" i="1" dirty="0"/>
              <a:t> M, </a:t>
            </a:r>
            <a:r>
              <a:rPr lang="fr-FR" sz="800" i="1" dirty="0" err="1"/>
              <a:t>Aotani</a:t>
            </a:r>
            <a:r>
              <a:rPr lang="fr-FR" sz="800" i="1" dirty="0"/>
              <a:t> D, Yamada T, </a:t>
            </a:r>
            <a:r>
              <a:rPr lang="fr-FR" sz="800" i="1" dirty="0" err="1"/>
              <a:t>Sakakibara</a:t>
            </a:r>
            <a:r>
              <a:rPr lang="fr-FR" sz="800" i="1" dirty="0"/>
              <a:t> N, </a:t>
            </a:r>
            <a:r>
              <a:rPr lang="fr-FR" sz="800" i="1" dirty="0" err="1"/>
              <a:t>Yamamura</a:t>
            </a:r>
            <a:r>
              <a:rPr lang="fr-FR" sz="800" i="1" dirty="0"/>
              <a:t> T, </a:t>
            </a:r>
            <a:r>
              <a:rPr lang="fr-FR" sz="800" i="1" dirty="0" err="1"/>
              <a:t>Minamikawa</a:t>
            </a:r>
            <a:r>
              <a:rPr lang="fr-FR" sz="800" i="1" dirty="0"/>
              <a:t> S, </a:t>
            </a:r>
            <a:r>
              <a:rPr lang="fr-FR" sz="800" i="1" dirty="0" err="1"/>
              <a:t>Ishikura</a:t>
            </a:r>
            <a:r>
              <a:rPr lang="fr-FR" sz="800" i="1" dirty="0"/>
              <a:t> K, Ito S, </a:t>
            </a:r>
            <a:r>
              <a:rPr lang="fr-FR" sz="800" i="1" dirty="0" err="1"/>
              <a:t>Hattori</a:t>
            </a:r>
            <a:r>
              <a:rPr lang="fr-FR" sz="800" i="1" dirty="0"/>
              <a:t> M, </a:t>
            </a:r>
            <a:r>
              <a:rPr lang="fr-FR" sz="800" i="1" dirty="0" err="1"/>
              <a:t>Iijima</a:t>
            </a:r>
            <a:r>
              <a:rPr lang="fr-FR" sz="800" i="1" dirty="0"/>
              <a:t> K. </a:t>
            </a:r>
            <a:r>
              <a:rPr lang="fr-FR" sz="800" b="1" i="1" dirty="0" err="1"/>
              <a:t>Clinical</a:t>
            </a:r>
            <a:r>
              <a:rPr lang="fr-FR" sz="800" b="1" i="1" dirty="0"/>
              <a:t> </a:t>
            </a:r>
            <a:r>
              <a:rPr lang="fr-FR" sz="800" b="1" i="1" dirty="0" err="1"/>
              <a:t>characteristics</a:t>
            </a:r>
            <a:r>
              <a:rPr lang="fr-FR" sz="800" b="1" i="1" dirty="0"/>
              <a:t> of HNF1B-related </a:t>
            </a:r>
            <a:r>
              <a:rPr lang="fr-FR" sz="800" b="1" i="1" dirty="0" err="1"/>
              <a:t>disorders</a:t>
            </a:r>
            <a:r>
              <a:rPr lang="fr-FR" sz="800" b="1" i="1" dirty="0"/>
              <a:t> in a </a:t>
            </a:r>
            <a:r>
              <a:rPr lang="fr-FR" sz="800" b="1" i="1" dirty="0" err="1"/>
              <a:t>Japanese</a:t>
            </a:r>
            <a:r>
              <a:rPr lang="fr-FR" sz="800" b="1" i="1" dirty="0"/>
              <a:t> population</a:t>
            </a:r>
            <a:r>
              <a:rPr lang="fr-FR" sz="800" i="1" dirty="0"/>
              <a:t>. Clin </a:t>
            </a:r>
            <a:r>
              <a:rPr lang="fr-FR" sz="800" i="1" dirty="0" err="1"/>
              <a:t>Exp</a:t>
            </a:r>
            <a:r>
              <a:rPr lang="fr-FR" sz="800" i="1" dirty="0"/>
              <a:t> </a:t>
            </a:r>
            <a:r>
              <a:rPr lang="fr-FR" sz="800" i="1" dirty="0" err="1"/>
              <a:t>Nephrol</a:t>
            </a:r>
            <a:r>
              <a:rPr lang="fr-FR" sz="800" i="1" dirty="0"/>
              <a:t>. 2019 Sep;23(9):1119-1129. </a:t>
            </a:r>
            <a:r>
              <a:rPr lang="fr-FR" sz="800" i="1" dirty="0" err="1"/>
              <a:t>doi</a:t>
            </a:r>
            <a:r>
              <a:rPr lang="fr-FR" sz="800" i="1" dirty="0"/>
              <a:t>: 10.1007/s10157-019-01747-0.</a:t>
            </a:r>
          </a:p>
          <a:p>
            <a:endParaRPr lang="fr-FR" dirty="0"/>
          </a:p>
        </p:txBody>
      </p:sp>
      <p:sp>
        <p:nvSpPr>
          <p:cNvPr id="4" name="Espace réservé du numéro de diapositive 3"/>
          <p:cNvSpPr>
            <a:spLocks noGrp="1"/>
          </p:cNvSpPr>
          <p:nvPr>
            <p:ph type="sldNum" sz="quarter" idx="5"/>
          </p:nvPr>
        </p:nvSpPr>
        <p:spPr/>
        <p:txBody>
          <a:bodyPr/>
          <a:lstStyle/>
          <a:p>
            <a:fld id="{552C1B88-FAA6-4993-BECF-097EC43AE91A}" type="slidenum">
              <a:rPr lang="fr-FR" smtClean="0"/>
              <a:t>9</a:t>
            </a:fld>
            <a:endParaRPr lang="fr-FR"/>
          </a:p>
        </p:txBody>
      </p:sp>
    </p:spTree>
    <p:extLst>
      <p:ext uri="{BB962C8B-B14F-4D97-AF65-F5344CB8AC3E}">
        <p14:creationId xmlns:p14="http://schemas.microsoft.com/office/powerpoint/2010/main" val="388981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1B3D0-D727-8B1B-A962-6EB9273E5FD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FDDB6E5-071D-1AEB-7BBA-386068D2F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6D30AE-B1E2-BA5F-8023-625EC84FAE08}"/>
              </a:ext>
            </a:extLst>
          </p:cNvPr>
          <p:cNvSpPr>
            <a:spLocks noGrp="1"/>
          </p:cNvSpPr>
          <p:nvPr>
            <p:ph type="dt" sz="half" idx="10"/>
          </p:nvPr>
        </p:nvSpPr>
        <p:spPr/>
        <p:txBody>
          <a:bodyPr/>
          <a:lstStyle/>
          <a:p>
            <a:fld id="{F3615AF4-8BFD-40D2-A239-AE4A9B97F624}" type="datetime1">
              <a:rPr lang="fr-FR" smtClean="0"/>
              <a:t>15/05/2024</a:t>
            </a:fld>
            <a:endParaRPr lang="fr-FR"/>
          </a:p>
        </p:txBody>
      </p:sp>
      <p:sp>
        <p:nvSpPr>
          <p:cNvPr id="5" name="Espace réservé du pied de page 4">
            <a:extLst>
              <a:ext uri="{FF2B5EF4-FFF2-40B4-BE49-F238E27FC236}">
                <a16:creationId xmlns:a16="http://schemas.microsoft.com/office/drawing/2014/main" id="{F6F4F48B-43E4-D763-2426-DE7FFFB244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A4BEAB-EEEB-0527-86DB-3EED7D2C3877}"/>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92569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68C00-A8C8-5ACB-832E-01AE3A96935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BF6BBA-1B90-9F2E-4D71-2FC17075A8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B55CBB-0150-5E13-2107-B30B186CE8EB}"/>
              </a:ext>
            </a:extLst>
          </p:cNvPr>
          <p:cNvSpPr>
            <a:spLocks noGrp="1"/>
          </p:cNvSpPr>
          <p:nvPr>
            <p:ph type="dt" sz="half" idx="10"/>
          </p:nvPr>
        </p:nvSpPr>
        <p:spPr/>
        <p:txBody>
          <a:bodyPr/>
          <a:lstStyle/>
          <a:p>
            <a:fld id="{057BA5BF-0EEB-4B20-83A5-531352C78EB0}" type="datetime1">
              <a:rPr lang="fr-FR" smtClean="0"/>
              <a:t>15/05/2024</a:t>
            </a:fld>
            <a:endParaRPr lang="fr-FR"/>
          </a:p>
        </p:txBody>
      </p:sp>
      <p:sp>
        <p:nvSpPr>
          <p:cNvPr id="5" name="Espace réservé du pied de page 4">
            <a:extLst>
              <a:ext uri="{FF2B5EF4-FFF2-40B4-BE49-F238E27FC236}">
                <a16:creationId xmlns:a16="http://schemas.microsoft.com/office/drawing/2014/main" id="{2479A74A-F86C-C24A-035D-8065F65894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9D2273-AA80-B1B2-B0BE-6C5DDBFD1AC1}"/>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44084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F8F8CA-6407-5997-C799-F6C5CC2E52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7E93FA-8983-E599-D014-8AEEFB7770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FEC2C4-577A-725B-BFB9-33EAE827348A}"/>
              </a:ext>
            </a:extLst>
          </p:cNvPr>
          <p:cNvSpPr>
            <a:spLocks noGrp="1"/>
          </p:cNvSpPr>
          <p:nvPr>
            <p:ph type="dt" sz="half" idx="10"/>
          </p:nvPr>
        </p:nvSpPr>
        <p:spPr/>
        <p:txBody>
          <a:bodyPr/>
          <a:lstStyle/>
          <a:p>
            <a:fld id="{B5F56FB7-942F-43AA-9741-FF355CEF7C0E}" type="datetime1">
              <a:rPr lang="fr-FR" smtClean="0"/>
              <a:t>15/05/2024</a:t>
            </a:fld>
            <a:endParaRPr lang="fr-FR"/>
          </a:p>
        </p:txBody>
      </p:sp>
      <p:sp>
        <p:nvSpPr>
          <p:cNvPr id="5" name="Espace réservé du pied de page 4">
            <a:extLst>
              <a:ext uri="{FF2B5EF4-FFF2-40B4-BE49-F238E27FC236}">
                <a16:creationId xmlns:a16="http://schemas.microsoft.com/office/drawing/2014/main" id="{8E832C9D-BA24-A4CB-7C3D-FAB09C73EA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3E30F5-A112-3B47-1272-F85BD95C1B1F}"/>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180731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E0D66-A08E-DE0E-83F2-921FAE0D76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1E8141-93B8-F6B2-CFA4-10351D765B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2989ED-A99A-E7BF-726C-3437BA1FD1B4}"/>
              </a:ext>
            </a:extLst>
          </p:cNvPr>
          <p:cNvSpPr>
            <a:spLocks noGrp="1"/>
          </p:cNvSpPr>
          <p:nvPr>
            <p:ph type="dt" sz="half" idx="10"/>
          </p:nvPr>
        </p:nvSpPr>
        <p:spPr/>
        <p:txBody>
          <a:bodyPr/>
          <a:lstStyle/>
          <a:p>
            <a:fld id="{AA4360F3-1BFB-445D-89D8-65D0957C9261}" type="datetime1">
              <a:rPr lang="fr-FR" smtClean="0"/>
              <a:t>15/05/2024</a:t>
            </a:fld>
            <a:endParaRPr lang="fr-FR"/>
          </a:p>
        </p:txBody>
      </p:sp>
      <p:sp>
        <p:nvSpPr>
          <p:cNvPr id="5" name="Espace réservé du pied de page 4">
            <a:extLst>
              <a:ext uri="{FF2B5EF4-FFF2-40B4-BE49-F238E27FC236}">
                <a16:creationId xmlns:a16="http://schemas.microsoft.com/office/drawing/2014/main" id="{8B11C516-395C-81C0-823B-F1C6A12AE6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39F6D7-B493-FA9B-1DD2-22BFD512FCA4}"/>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123405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60A8D-A6F2-284A-246A-47C0D96573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01E6D8-3C85-2D78-D5CC-C48107982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DE3948-1C75-E9C6-D5BB-5F03C53F55F3}"/>
              </a:ext>
            </a:extLst>
          </p:cNvPr>
          <p:cNvSpPr>
            <a:spLocks noGrp="1"/>
          </p:cNvSpPr>
          <p:nvPr>
            <p:ph type="dt" sz="half" idx="10"/>
          </p:nvPr>
        </p:nvSpPr>
        <p:spPr/>
        <p:txBody>
          <a:bodyPr/>
          <a:lstStyle/>
          <a:p>
            <a:fld id="{8A5F4096-4F6C-45C3-A529-9C28C68D4282}" type="datetime1">
              <a:rPr lang="fr-FR" smtClean="0"/>
              <a:t>15/05/2024</a:t>
            </a:fld>
            <a:endParaRPr lang="fr-FR"/>
          </a:p>
        </p:txBody>
      </p:sp>
      <p:sp>
        <p:nvSpPr>
          <p:cNvPr id="5" name="Espace réservé du pied de page 4">
            <a:extLst>
              <a:ext uri="{FF2B5EF4-FFF2-40B4-BE49-F238E27FC236}">
                <a16:creationId xmlns:a16="http://schemas.microsoft.com/office/drawing/2014/main" id="{17B8D97A-FF32-B7B3-7B00-CDBFC9EC3A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205FDF-5376-8EAA-3FFB-55B618DCE754}"/>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311210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F5E22-70CE-113B-917F-3256523E7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418FCF-DF45-74D8-9ED0-A4CCD0893B5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D70FE6-BAB5-3CC8-B04E-10A8D82C13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24E6D52-7E34-1B4C-9A05-70F462A4CE6E}"/>
              </a:ext>
            </a:extLst>
          </p:cNvPr>
          <p:cNvSpPr>
            <a:spLocks noGrp="1"/>
          </p:cNvSpPr>
          <p:nvPr>
            <p:ph type="dt" sz="half" idx="10"/>
          </p:nvPr>
        </p:nvSpPr>
        <p:spPr/>
        <p:txBody>
          <a:bodyPr/>
          <a:lstStyle/>
          <a:p>
            <a:fld id="{019471BA-80B3-4E55-80D7-93B3056B1180}" type="datetime1">
              <a:rPr lang="fr-FR" smtClean="0"/>
              <a:t>15/05/2024</a:t>
            </a:fld>
            <a:endParaRPr lang="fr-FR"/>
          </a:p>
        </p:txBody>
      </p:sp>
      <p:sp>
        <p:nvSpPr>
          <p:cNvPr id="6" name="Espace réservé du pied de page 5">
            <a:extLst>
              <a:ext uri="{FF2B5EF4-FFF2-40B4-BE49-F238E27FC236}">
                <a16:creationId xmlns:a16="http://schemas.microsoft.com/office/drawing/2014/main" id="{0681F5D9-A517-B041-B943-6D8B944803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15C11A-450F-728E-AF35-20B76B8A6BE6}"/>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186783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ED5CD-2690-8605-428E-EA3920F80E7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3946851-AB33-64DD-682D-29097C644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F5B3485-DB87-2168-8757-C7F644C2AEE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7CA1A8-8B81-8952-B659-4A5EBC4C1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E64C41B-A3E4-4942-6033-735B76164E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7CFC8A0-B70D-F601-E9E8-7C98DC95A1CC}"/>
              </a:ext>
            </a:extLst>
          </p:cNvPr>
          <p:cNvSpPr>
            <a:spLocks noGrp="1"/>
          </p:cNvSpPr>
          <p:nvPr>
            <p:ph type="dt" sz="half" idx="10"/>
          </p:nvPr>
        </p:nvSpPr>
        <p:spPr/>
        <p:txBody>
          <a:bodyPr/>
          <a:lstStyle/>
          <a:p>
            <a:fld id="{4D4DBCBB-327F-49F0-8767-96AD06E2CB79}" type="datetime1">
              <a:rPr lang="fr-FR" smtClean="0"/>
              <a:t>15/05/2024</a:t>
            </a:fld>
            <a:endParaRPr lang="fr-FR"/>
          </a:p>
        </p:txBody>
      </p:sp>
      <p:sp>
        <p:nvSpPr>
          <p:cNvPr id="8" name="Espace réservé du pied de page 7">
            <a:extLst>
              <a:ext uri="{FF2B5EF4-FFF2-40B4-BE49-F238E27FC236}">
                <a16:creationId xmlns:a16="http://schemas.microsoft.com/office/drawing/2014/main" id="{D4C5B5F7-8015-EF8D-1339-F2C5B12B012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785A3AD-913C-54EB-33E2-89CA9D45AE1B}"/>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392257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2A373-4C58-A074-3682-A8B6A95E06D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3BB6930-BEB1-DC5F-9265-A88492C6ED11}"/>
              </a:ext>
            </a:extLst>
          </p:cNvPr>
          <p:cNvSpPr>
            <a:spLocks noGrp="1"/>
          </p:cNvSpPr>
          <p:nvPr>
            <p:ph type="dt" sz="half" idx="10"/>
          </p:nvPr>
        </p:nvSpPr>
        <p:spPr/>
        <p:txBody>
          <a:bodyPr/>
          <a:lstStyle/>
          <a:p>
            <a:fld id="{3EB09CF8-A90C-43EC-ABCB-581048E2F38D}" type="datetime1">
              <a:rPr lang="fr-FR" smtClean="0"/>
              <a:t>15/05/2024</a:t>
            </a:fld>
            <a:endParaRPr lang="fr-FR"/>
          </a:p>
        </p:txBody>
      </p:sp>
      <p:sp>
        <p:nvSpPr>
          <p:cNvPr id="4" name="Espace réservé du pied de page 3">
            <a:extLst>
              <a:ext uri="{FF2B5EF4-FFF2-40B4-BE49-F238E27FC236}">
                <a16:creationId xmlns:a16="http://schemas.microsoft.com/office/drawing/2014/main" id="{1C81C1DA-10AB-3173-EF8E-2CC3DC9FF5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692E602-D630-C9BD-52B1-18F4E8508ACA}"/>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207841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8F6B84-EDD0-E281-8467-C5E829BF34C1}"/>
              </a:ext>
            </a:extLst>
          </p:cNvPr>
          <p:cNvSpPr>
            <a:spLocks noGrp="1"/>
          </p:cNvSpPr>
          <p:nvPr>
            <p:ph type="dt" sz="half" idx="10"/>
          </p:nvPr>
        </p:nvSpPr>
        <p:spPr/>
        <p:txBody>
          <a:bodyPr/>
          <a:lstStyle/>
          <a:p>
            <a:fld id="{AFCD9055-DD26-4B91-8305-ABCF31224E3D}" type="datetime1">
              <a:rPr lang="fr-FR" smtClean="0"/>
              <a:t>15/05/2024</a:t>
            </a:fld>
            <a:endParaRPr lang="fr-FR"/>
          </a:p>
        </p:txBody>
      </p:sp>
      <p:sp>
        <p:nvSpPr>
          <p:cNvPr id="3" name="Espace réservé du pied de page 2">
            <a:extLst>
              <a:ext uri="{FF2B5EF4-FFF2-40B4-BE49-F238E27FC236}">
                <a16:creationId xmlns:a16="http://schemas.microsoft.com/office/drawing/2014/main" id="{FACD9DF6-7236-0790-0476-B51198C9DC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DB11E40-E7DB-C3C6-D4D5-CF88BD010649}"/>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323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1BD06-5EF6-811A-4EBF-52F1238A28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D7A86BC-B0D8-0518-5932-884619925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7267CA5-44A7-9C36-DB44-722DEB639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8E8907-7A56-6201-1D98-3401A2E62253}"/>
              </a:ext>
            </a:extLst>
          </p:cNvPr>
          <p:cNvSpPr>
            <a:spLocks noGrp="1"/>
          </p:cNvSpPr>
          <p:nvPr>
            <p:ph type="dt" sz="half" idx="10"/>
          </p:nvPr>
        </p:nvSpPr>
        <p:spPr/>
        <p:txBody>
          <a:bodyPr/>
          <a:lstStyle/>
          <a:p>
            <a:fld id="{46CA859F-E3A8-4273-9A60-C719D24AD02A}" type="datetime1">
              <a:rPr lang="fr-FR" smtClean="0"/>
              <a:t>15/05/2024</a:t>
            </a:fld>
            <a:endParaRPr lang="fr-FR"/>
          </a:p>
        </p:txBody>
      </p:sp>
      <p:sp>
        <p:nvSpPr>
          <p:cNvPr id="6" name="Espace réservé du pied de page 5">
            <a:extLst>
              <a:ext uri="{FF2B5EF4-FFF2-40B4-BE49-F238E27FC236}">
                <a16:creationId xmlns:a16="http://schemas.microsoft.com/office/drawing/2014/main" id="{A48E5678-3D48-B568-2BF5-95CCADF076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88AC6C-1C4E-EDAB-BE20-FD6E65D53A5E}"/>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39513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707F6-2367-2EE9-6213-08B4B142CF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BC62FA-3189-0EBE-670D-03C969947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BF74D21-6EDD-329D-2C63-80F86010B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8AD0E5-19EB-AB82-022E-AD8797CF9375}"/>
              </a:ext>
            </a:extLst>
          </p:cNvPr>
          <p:cNvSpPr>
            <a:spLocks noGrp="1"/>
          </p:cNvSpPr>
          <p:nvPr>
            <p:ph type="dt" sz="half" idx="10"/>
          </p:nvPr>
        </p:nvSpPr>
        <p:spPr/>
        <p:txBody>
          <a:bodyPr/>
          <a:lstStyle/>
          <a:p>
            <a:fld id="{449FC9D9-6F7A-47AB-B9BE-781D3E305474}" type="datetime1">
              <a:rPr lang="fr-FR" smtClean="0"/>
              <a:t>15/05/2024</a:t>
            </a:fld>
            <a:endParaRPr lang="fr-FR"/>
          </a:p>
        </p:txBody>
      </p:sp>
      <p:sp>
        <p:nvSpPr>
          <p:cNvPr id="6" name="Espace réservé du pied de page 5">
            <a:extLst>
              <a:ext uri="{FF2B5EF4-FFF2-40B4-BE49-F238E27FC236}">
                <a16:creationId xmlns:a16="http://schemas.microsoft.com/office/drawing/2014/main" id="{98AC8DA7-2FE8-5EF2-1868-F9A34AF93A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2ADA0B-5112-8932-5082-06BB80EBE976}"/>
              </a:ext>
            </a:extLst>
          </p:cNvPr>
          <p:cNvSpPr>
            <a:spLocks noGrp="1"/>
          </p:cNvSpPr>
          <p:nvPr>
            <p:ph type="sldNum" sz="quarter" idx="12"/>
          </p:nvPr>
        </p:nvSpPr>
        <p:spPr/>
        <p:txBody>
          <a:bodyPr/>
          <a:lstStyle/>
          <a:p>
            <a:fld id="{E8184F30-7BFF-474D-8A62-D3ECAD95A6B2}" type="slidenum">
              <a:rPr lang="fr-FR" smtClean="0"/>
              <a:t>‹N°›</a:t>
            </a:fld>
            <a:endParaRPr lang="fr-FR"/>
          </a:p>
        </p:txBody>
      </p:sp>
    </p:spTree>
    <p:extLst>
      <p:ext uri="{BB962C8B-B14F-4D97-AF65-F5344CB8AC3E}">
        <p14:creationId xmlns:p14="http://schemas.microsoft.com/office/powerpoint/2010/main" val="296713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4D3A75-1432-7767-4F72-55CB4536C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1211DB8-61DB-2875-D9FA-51B9BBEB7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13DCA5-53B4-6DCF-19CB-6FA27B573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A0897-49BF-4462-8ABB-E9AFD12DA1DD}" type="datetime1">
              <a:rPr lang="fr-FR" smtClean="0"/>
              <a:t>15/05/2024</a:t>
            </a:fld>
            <a:endParaRPr lang="fr-FR"/>
          </a:p>
        </p:txBody>
      </p:sp>
      <p:sp>
        <p:nvSpPr>
          <p:cNvPr id="5" name="Espace réservé du pied de page 4">
            <a:extLst>
              <a:ext uri="{FF2B5EF4-FFF2-40B4-BE49-F238E27FC236}">
                <a16:creationId xmlns:a16="http://schemas.microsoft.com/office/drawing/2014/main" id="{752E2422-BD53-9B33-DA2D-088A04981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B6AB10-B616-810B-2216-1A792D8AC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84F30-7BFF-474D-8A62-D3ECAD95A6B2}" type="slidenum">
              <a:rPr lang="fr-FR" smtClean="0"/>
              <a:t>‹N°›</a:t>
            </a:fld>
            <a:endParaRPr lang="fr-FR"/>
          </a:p>
        </p:txBody>
      </p:sp>
    </p:spTree>
    <p:extLst>
      <p:ext uri="{BB962C8B-B14F-4D97-AF65-F5344CB8AC3E}">
        <p14:creationId xmlns:p14="http://schemas.microsoft.com/office/powerpoint/2010/main" val="1535299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469661AC-5B68-250B-4D57-020BC67974A2}"/>
              </a:ext>
            </a:extLst>
          </p:cNvPr>
          <p:cNvSpPr/>
          <p:nvPr/>
        </p:nvSpPr>
        <p:spPr>
          <a:xfrm>
            <a:off x="0" y="0"/>
            <a:ext cx="12192000" cy="6858000"/>
          </a:xfrm>
          <a:custGeom>
            <a:avLst/>
            <a:gdLst/>
            <a:ahLst/>
            <a:cxnLst/>
            <a:rect l="l" t="t" r="r" b="b"/>
            <a:pathLst>
              <a:path w="13970002" h="8708275">
                <a:moveTo>
                  <a:pt x="0" y="0"/>
                </a:moveTo>
                <a:lnTo>
                  <a:pt x="13970002" y="0"/>
                </a:lnTo>
                <a:lnTo>
                  <a:pt x="13970002" y="8708275"/>
                </a:lnTo>
                <a:lnTo>
                  <a:pt x="0" y="8708275"/>
                </a:lnTo>
                <a:lnTo>
                  <a:pt x="0" y="0"/>
                </a:lnTo>
                <a:close/>
              </a:path>
            </a:pathLst>
          </a:custGeom>
          <a:blipFill>
            <a:blip r:embed="rId3">
              <a:alphaModFix amt="23000"/>
            </a:blip>
            <a:stretch>
              <a:fillRect/>
            </a:stretch>
          </a:blipFill>
        </p:spPr>
        <p:txBody>
          <a:bodyPr/>
          <a:lstStyle/>
          <a:p>
            <a:endParaRPr lang="fr-FR" dirty="0"/>
          </a:p>
        </p:txBody>
      </p:sp>
      <p:sp>
        <p:nvSpPr>
          <p:cNvPr id="9" name="ZoneTexte 8">
            <a:extLst>
              <a:ext uri="{FF2B5EF4-FFF2-40B4-BE49-F238E27FC236}">
                <a16:creationId xmlns:a16="http://schemas.microsoft.com/office/drawing/2014/main" id="{5B69A579-20BF-F64A-849C-15502C2E9A1F}"/>
              </a:ext>
            </a:extLst>
          </p:cNvPr>
          <p:cNvSpPr txBox="1"/>
          <p:nvPr/>
        </p:nvSpPr>
        <p:spPr>
          <a:xfrm>
            <a:off x="1854868" y="1612232"/>
            <a:ext cx="8482264" cy="5293757"/>
          </a:xfrm>
          <a:prstGeom prst="rect">
            <a:avLst/>
          </a:prstGeom>
          <a:noFill/>
        </p:spPr>
        <p:txBody>
          <a:bodyPr wrap="square" rtlCol="0">
            <a:spAutoFit/>
          </a:bodyPr>
          <a:lstStyle/>
          <a:p>
            <a:pPr algn="ctr"/>
            <a:r>
              <a:rPr lang="fr-FR" sz="6000" b="1" dirty="0"/>
              <a:t>Atteintes hépatiques </a:t>
            </a:r>
          </a:p>
          <a:p>
            <a:pPr algn="ctr"/>
            <a:r>
              <a:rPr lang="fr-FR" sz="6000" b="1" dirty="0"/>
              <a:t>des diabètes MODY</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r>
              <a:rPr lang="fr-FR" sz="2800" dirty="0"/>
              <a:t>Concours de diaporama</a:t>
            </a:r>
          </a:p>
          <a:p>
            <a:pPr algn="ctr"/>
            <a:r>
              <a:rPr lang="fr-FR" sz="2800" dirty="0"/>
              <a:t>AFEF 2024</a:t>
            </a:r>
          </a:p>
          <a:p>
            <a:pPr algn="ctr"/>
            <a:endParaRPr lang="fr-FR" dirty="0"/>
          </a:p>
        </p:txBody>
      </p:sp>
    </p:spTree>
    <p:extLst>
      <p:ext uri="{BB962C8B-B14F-4D97-AF65-F5344CB8AC3E}">
        <p14:creationId xmlns:p14="http://schemas.microsoft.com/office/powerpoint/2010/main" val="330456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6">
            <a:extLst>
              <a:ext uri="{FF2B5EF4-FFF2-40B4-BE49-F238E27FC236}">
                <a16:creationId xmlns:a16="http://schemas.microsoft.com/office/drawing/2014/main" id="{28D3519D-30E8-4457-198D-4B6017A917E9}"/>
              </a:ext>
            </a:extLst>
          </p:cNvPr>
          <p:cNvSpPr>
            <a:spLocks noGrp="1"/>
          </p:cNvSpPr>
          <p:nvPr>
            <p:ph type="title"/>
          </p:nvPr>
        </p:nvSpPr>
        <p:spPr>
          <a:xfrm>
            <a:off x="1" y="-3175"/>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Atteintes hépatiques du HNF1B-MODY</a:t>
            </a:r>
          </a:p>
        </p:txBody>
      </p:sp>
      <p:sp>
        <p:nvSpPr>
          <p:cNvPr id="3" name="ZoneTexte 2">
            <a:extLst>
              <a:ext uri="{FF2B5EF4-FFF2-40B4-BE49-F238E27FC236}">
                <a16:creationId xmlns:a16="http://schemas.microsoft.com/office/drawing/2014/main" id="{630C15BE-2E90-853D-E806-617C2235D454}"/>
              </a:ext>
            </a:extLst>
          </p:cNvPr>
          <p:cNvSpPr txBox="1"/>
          <p:nvPr/>
        </p:nvSpPr>
        <p:spPr>
          <a:xfrm>
            <a:off x="3965085" y="6415641"/>
            <a:ext cx="8310341" cy="276999"/>
          </a:xfrm>
          <a:prstGeom prst="rect">
            <a:avLst/>
          </a:prstGeom>
          <a:noFill/>
        </p:spPr>
        <p:txBody>
          <a:bodyPr wrap="square">
            <a:spAutoFit/>
          </a:bodyPr>
          <a:lstStyle/>
          <a:p>
            <a:r>
              <a:rPr lang="fr-FR" sz="1200" i="1" dirty="0" err="1">
                <a:sym typeface="Wingdings" panose="05000000000000000000" pitchFamily="2" charset="2"/>
              </a:rPr>
              <a:t>Bellanné-Chantelot</a:t>
            </a:r>
            <a:r>
              <a:rPr lang="fr-FR" sz="1200" i="1" dirty="0">
                <a:sym typeface="Wingdings" panose="05000000000000000000" pitchFamily="2" charset="2"/>
              </a:rPr>
              <a:t> C, Ann </a:t>
            </a:r>
            <a:r>
              <a:rPr lang="fr-FR" sz="1200" i="1" dirty="0" err="1">
                <a:sym typeface="Wingdings" panose="05000000000000000000" pitchFamily="2" charset="2"/>
              </a:rPr>
              <a:t>Intern</a:t>
            </a:r>
            <a:r>
              <a:rPr lang="fr-FR" sz="1200" i="1" dirty="0">
                <a:sym typeface="Wingdings" panose="05000000000000000000" pitchFamily="2" charset="2"/>
              </a:rPr>
              <a:t> Med., 2004; D. Dubois-Laforgue et al, </a:t>
            </a:r>
            <a:r>
              <a:rPr lang="fr-FR" sz="1200" i="1" dirty="0" err="1">
                <a:sym typeface="Wingdings" panose="05000000000000000000" pitchFamily="2" charset="2"/>
              </a:rPr>
              <a:t>Diabetes</a:t>
            </a:r>
            <a:r>
              <a:rPr lang="fr-FR" sz="1200" i="1" dirty="0">
                <a:sym typeface="Wingdings" panose="05000000000000000000" pitchFamily="2" charset="2"/>
              </a:rPr>
              <a:t> Care. 2017; </a:t>
            </a:r>
            <a:r>
              <a:rPr lang="fr-FR" sz="1200" i="1" dirty="0" err="1">
                <a:sym typeface="Wingdings" panose="05000000000000000000" pitchFamily="2" charset="2"/>
              </a:rPr>
              <a:t>Raile</a:t>
            </a:r>
            <a:r>
              <a:rPr lang="fr-FR" sz="1200" i="1" dirty="0">
                <a:sym typeface="Wingdings" panose="05000000000000000000" pitchFamily="2" charset="2"/>
              </a:rPr>
              <a:t> et al, J Clin </a:t>
            </a:r>
            <a:r>
              <a:rPr lang="fr-FR" sz="1200" i="1" dirty="0" err="1">
                <a:sym typeface="Wingdings" panose="05000000000000000000" pitchFamily="2" charset="2"/>
              </a:rPr>
              <a:t>Endoc</a:t>
            </a:r>
            <a:r>
              <a:rPr lang="fr-FR" sz="1200" i="1" dirty="0">
                <a:sym typeface="Wingdings" panose="05000000000000000000" pitchFamily="2" charset="2"/>
              </a:rPr>
              <a:t> </a:t>
            </a:r>
            <a:r>
              <a:rPr lang="fr-FR" sz="1200" i="1" dirty="0" err="1">
                <a:sym typeface="Wingdings" panose="05000000000000000000" pitchFamily="2" charset="2"/>
              </a:rPr>
              <a:t>Metab</a:t>
            </a:r>
            <a:r>
              <a:rPr lang="fr-FR" sz="1200" i="1" dirty="0">
                <a:sym typeface="Wingdings" panose="05000000000000000000" pitchFamily="2" charset="2"/>
              </a:rPr>
              <a:t>, 2009</a:t>
            </a:r>
            <a:endParaRPr lang="fr-FR" sz="1200" dirty="0"/>
          </a:p>
        </p:txBody>
      </p:sp>
      <p:sp>
        <p:nvSpPr>
          <p:cNvPr id="2" name="Rectangle : coins arrondis 1">
            <a:extLst>
              <a:ext uri="{FF2B5EF4-FFF2-40B4-BE49-F238E27FC236}">
                <a16:creationId xmlns:a16="http://schemas.microsoft.com/office/drawing/2014/main" id="{6F84F8C1-1798-FD0F-5AD4-791C7EA2660C}"/>
              </a:ext>
            </a:extLst>
          </p:cNvPr>
          <p:cNvSpPr/>
          <p:nvPr/>
        </p:nvSpPr>
        <p:spPr>
          <a:xfrm>
            <a:off x="167640" y="3636185"/>
            <a:ext cx="2895600" cy="54864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E0AACFD0-A546-37C9-CF48-1CF66C6A5B41}"/>
              </a:ext>
            </a:extLst>
          </p:cNvPr>
          <p:cNvSpPr/>
          <p:nvPr/>
        </p:nvSpPr>
        <p:spPr>
          <a:xfrm>
            <a:off x="4626673" y="3636185"/>
            <a:ext cx="2895600" cy="548640"/>
          </a:xfrm>
          <a:prstGeom prst="roundRect">
            <a:avLst>
              <a:gd name="adj" fmla="val 13889"/>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A1D356B2-EB07-1C47-8C80-5C46E6DC63DD}"/>
              </a:ext>
            </a:extLst>
          </p:cNvPr>
          <p:cNvSpPr/>
          <p:nvPr/>
        </p:nvSpPr>
        <p:spPr>
          <a:xfrm>
            <a:off x="9128760" y="3636185"/>
            <a:ext cx="2895600" cy="54864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BEC246C-A558-22ED-7357-23B31827F9DC}"/>
              </a:ext>
            </a:extLst>
          </p:cNvPr>
          <p:cNvSpPr txBox="1"/>
          <p:nvPr/>
        </p:nvSpPr>
        <p:spPr>
          <a:xfrm>
            <a:off x="4732020" y="3664422"/>
            <a:ext cx="2895600" cy="400110"/>
          </a:xfrm>
          <a:prstGeom prst="rect">
            <a:avLst/>
          </a:prstGeom>
          <a:noFill/>
        </p:spPr>
        <p:txBody>
          <a:bodyPr wrap="square" rtlCol="0" anchor="ctr">
            <a:spAutoFit/>
          </a:bodyPr>
          <a:lstStyle/>
          <a:p>
            <a:r>
              <a:rPr lang="fr-FR" sz="2000" b="1" dirty="0"/>
              <a:t>Atteintes cholestatiques</a:t>
            </a:r>
          </a:p>
        </p:txBody>
      </p:sp>
      <p:sp>
        <p:nvSpPr>
          <p:cNvPr id="7" name="ZoneTexte 6">
            <a:extLst>
              <a:ext uri="{FF2B5EF4-FFF2-40B4-BE49-F238E27FC236}">
                <a16:creationId xmlns:a16="http://schemas.microsoft.com/office/drawing/2014/main" id="{A0A28C7F-5991-2E8E-E547-CCD37ADE2A22}"/>
              </a:ext>
            </a:extLst>
          </p:cNvPr>
          <p:cNvSpPr txBox="1"/>
          <p:nvPr/>
        </p:nvSpPr>
        <p:spPr>
          <a:xfrm>
            <a:off x="312420" y="3710450"/>
            <a:ext cx="2606040" cy="400110"/>
          </a:xfrm>
          <a:prstGeom prst="rect">
            <a:avLst/>
          </a:prstGeom>
          <a:noFill/>
        </p:spPr>
        <p:txBody>
          <a:bodyPr wrap="square" rtlCol="0">
            <a:spAutoFit/>
          </a:bodyPr>
          <a:lstStyle/>
          <a:p>
            <a:r>
              <a:rPr lang="fr-FR" sz="2000" b="1" dirty="0"/>
              <a:t>Atteintes cytolytiques</a:t>
            </a:r>
          </a:p>
        </p:txBody>
      </p:sp>
      <p:sp>
        <p:nvSpPr>
          <p:cNvPr id="8" name="ZoneTexte 7">
            <a:extLst>
              <a:ext uri="{FF2B5EF4-FFF2-40B4-BE49-F238E27FC236}">
                <a16:creationId xmlns:a16="http://schemas.microsoft.com/office/drawing/2014/main" id="{4390D7D4-2BE2-0324-FDB6-D64BB7301602}"/>
              </a:ext>
            </a:extLst>
          </p:cNvPr>
          <p:cNvSpPr txBox="1"/>
          <p:nvPr/>
        </p:nvSpPr>
        <p:spPr>
          <a:xfrm>
            <a:off x="9595392" y="3684552"/>
            <a:ext cx="2606040" cy="400110"/>
          </a:xfrm>
          <a:prstGeom prst="rect">
            <a:avLst/>
          </a:prstGeom>
          <a:noFill/>
        </p:spPr>
        <p:txBody>
          <a:bodyPr wrap="square" rtlCol="0">
            <a:spAutoFit/>
          </a:bodyPr>
          <a:lstStyle/>
          <a:p>
            <a:r>
              <a:rPr lang="fr-FR" sz="2000" b="1" dirty="0"/>
              <a:t>Cancer hépatique</a:t>
            </a:r>
          </a:p>
        </p:txBody>
      </p:sp>
      <p:sp>
        <p:nvSpPr>
          <p:cNvPr id="9" name="ZoneTexte 8">
            <a:extLst>
              <a:ext uri="{FF2B5EF4-FFF2-40B4-BE49-F238E27FC236}">
                <a16:creationId xmlns:a16="http://schemas.microsoft.com/office/drawing/2014/main" id="{86D96014-B644-FE62-4A6B-80B5F80EEE02}"/>
              </a:ext>
            </a:extLst>
          </p:cNvPr>
          <p:cNvSpPr txBox="1"/>
          <p:nvPr/>
        </p:nvSpPr>
        <p:spPr>
          <a:xfrm>
            <a:off x="3811918" y="4723807"/>
            <a:ext cx="3710940" cy="369332"/>
          </a:xfrm>
          <a:prstGeom prst="rect">
            <a:avLst/>
          </a:prstGeom>
          <a:noFill/>
        </p:spPr>
        <p:txBody>
          <a:bodyPr wrap="square" rtlCol="0">
            <a:spAutoFit/>
          </a:bodyPr>
          <a:lstStyle/>
          <a:p>
            <a:r>
              <a:rPr lang="fr-FR" dirty="0" err="1"/>
              <a:t>Ciliopathies</a:t>
            </a:r>
            <a:r>
              <a:rPr lang="fr-FR" dirty="0"/>
              <a:t> </a:t>
            </a:r>
          </a:p>
        </p:txBody>
      </p:sp>
      <p:sp>
        <p:nvSpPr>
          <p:cNvPr id="10" name="ZoneTexte 9">
            <a:extLst>
              <a:ext uri="{FF2B5EF4-FFF2-40B4-BE49-F238E27FC236}">
                <a16:creationId xmlns:a16="http://schemas.microsoft.com/office/drawing/2014/main" id="{73989573-1B85-23E5-EA46-70B84E6BE1AF}"/>
              </a:ext>
            </a:extLst>
          </p:cNvPr>
          <p:cNvSpPr txBox="1"/>
          <p:nvPr/>
        </p:nvSpPr>
        <p:spPr>
          <a:xfrm>
            <a:off x="5661965" y="4754788"/>
            <a:ext cx="2004060" cy="646331"/>
          </a:xfrm>
          <a:prstGeom prst="rect">
            <a:avLst/>
          </a:prstGeom>
          <a:noFill/>
        </p:spPr>
        <p:txBody>
          <a:bodyPr wrap="square" rtlCol="0">
            <a:spAutoFit/>
          </a:bodyPr>
          <a:lstStyle/>
          <a:p>
            <a:r>
              <a:rPr lang="fr-FR" dirty="0"/>
              <a:t>Cholangite sclérosante</a:t>
            </a:r>
          </a:p>
        </p:txBody>
      </p:sp>
      <p:sp>
        <p:nvSpPr>
          <p:cNvPr id="11" name="ZoneTexte 10">
            <a:extLst>
              <a:ext uri="{FF2B5EF4-FFF2-40B4-BE49-F238E27FC236}">
                <a16:creationId xmlns:a16="http://schemas.microsoft.com/office/drawing/2014/main" id="{C05A9C09-EF60-8252-1426-71E66919FF92}"/>
              </a:ext>
            </a:extLst>
          </p:cNvPr>
          <p:cNvSpPr txBox="1"/>
          <p:nvPr/>
        </p:nvSpPr>
        <p:spPr>
          <a:xfrm>
            <a:off x="7503466" y="4744841"/>
            <a:ext cx="2174238" cy="646331"/>
          </a:xfrm>
          <a:prstGeom prst="rect">
            <a:avLst/>
          </a:prstGeom>
          <a:noFill/>
        </p:spPr>
        <p:txBody>
          <a:bodyPr wrap="square" rtlCol="0">
            <a:spAutoFit/>
          </a:bodyPr>
          <a:lstStyle/>
          <a:p>
            <a:r>
              <a:rPr lang="fr-FR" dirty="0"/>
              <a:t>Cholestases néonatales</a:t>
            </a:r>
          </a:p>
        </p:txBody>
      </p:sp>
      <p:sp>
        <p:nvSpPr>
          <p:cNvPr id="12" name="ZoneTexte 11">
            <a:extLst>
              <a:ext uri="{FF2B5EF4-FFF2-40B4-BE49-F238E27FC236}">
                <a16:creationId xmlns:a16="http://schemas.microsoft.com/office/drawing/2014/main" id="{73262BBC-18B1-310F-A35D-AA2848E42013}"/>
              </a:ext>
            </a:extLst>
          </p:cNvPr>
          <p:cNvSpPr txBox="1"/>
          <p:nvPr/>
        </p:nvSpPr>
        <p:spPr>
          <a:xfrm>
            <a:off x="97915" y="4742017"/>
            <a:ext cx="1737360" cy="369332"/>
          </a:xfrm>
          <a:prstGeom prst="rect">
            <a:avLst/>
          </a:prstGeom>
          <a:noFill/>
        </p:spPr>
        <p:txBody>
          <a:bodyPr wrap="square" rtlCol="0">
            <a:spAutoFit/>
          </a:bodyPr>
          <a:lstStyle/>
          <a:p>
            <a:r>
              <a:rPr lang="fr-FR" dirty="0" err="1"/>
              <a:t>Stéato</a:t>
            </a:r>
            <a:r>
              <a:rPr lang="fr-FR" dirty="0"/>
              <a:t>-hépatite</a:t>
            </a:r>
          </a:p>
        </p:txBody>
      </p:sp>
      <p:sp>
        <p:nvSpPr>
          <p:cNvPr id="13" name="ZoneTexte 12">
            <a:extLst>
              <a:ext uri="{FF2B5EF4-FFF2-40B4-BE49-F238E27FC236}">
                <a16:creationId xmlns:a16="http://schemas.microsoft.com/office/drawing/2014/main" id="{F05038A5-888E-F2B4-1908-ADEBA5AE915F}"/>
              </a:ext>
            </a:extLst>
          </p:cNvPr>
          <p:cNvSpPr txBox="1"/>
          <p:nvPr/>
        </p:nvSpPr>
        <p:spPr>
          <a:xfrm>
            <a:off x="1896901" y="4741883"/>
            <a:ext cx="1615440" cy="369332"/>
          </a:xfrm>
          <a:prstGeom prst="rect">
            <a:avLst/>
          </a:prstGeom>
          <a:noFill/>
        </p:spPr>
        <p:txBody>
          <a:bodyPr wrap="square" rtlCol="0">
            <a:spAutoFit/>
          </a:bodyPr>
          <a:lstStyle/>
          <a:p>
            <a:r>
              <a:rPr lang="fr-FR" dirty="0"/>
              <a:t>Cytolyse isolée</a:t>
            </a:r>
          </a:p>
        </p:txBody>
      </p:sp>
      <p:sp>
        <p:nvSpPr>
          <p:cNvPr id="14" name="ZoneTexte 13">
            <a:extLst>
              <a:ext uri="{FF2B5EF4-FFF2-40B4-BE49-F238E27FC236}">
                <a16:creationId xmlns:a16="http://schemas.microsoft.com/office/drawing/2014/main" id="{F658422B-9247-AA50-69D2-93DF317AD1B6}"/>
              </a:ext>
            </a:extLst>
          </p:cNvPr>
          <p:cNvSpPr txBox="1"/>
          <p:nvPr/>
        </p:nvSpPr>
        <p:spPr>
          <a:xfrm>
            <a:off x="10295099" y="4726462"/>
            <a:ext cx="1493520" cy="369332"/>
          </a:xfrm>
          <a:prstGeom prst="rect">
            <a:avLst/>
          </a:prstGeom>
          <a:noFill/>
        </p:spPr>
        <p:txBody>
          <a:bodyPr wrap="square" rtlCol="0">
            <a:spAutoFit/>
          </a:bodyPr>
          <a:lstStyle/>
          <a:p>
            <a:r>
              <a:rPr lang="fr-FR" dirty="0"/>
              <a:t>CHC</a:t>
            </a:r>
          </a:p>
        </p:txBody>
      </p:sp>
      <p:sp>
        <p:nvSpPr>
          <p:cNvPr id="15" name="Rectangle : coins arrondis 14">
            <a:extLst>
              <a:ext uri="{FF2B5EF4-FFF2-40B4-BE49-F238E27FC236}">
                <a16:creationId xmlns:a16="http://schemas.microsoft.com/office/drawing/2014/main" id="{CC7283D4-B51D-FCE6-B37F-78C82C3CE59D}"/>
              </a:ext>
            </a:extLst>
          </p:cNvPr>
          <p:cNvSpPr/>
          <p:nvPr/>
        </p:nvSpPr>
        <p:spPr>
          <a:xfrm>
            <a:off x="59149" y="4733034"/>
            <a:ext cx="1714500" cy="369332"/>
          </a:xfrm>
          <a:prstGeom prst="round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7D655BE6-0649-3728-FE78-2A1300F297EB}"/>
              </a:ext>
            </a:extLst>
          </p:cNvPr>
          <p:cNvSpPr/>
          <p:nvPr/>
        </p:nvSpPr>
        <p:spPr>
          <a:xfrm>
            <a:off x="1835275" y="4751000"/>
            <a:ext cx="1591247" cy="369332"/>
          </a:xfrm>
          <a:prstGeom prst="round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DE98F7C1-637B-3DAD-3874-9103F3307087}"/>
              </a:ext>
            </a:extLst>
          </p:cNvPr>
          <p:cNvSpPr/>
          <p:nvPr/>
        </p:nvSpPr>
        <p:spPr>
          <a:xfrm>
            <a:off x="3681202" y="4733730"/>
            <a:ext cx="1591247" cy="369332"/>
          </a:xfrm>
          <a:prstGeom prst="round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60639286-3D35-A7A6-1F61-4D4C9F8ACFB4}"/>
              </a:ext>
            </a:extLst>
          </p:cNvPr>
          <p:cNvSpPr/>
          <p:nvPr/>
        </p:nvSpPr>
        <p:spPr>
          <a:xfrm>
            <a:off x="5488624" y="4744070"/>
            <a:ext cx="1591247" cy="673547"/>
          </a:xfrm>
          <a:prstGeom prst="round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D395FB1B-6ED6-0400-4643-CB47BA682DF5}"/>
              </a:ext>
            </a:extLst>
          </p:cNvPr>
          <p:cNvSpPr/>
          <p:nvPr/>
        </p:nvSpPr>
        <p:spPr>
          <a:xfrm>
            <a:off x="7315422" y="4731452"/>
            <a:ext cx="1591247" cy="673547"/>
          </a:xfrm>
          <a:prstGeom prst="round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01564CB9-891B-1139-FB83-957EA2BE2165}"/>
              </a:ext>
            </a:extLst>
          </p:cNvPr>
          <p:cNvSpPr/>
          <p:nvPr/>
        </p:nvSpPr>
        <p:spPr>
          <a:xfrm>
            <a:off x="9785223" y="4723807"/>
            <a:ext cx="1591247" cy="36933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74576B51-3222-5464-3C3F-8024EF8720A5}"/>
              </a:ext>
            </a:extLst>
          </p:cNvPr>
          <p:cNvSpPr txBox="1"/>
          <p:nvPr/>
        </p:nvSpPr>
        <p:spPr>
          <a:xfrm>
            <a:off x="493626" y="1812580"/>
            <a:ext cx="11372388" cy="1015663"/>
          </a:xfrm>
          <a:prstGeom prst="rect">
            <a:avLst/>
          </a:prstGeom>
          <a:noFill/>
        </p:spPr>
        <p:txBody>
          <a:bodyPr wrap="square" rtlCol="0">
            <a:spAutoFit/>
          </a:bodyPr>
          <a:lstStyle/>
          <a:p>
            <a:pPr algn="ctr"/>
            <a:r>
              <a:rPr lang="fr-FR" sz="2000" dirty="0"/>
              <a:t>Atteintes hépatiques </a:t>
            </a:r>
            <a:r>
              <a:rPr lang="fr-FR" sz="2000" b="1" dirty="0"/>
              <a:t>fréquentes</a:t>
            </a:r>
            <a:r>
              <a:rPr lang="fr-FR" sz="2000" dirty="0"/>
              <a:t>, touchant </a:t>
            </a:r>
            <a:r>
              <a:rPr lang="fr-FR" sz="2000" b="1" dirty="0"/>
              <a:t>71 à 85% </a:t>
            </a:r>
            <a:r>
              <a:rPr lang="fr-FR" sz="2000" dirty="0"/>
              <a:t>des patients en fonction des séries</a:t>
            </a:r>
          </a:p>
          <a:p>
            <a:pPr algn="ctr"/>
            <a:endParaRPr lang="fr-FR" sz="2000" dirty="0"/>
          </a:p>
          <a:p>
            <a:pPr algn="ctr"/>
            <a:r>
              <a:rPr lang="fr-FR" sz="2000" dirty="0"/>
              <a:t>Caractérisées par leurs </a:t>
            </a:r>
            <a:r>
              <a:rPr lang="fr-FR" sz="2000" b="1" dirty="0"/>
              <a:t>diversités </a:t>
            </a:r>
            <a:r>
              <a:rPr lang="fr-FR" sz="2000" dirty="0"/>
              <a:t>et leurs </a:t>
            </a:r>
            <a:r>
              <a:rPr lang="fr-FR" sz="2000" b="1" dirty="0"/>
              <a:t>polymorphismes</a:t>
            </a:r>
          </a:p>
        </p:txBody>
      </p:sp>
    </p:spTree>
    <p:extLst>
      <p:ext uri="{BB962C8B-B14F-4D97-AF65-F5344CB8AC3E}">
        <p14:creationId xmlns:p14="http://schemas.microsoft.com/office/powerpoint/2010/main" val="51101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DDC177F-AA65-B48C-9737-2C814A6736C3}"/>
              </a:ext>
            </a:extLst>
          </p:cNvPr>
          <p:cNvSpPr txBox="1"/>
          <p:nvPr/>
        </p:nvSpPr>
        <p:spPr>
          <a:xfrm>
            <a:off x="766506" y="1675070"/>
            <a:ext cx="4096334" cy="400110"/>
          </a:xfrm>
          <a:prstGeom prst="rect">
            <a:avLst/>
          </a:prstGeom>
          <a:noFill/>
        </p:spPr>
        <p:txBody>
          <a:bodyPr wrap="square" rtlCol="0">
            <a:spAutoFit/>
          </a:bodyPr>
          <a:lstStyle/>
          <a:p>
            <a:pPr algn="ctr"/>
            <a:r>
              <a:rPr lang="fr-FR" sz="2000" b="1" dirty="0"/>
              <a:t>Atteintes des petits canaux biliaires</a:t>
            </a:r>
          </a:p>
        </p:txBody>
      </p:sp>
      <p:sp>
        <p:nvSpPr>
          <p:cNvPr id="10" name="ZoneTexte 9">
            <a:extLst>
              <a:ext uri="{FF2B5EF4-FFF2-40B4-BE49-F238E27FC236}">
                <a16:creationId xmlns:a16="http://schemas.microsoft.com/office/drawing/2014/main" id="{09639692-E1F6-0C4F-0C2F-6E482B760932}"/>
              </a:ext>
            </a:extLst>
          </p:cNvPr>
          <p:cNvSpPr txBox="1"/>
          <p:nvPr/>
        </p:nvSpPr>
        <p:spPr>
          <a:xfrm>
            <a:off x="7126690" y="1675070"/>
            <a:ext cx="4569779" cy="400110"/>
          </a:xfrm>
          <a:prstGeom prst="rect">
            <a:avLst/>
          </a:prstGeom>
          <a:noFill/>
        </p:spPr>
        <p:txBody>
          <a:bodyPr wrap="square" rtlCol="0">
            <a:spAutoFit/>
          </a:bodyPr>
          <a:lstStyle/>
          <a:p>
            <a:pPr algn="ctr"/>
            <a:r>
              <a:rPr lang="fr-FR" sz="2000" b="1" dirty="0"/>
              <a:t>Atteintes des plus gros canaux biliaires</a:t>
            </a:r>
          </a:p>
        </p:txBody>
      </p:sp>
      <p:pic>
        <p:nvPicPr>
          <p:cNvPr id="12" name="New picture">
            <a:extLst>
              <a:ext uri="{FF2B5EF4-FFF2-40B4-BE49-F238E27FC236}">
                <a16:creationId xmlns:a16="http://schemas.microsoft.com/office/drawing/2014/main" id="{7AC3A77E-3E71-7D96-1CB2-230B56222F8F}"/>
              </a:ext>
            </a:extLst>
          </p:cNvPr>
          <p:cNvPicPr>
            <a:picLocks noChangeAspect="1"/>
          </p:cNvPicPr>
          <p:nvPr/>
        </p:nvPicPr>
        <p:blipFill rotWithShape="1">
          <a:blip r:embed="rId3"/>
          <a:srcRect l="33375"/>
          <a:stretch/>
        </p:blipFill>
        <p:spPr>
          <a:xfrm>
            <a:off x="6978876" y="2424688"/>
            <a:ext cx="4984961" cy="2988924"/>
          </a:xfrm>
          <a:prstGeom prst="rect">
            <a:avLst/>
          </a:prstGeom>
        </p:spPr>
      </p:pic>
      <p:pic>
        <p:nvPicPr>
          <p:cNvPr id="14" name="Image 13">
            <a:extLst>
              <a:ext uri="{FF2B5EF4-FFF2-40B4-BE49-F238E27FC236}">
                <a16:creationId xmlns:a16="http://schemas.microsoft.com/office/drawing/2014/main" id="{7A654708-9A8C-B585-57D3-AD11DE7E0C96}"/>
              </a:ext>
            </a:extLst>
          </p:cNvPr>
          <p:cNvPicPr>
            <a:picLocks noChangeAspect="1"/>
          </p:cNvPicPr>
          <p:nvPr/>
        </p:nvPicPr>
        <p:blipFill>
          <a:blip r:embed="rId4"/>
          <a:stretch>
            <a:fillRect/>
          </a:stretch>
        </p:blipFill>
        <p:spPr>
          <a:xfrm>
            <a:off x="228162" y="2428410"/>
            <a:ext cx="5639238" cy="2988924"/>
          </a:xfrm>
          <a:prstGeom prst="rect">
            <a:avLst/>
          </a:prstGeom>
        </p:spPr>
      </p:pic>
      <p:sp>
        <p:nvSpPr>
          <p:cNvPr id="16" name="Titre 16">
            <a:extLst>
              <a:ext uri="{FF2B5EF4-FFF2-40B4-BE49-F238E27FC236}">
                <a16:creationId xmlns:a16="http://schemas.microsoft.com/office/drawing/2014/main" id="{C0A48259-6CAD-B9EA-4EF5-48F42D84F76C}"/>
              </a:ext>
            </a:extLst>
          </p:cNvPr>
          <p:cNvSpPr>
            <a:spLocks noGrp="1"/>
          </p:cNvSpPr>
          <p:nvPr>
            <p:ph type="title"/>
          </p:nvPr>
        </p:nvSpPr>
        <p:spPr>
          <a:xfrm>
            <a:off x="0" y="0"/>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HNF1B-MODY et </a:t>
            </a:r>
            <a:r>
              <a:rPr lang="fr-FR" sz="3200" dirty="0" err="1">
                <a:solidFill>
                  <a:schemeClr val="bg1"/>
                </a:solidFill>
              </a:rPr>
              <a:t>ciliopathies</a:t>
            </a:r>
            <a:r>
              <a:rPr lang="fr-FR" sz="3200" dirty="0">
                <a:solidFill>
                  <a:schemeClr val="bg1"/>
                </a:solidFill>
              </a:rPr>
              <a:t> avec atteinte hépatique</a:t>
            </a:r>
          </a:p>
        </p:txBody>
      </p:sp>
      <p:sp>
        <p:nvSpPr>
          <p:cNvPr id="2" name="ZoneTexte 1">
            <a:extLst>
              <a:ext uri="{FF2B5EF4-FFF2-40B4-BE49-F238E27FC236}">
                <a16:creationId xmlns:a16="http://schemas.microsoft.com/office/drawing/2014/main" id="{923678BE-B55D-EB3E-559C-70B08F09CE1A}"/>
              </a:ext>
            </a:extLst>
          </p:cNvPr>
          <p:cNvSpPr txBox="1"/>
          <p:nvPr/>
        </p:nvSpPr>
        <p:spPr>
          <a:xfrm>
            <a:off x="228162" y="5766841"/>
            <a:ext cx="6004998" cy="923330"/>
          </a:xfrm>
          <a:prstGeom prst="rect">
            <a:avLst/>
          </a:prstGeom>
          <a:noFill/>
        </p:spPr>
        <p:txBody>
          <a:bodyPr wrap="square" rtlCol="0">
            <a:spAutoFit/>
          </a:bodyPr>
          <a:lstStyle/>
          <a:p>
            <a:pPr algn="ctr"/>
            <a:r>
              <a:rPr lang="fr-FR" dirty="0"/>
              <a:t>Microscopie électronique des canaux biliaires d’un patient adulte HNF1B-MODY avec cholestase chronique sans étiologie </a:t>
            </a:r>
            <a:r>
              <a:rPr lang="fr-FR" dirty="0">
                <a:sym typeface="Wingdings" panose="05000000000000000000" pitchFamily="2" charset="2"/>
              </a:rPr>
              <a:t> </a:t>
            </a:r>
            <a:r>
              <a:rPr lang="fr-FR" b="1" dirty="0">
                <a:sym typeface="Wingdings" panose="05000000000000000000" pitchFamily="2" charset="2"/>
              </a:rPr>
              <a:t>absence/pauvreté </a:t>
            </a:r>
            <a:r>
              <a:rPr lang="fr-FR" dirty="0">
                <a:sym typeface="Wingdings" panose="05000000000000000000" pitchFamily="2" charset="2"/>
              </a:rPr>
              <a:t>cils primaires </a:t>
            </a:r>
            <a:r>
              <a:rPr lang="fr-FR" sz="1200" dirty="0">
                <a:sym typeface="Wingdings" panose="05000000000000000000" pitchFamily="2" charset="2"/>
              </a:rPr>
              <a:t>(</a:t>
            </a:r>
            <a:r>
              <a:rPr lang="fr-FR" sz="1200" i="1" dirty="0" err="1">
                <a:sym typeface="Wingdings" panose="05000000000000000000" pitchFamily="2" charset="2"/>
              </a:rPr>
              <a:t>Roelandt</a:t>
            </a:r>
            <a:r>
              <a:rPr lang="fr-FR" sz="1200" i="1" dirty="0">
                <a:sym typeface="Wingdings" panose="05000000000000000000" pitchFamily="2" charset="2"/>
              </a:rPr>
              <a:t> P, </a:t>
            </a:r>
            <a:r>
              <a:rPr lang="fr-FR" sz="1200" i="1" dirty="0" err="1">
                <a:sym typeface="Wingdings" panose="05000000000000000000" pitchFamily="2" charset="2"/>
              </a:rPr>
              <a:t>Hepatology</a:t>
            </a:r>
            <a:r>
              <a:rPr lang="fr-FR" sz="1200" i="1" dirty="0">
                <a:sym typeface="Wingdings" panose="05000000000000000000" pitchFamily="2" charset="2"/>
              </a:rPr>
              <a:t>, 2012</a:t>
            </a:r>
            <a:r>
              <a:rPr lang="fr-FR" sz="1200" dirty="0">
                <a:sym typeface="Wingdings" panose="05000000000000000000" pitchFamily="2" charset="2"/>
              </a:rPr>
              <a:t>)</a:t>
            </a:r>
            <a:endParaRPr lang="fr-FR" sz="1200" dirty="0"/>
          </a:p>
        </p:txBody>
      </p:sp>
      <p:sp>
        <p:nvSpPr>
          <p:cNvPr id="3" name="ZoneTexte 2">
            <a:extLst>
              <a:ext uri="{FF2B5EF4-FFF2-40B4-BE49-F238E27FC236}">
                <a16:creationId xmlns:a16="http://schemas.microsoft.com/office/drawing/2014/main" id="{1C829A28-E938-A102-E60B-D85200B2EA1A}"/>
              </a:ext>
            </a:extLst>
          </p:cNvPr>
          <p:cNvSpPr txBox="1"/>
          <p:nvPr/>
        </p:nvSpPr>
        <p:spPr>
          <a:xfrm>
            <a:off x="6525129" y="5766841"/>
            <a:ext cx="5559288" cy="644773"/>
          </a:xfrm>
          <a:prstGeom prst="rect">
            <a:avLst/>
          </a:prstGeom>
          <a:noFill/>
        </p:spPr>
        <p:txBody>
          <a:bodyPr wrap="square" rtlCol="0">
            <a:spAutoFit/>
          </a:bodyPr>
          <a:lstStyle/>
          <a:p>
            <a:pPr algn="ctr"/>
            <a:r>
              <a:rPr lang="fr-FR" dirty="0" err="1"/>
              <a:t>Cholangio</a:t>
            </a:r>
            <a:r>
              <a:rPr lang="fr-FR" dirty="0"/>
              <a:t>-IRM de 4 patients HNF1B-MODY avec </a:t>
            </a:r>
            <a:r>
              <a:rPr lang="fr-FR" b="1" dirty="0"/>
              <a:t>kyste de la VBP </a:t>
            </a:r>
            <a:r>
              <a:rPr lang="fr-FR" sz="1200" dirty="0"/>
              <a:t>(</a:t>
            </a:r>
            <a:r>
              <a:rPr lang="fr-FR" sz="1200" i="1" dirty="0" err="1"/>
              <a:t>Kettunen</a:t>
            </a:r>
            <a:r>
              <a:rPr lang="fr-FR" sz="1200" i="1" dirty="0"/>
              <a:t> JLT, J Clin </a:t>
            </a:r>
            <a:r>
              <a:rPr lang="fr-FR" sz="1200" i="1" dirty="0" err="1"/>
              <a:t>Endocrinol</a:t>
            </a:r>
            <a:r>
              <a:rPr lang="fr-FR" sz="1200" i="1" dirty="0"/>
              <a:t> </a:t>
            </a:r>
            <a:r>
              <a:rPr lang="fr-FR" sz="1200" i="1" dirty="0" err="1"/>
              <a:t>Metab</a:t>
            </a:r>
            <a:r>
              <a:rPr lang="fr-FR" sz="1200" i="1" dirty="0"/>
              <a:t>, 2017</a:t>
            </a:r>
            <a:r>
              <a:rPr lang="fr-FR" sz="1200" dirty="0"/>
              <a:t>)</a:t>
            </a:r>
          </a:p>
        </p:txBody>
      </p:sp>
    </p:spTree>
    <p:extLst>
      <p:ext uri="{BB962C8B-B14F-4D97-AF65-F5344CB8AC3E}">
        <p14:creationId xmlns:p14="http://schemas.microsoft.com/office/powerpoint/2010/main" val="414536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1F391D5F-F468-504C-0C26-0CFCC52FD173}"/>
              </a:ext>
            </a:extLst>
          </p:cNvPr>
          <p:cNvSpPr/>
          <p:nvPr/>
        </p:nvSpPr>
        <p:spPr>
          <a:xfrm>
            <a:off x="6559406" y="3857498"/>
            <a:ext cx="5508607" cy="130200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6">
            <a:extLst>
              <a:ext uri="{FF2B5EF4-FFF2-40B4-BE49-F238E27FC236}">
                <a16:creationId xmlns:a16="http://schemas.microsoft.com/office/drawing/2014/main" id="{F704EC17-19DE-F824-6648-BA7489CEB276}"/>
              </a:ext>
            </a:extLst>
          </p:cNvPr>
          <p:cNvSpPr>
            <a:spLocks noGrp="1"/>
          </p:cNvSpPr>
          <p:nvPr>
            <p:ph type="title"/>
          </p:nvPr>
        </p:nvSpPr>
        <p:spPr>
          <a:xfrm>
            <a:off x="0" y="0"/>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HNF1B-MODY et cholangite sclérosante</a:t>
            </a:r>
          </a:p>
        </p:txBody>
      </p:sp>
      <p:pic>
        <p:nvPicPr>
          <p:cNvPr id="4" name="Image 3">
            <a:extLst>
              <a:ext uri="{FF2B5EF4-FFF2-40B4-BE49-F238E27FC236}">
                <a16:creationId xmlns:a16="http://schemas.microsoft.com/office/drawing/2014/main" id="{2CBE91C0-9725-1FAB-8D54-E2C3AF12DCC2}"/>
              </a:ext>
            </a:extLst>
          </p:cNvPr>
          <p:cNvPicPr>
            <a:picLocks noChangeAspect="1"/>
          </p:cNvPicPr>
          <p:nvPr/>
        </p:nvPicPr>
        <p:blipFill>
          <a:blip r:embed="rId3"/>
          <a:stretch>
            <a:fillRect/>
          </a:stretch>
        </p:blipFill>
        <p:spPr>
          <a:xfrm>
            <a:off x="3575304" y="2980062"/>
            <a:ext cx="2820117" cy="2077095"/>
          </a:xfrm>
          <a:prstGeom prst="rect">
            <a:avLst/>
          </a:prstGeom>
        </p:spPr>
      </p:pic>
      <p:pic>
        <p:nvPicPr>
          <p:cNvPr id="6" name="Image 5">
            <a:extLst>
              <a:ext uri="{FF2B5EF4-FFF2-40B4-BE49-F238E27FC236}">
                <a16:creationId xmlns:a16="http://schemas.microsoft.com/office/drawing/2014/main" id="{2B61FA47-73BF-A8B3-E10B-367918F880CD}"/>
              </a:ext>
            </a:extLst>
          </p:cNvPr>
          <p:cNvPicPr>
            <a:picLocks noChangeAspect="1"/>
          </p:cNvPicPr>
          <p:nvPr/>
        </p:nvPicPr>
        <p:blipFill>
          <a:blip r:embed="rId4"/>
          <a:stretch>
            <a:fillRect/>
          </a:stretch>
        </p:blipFill>
        <p:spPr>
          <a:xfrm>
            <a:off x="647326" y="2985591"/>
            <a:ext cx="2640005" cy="2077095"/>
          </a:xfrm>
          <a:prstGeom prst="rect">
            <a:avLst/>
          </a:prstGeom>
        </p:spPr>
      </p:pic>
      <p:sp>
        <p:nvSpPr>
          <p:cNvPr id="2" name="ZoneTexte 1">
            <a:extLst>
              <a:ext uri="{FF2B5EF4-FFF2-40B4-BE49-F238E27FC236}">
                <a16:creationId xmlns:a16="http://schemas.microsoft.com/office/drawing/2014/main" id="{3D7CEF64-AFF6-F436-2D1F-03BB979E7376}"/>
              </a:ext>
            </a:extLst>
          </p:cNvPr>
          <p:cNvSpPr txBox="1"/>
          <p:nvPr/>
        </p:nvSpPr>
        <p:spPr>
          <a:xfrm>
            <a:off x="287517" y="1580164"/>
            <a:ext cx="11904483" cy="1323439"/>
          </a:xfrm>
          <a:prstGeom prst="rect">
            <a:avLst/>
          </a:prstGeom>
          <a:noFill/>
        </p:spPr>
        <p:txBody>
          <a:bodyPr wrap="square" rtlCol="0">
            <a:spAutoFit/>
          </a:bodyPr>
          <a:lstStyle/>
          <a:p>
            <a:r>
              <a:rPr lang="fr-FR" sz="2000" dirty="0"/>
              <a:t>Patient de 52 ans, </a:t>
            </a:r>
            <a:r>
              <a:rPr lang="fr-FR" sz="2000" b="1" dirty="0"/>
              <a:t>antécédent de HNF1B-MODY </a:t>
            </a:r>
            <a:r>
              <a:rPr lang="fr-FR" sz="2000" dirty="0"/>
              <a:t>avec insuffisance rénale terminale en attente de greffe rénale.</a:t>
            </a:r>
          </a:p>
          <a:p>
            <a:r>
              <a:rPr lang="fr-FR" sz="2000" b="1" dirty="0"/>
              <a:t>Prurit avec cholestase chronique</a:t>
            </a:r>
            <a:r>
              <a:rPr lang="fr-FR" sz="2000" dirty="0"/>
              <a:t>: PAL 5N, GGT 7N, bilirubine totale 7 µmol/l, plaquettes 338 G/L, TP 99%.</a:t>
            </a:r>
          </a:p>
          <a:p>
            <a:endParaRPr lang="fr-FR" sz="2000" dirty="0"/>
          </a:p>
          <a:p>
            <a:r>
              <a:rPr lang="fr-FR" sz="2000" dirty="0" err="1"/>
              <a:t>Cholangio</a:t>
            </a:r>
            <a:r>
              <a:rPr lang="fr-FR" sz="2000" dirty="0"/>
              <a:t>-IRM: dysmorphie hépatique et </a:t>
            </a:r>
            <a:r>
              <a:rPr lang="fr-FR" sz="2000" b="1" dirty="0"/>
              <a:t>sténoses/dilatations segmentaires des voies biliaires</a:t>
            </a:r>
          </a:p>
        </p:txBody>
      </p:sp>
      <p:sp>
        <p:nvSpPr>
          <p:cNvPr id="5" name="Flèche : droite 4">
            <a:extLst>
              <a:ext uri="{FF2B5EF4-FFF2-40B4-BE49-F238E27FC236}">
                <a16:creationId xmlns:a16="http://schemas.microsoft.com/office/drawing/2014/main" id="{75BE1640-6610-790E-4E6E-6A077859041B}"/>
              </a:ext>
            </a:extLst>
          </p:cNvPr>
          <p:cNvSpPr/>
          <p:nvPr/>
        </p:nvSpPr>
        <p:spPr>
          <a:xfrm>
            <a:off x="200198" y="5401699"/>
            <a:ext cx="693690" cy="439830"/>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4A6140CF-3480-46ED-DCC4-F5FC75E5CB3F}"/>
              </a:ext>
            </a:extLst>
          </p:cNvPr>
          <p:cNvSpPr txBox="1"/>
          <p:nvPr/>
        </p:nvSpPr>
        <p:spPr>
          <a:xfrm>
            <a:off x="910350" y="5332305"/>
            <a:ext cx="11298112" cy="707886"/>
          </a:xfrm>
          <a:prstGeom prst="rect">
            <a:avLst/>
          </a:prstGeom>
          <a:noFill/>
        </p:spPr>
        <p:txBody>
          <a:bodyPr wrap="square" rtlCol="0">
            <a:spAutoFit/>
          </a:bodyPr>
          <a:lstStyle/>
          <a:p>
            <a:r>
              <a:rPr lang="fr-FR" sz="2000" dirty="0"/>
              <a:t>Evolution à 55 ans vers la </a:t>
            </a:r>
            <a:r>
              <a:rPr lang="fr-FR" sz="2000" b="1" dirty="0"/>
              <a:t>cirrhose biliaire secondaire avec ictère</a:t>
            </a:r>
            <a:r>
              <a:rPr lang="fr-FR" sz="2000" dirty="0"/>
              <a:t>. Décès du patient dans l’attente de sa transplantation hépatique.</a:t>
            </a:r>
          </a:p>
        </p:txBody>
      </p:sp>
      <p:sp>
        <p:nvSpPr>
          <p:cNvPr id="9" name="Rectangle : coins arrondis 8">
            <a:extLst>
              <a:ext uri="{FF2B5EF4-FFF2-40B4-BE49-F238E27FC236}">
                <a16:creationId xmlns:a16="http://schemas.microsoft.com/office/drawing/2014/main" id="{0F7F81F0-7AA7-A2E9-1222-F6104491D196}"/>
              </a:ext>
            </a:extLst>
          </p:cNvPr>
          <p:cNvSpPr/>
          <p:nvPr/>
        </p:nvSpPr>
        <p:spPr>
          <a:xfrm>
            <a:off x="2769031" y="6011719"/>
            <a:ext cx="9298982" cy="64633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6269CF8F-E289-B415-3854-AF3E8024B9C3}"/>
              </a:ext>
            </a:extLst>
          </p:cNvPr>
          <p:cNvSpPr txBox="1"/>
          <p:nvPr/>
        </p:nvSpPr>
        <p:spPr>
          <a:xfrm>
            <a:off x="2850075" y="6112976"/>
            <a:ext cx="10430359" cy="461665"/>
          </a:xfrm>
          <a:prstGeom prst="rect">
            <a:avLst/>
          </a:prstGeom>
          <a:noFill/>
        </p:spPr>
        <p:txBody>
          <a:bodyPr wrap="square" rtlCol="0">
            <a:spAutoFit/>
          </a:bodyPr>
          <a:lstStyle/>
          <a:p>
            <a:r>
              <a:rPr lang="fr-FR" sz="2400" dirty="0">
                <a:sym typeface="Wingdings" panose="05000000000000000000" pitchFamily="2" charset="2"/>
              </a:rPr>
              <a:t> </a:t>
            </a:r>
            <a:r>
              <a:rPr lang="fr-FR" sz="2400" b="1" dirty="0">
                <a:sym typeface="Wingdings" panose="05000000000000000000" pitchFamily="2" charset="2"/>
              </a:rPr>
              <a:t>1</a:t>
            </a:r>
            <a:r>
              <a:rPr lang="fr-FR" sz="2400" b="1" baseline="30000" dirty="0">
                <a:sym typeface="Wingdings" panose="05000000000000000000" pitchFamily="2" charset="2"/>
              </a:rPr>
              <a:t>er</a:t>
            </a:r>
            <a:r>
              <a:rPr lang="fr-FR" sz="2400" b="1" dirty="0">
                <a:sym typeface="Wingdings" panose="05000000000000000000" pitchFamily="2" charset="2"/>
              </a:rPr>
              <a:t> cas décrit de cirrhose chez l’adulte compliquant un HNF1B-MODY</a:t>
            </a:r>
            <a:endParaRPr lang="fr-FR" sz="2400" b="1" dirty="0"/>
          </a:p>
        </p:txBody>
      </p:sp>
      <p:sp>
        <p:nvSpPr>
          <p:cNvPr id="11" name="ZoneTexte 10">
            <a:extLst>
              <a:ext uri="{FF2B5EF4-FFF2-40B4-BE49-F238E27FC236}">
                <a16:creationId xmlns:a16="http://schemas.microsoft.com/office/drawing/2014/main" id="{CECD8FE7-B8E0-F76A-9D4D-F05782E59168}"/>
              </a:ext>
            </a:extLst>
          </p:cNvPr>
          <p:cNvSpPr txBox="1"/>
          <p:nvPr/>
        </p:nvSpPr>
        <p:spPr>
          <a:xfrm>
            <a:off x="6559406" y="3068477"/>
            <a:ext cx="5508607" cy="707886"/>
          </a:xfrm>
          <a:prstGeom prst="rect">
            <a:avLst/>
          </a:prstGeom>
          <a:noFill/>
        </p:spPr>
        <p:txBody>
          <a:bodyPr wrap="square" rtlCol="0">
            <a:spAutoFit/>
          </a:bodyPr>
          <a:lstStyle/>
          <a:p>
            <a:r>
              <a:rPr lang="fr-FR" sz="2000" dirty="0"/>
              <a:t>Biopsie hépatique: minime fibrose portale non extensive, réaction </a:t>
            </a:r>
            <a:r>
              <a:rPr lang="fr-FR" sz="2000" dirty="0" err="1"/>
              <a:t>ductulaire</a:t>
            </a:r>
            <a:r>
              <a:rPr lang="fr-FR" sz="2000" dirty="0"/>
              <a:t>, </a:t>
            </a:r>
            <a:r>
              <a:rPr lang="fr-FR" sz="2000" dirty="0" err="1"/>
              <a:t>péricholangiolite</a:t>
            </a:r>
            <a:endParaRPr lang="fr-FR" sz="2000" dirty="0"/>
          </a:p>
        </p:txBody>
      </p:sp>
      <p:sp>
        <p:nvSpPr>
          <p:cNvPr id="12" name="ZoneTexte 11">
            <a:extLst>
              <a:ext uri="{FF2B5EF4-FFF2-40B4-BE49-F238E27FC236}">
                <a16:creationId xmlns:a16="http://schemas.microsoft.com/office/drawing/2014/main" id="{D79087BA-E096-9D38-6082-F87C151C5AE5}"/>
              </a:ext>
            </a:extLst>
          </p:cNvPr>
          <p:cNvSpPr txBox="1"/>
          <p:nvPr/>
        </p:nvSpPr>
        <p:spPr>
          <a:xfrm>
            <a:off x="6559407" y="3951726"/>
            <a:ext cx="5508606" cy="1076961"/>
          </a:xfrm>
          <a:prstGeom prst="rect">
            <a:avLst/>
          </a:prstGeom>
          <a:noFill/>
        </p:spPr>
        <p:txBody>
          <a:bodyPr wrap="square" rtlCol="0">
            <a:spAutoFit/>
          </a:bodyPr>
          <a:lstStyle/>
          <a:p>
            <a:pPr marL="285750" indent="-285750">
              <a:lnSpc>
                <a:spcPts val="2600"/>
              </a:lnSpc>
              <a:buFont typeface="Wingdings" panose="05000000000000000000" pitchFamily="2" charset="2"/>
              <a:buChar char="à"/>
            </a:pPr>
            <a:r>
              <a:rPr lang="fr-FR" sz="2000" dirty="0">
                <a:sym typeface="Wingdings" panose="05000000000000000000" pitchFamily="2" charset="2"/>
              </a:rPr>
              <a:t>Diagnostic de </a:t>
            </a:r>
            <a:r>
              <a:rPr lang="fr-FR" sz="2000" b="1" dirty="0">
                <a:sym typeface="Wingdings" panose="05000000000000000000" pitchFamily="2" charset="2"/>
              </a:rPr>
              <a:t>cholangite sclérosante secondaire au HNF1B-MODY </a:t>
            </a:r>
          </a:p>
          <a:p>
            <a:pPr marL="285750" indent="-285750">
              <a:lnSpc>
                <a:spcPts val="2600"/>
              </a:lnSpc>
              <a:buFont typeface="Wingdings" panose="05000000000000000000" pitchFamily="2" charset="2"/>
              <a:buChar char="à"/>
            </a:pPr>
            <a:r>
              <a:rPr lang="fr-FR" sz="2000" dirty="0">
                <a:sym typeface="Wingdings" panose="05000000000000000000" pitchFamily="2" charset="2"/>
              </a:rPr>
              <a:t>Traitement par AUDC</a:t>
            </a:r>
            <a:endParaRPr lang="fr-FR" sz="2000" dirty="0"/>
          </a:p>
        </p:txBody>
      </p:sp>
      <p:cxnSp>
        <p:nvCxnSpPr>
          <p:cNvPr id="18" name="Connecteur droit avec flèche 17">
            <a:extLst>
              <a:ext uri="{FF2B5EF4-FFF2-40B4-BE49-F238E27FC236}">
                <a16:creationId xmlns:a16="http://schemas.microsoft.com/office/drawing/2014/main" id="{B8C8AFB6-AD63-FB6A-9C8F-8C35805DDC5C}"/>
              </a:ext>
            </a:extLst>
          </p:cNvPr>
          <p:cNvCxnSpPr/>
          <p:nvPr/>
        </p:nvCxnSpPr>
        <p:spPr>
          <a:xfrm flipV="1">
            <a:off x="1188720" y="3608356"/>
            <a:ext cx="350520" cy="762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2" name="Connecteur droit avec flèche 21">
            <a:extLst>
              <a:ext uri="{FF2B5EF4-FFF2-40B4-BE49-F238E27FC236}">
                <a16:creationId xmlns:a16="http://schemas.microsoft.com/office/drawing/2014/main" id="{6BF4684A-8971-984B-4A3B-7A5D4C06CB32}"/>
              </a:ext>
            </a:extLst>
          </p:cNvPr>
          <p:cNvCxnSpPr/>
          <p:nvPr/>
        </p:nvCxnSpPr>
        <p:spPr>
          <a:xfrm flipH="1">
            <a:off x="4389120" y="3684556"/>
            <a:ext cx="304800" cy="17294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necteur droit avec flèche 23">
            <a:extLst>
              <a:ext uri="{FF2B5EF4-FFF2-40B4-BE49-F238E27FC236}">
                <a16:creationId xmlns:a16="http://schemas.microsoft.com/office/drawing/2014/main" id="{F864D79D-8AC6-5A52-79FF-C13A2069BD5E}"/>
              </a:ext>
            </a:extLst>
          </p:cNvPr>
          <p:cNvCxnSpPr>
            <a:cxnSpLocks/>
          </p:cNvCxnSpPr>
          <p:nvPr/>
        </p:nvCxnSpPr>
        <p:spPr>
          <a:xfrm flipH="1">
            <a:off x="4267200" y="3519866"/>
            <a:ext cx="350520" cy="12659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178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DF3EF91B-8751-17B3-5FDB-7CDB9D38D8BC}"/>
              </a:ext>
            </a:extLst>
          </p:cNvPr>
          <p:cNvSpPr/>
          <p:nvPr/>
        </p:nvSpPr>
        <p:spPr>
          <a:xfrm>
            <a:off x="3409767" y="5746043"/>
            <a:ext cx="7705908" cy="9223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a:extLst>
              <a:ext uri="{FF2B5EF4-FFF2-40B4-BE49-F238E27FC236}">
                <a16:creationId xmlns:a16="http://schemas.microsoft.com/office/drawing/2014/main" id="{C66102D9-3F6F-A42A-2193-E6A01040968F}"/>
              </a:ext>
            </a:extLst>
          </p:cNvPr>
          <p:cNvGraphicFramePr>
            <a:graphicFrameLocks noGrp="1"/>
          </p:cNvGraphicFramePr>
          <p:nvPr>
            <p:extLst>
              <p:ext uri="{D42A27DB-BD31-4B8C-83A1-F6EECF244321}">
                <p14:modId xmlns:p14="http://schemas.microsoft.com/office/powerpoint/2010/main" val="3537480332"/>
              </p:ext>
            </p:extLst>
          </p:nvPr>
        </p:nvGraphicFramePr>
        <p:xfrm>
          <a:off x="220615" y="1933011"/>
          <a:ext cx="8573651" cy="2103120"/>
        </p:xfrm>
        <a:graphic>
          <a:graphicData uri="http://schemas.openxmlformats.org/drawingml/2006/table">
            <a:tbl>
              <a:tblPr firstRow="1" bandRow="1">
                <a:tableStyleId>{69CF1AB2-1976-4502-BF36-3FF5EA218861}</a:tableStyleId>
              </a:tblPr>
              <a:tblGrid>
                <a:gridCol w="2027285">
                  <a:extLst>
                    <a:ext uri="{9D8B030D-6E8A-4147-A177-3AD203B41FA5}">
                      <a16:colId xmlns:a16="http://schemas.microsoft.com/office/drawing/2014/main" val="3858890295"/>
                    </a:ext>
                  </a:extLst>
                </a:gridCol>
                <a:gridCol w="2628900">
                  <a:extLst>
                    <a:ext uri="{9D8B030D-6E8A-4147-A177-3AD203B41FA5}">
                      <a16:colId xmlns:a16="http://schemas.microsoft.com/office/drawing/2014/main" val="946093107"/>
                    </a:ext>
                  </a:extLst>
                </a:gridCol>
                <a:gridCol w="3917466">
                  <a:extLst>
                    <a:ext uri="{9D8B030D-6E8A-4147-A177-3AD203B41FA5}">
                      <a16:colId xmlns:a16="http://schemas.microsoft.com/office/drawing/2014/main" val="257641059"/>
                    </a:ext>
                  </a:extLst>
                </a:gridCol>
              </a:tblGrid>
              <a:tr h="303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t>Imagerie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t>Histologie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t>Evolution</a:t>
                      </a:r>
                    </a:p>
                  </a:txBody>
                  <a:tcPr/>
                </a:tc>
                <a:extLst>
                  <a:ext uri="{0D108BD9-81ED-4DB2-BD59-A6C34878D82A}">
                    <a16:rowId xmlns:a16="http://schemas.microsoft.com/office/drawing/2014/main" val="448924353"/>
                  </a:ext>
                </a:extLst>
              </a:tr>
              <a:tr h="1515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Normale ou subnormale</a:t>
                      </a:r>
                    </a:p>
                    <a:p>
                      <a:endParaRPr lang="fr-FR"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Raréfaction des canaux biliaires intra hépatiques </a:t>
                      </a:r>
                      <a:r>
                        <a:rPr lang="fr-FR" sz="1800" dirty="0"/>
                        <a:t>+/- cholestase marquée </a:t>
                      </a:r>
                    </a:p>
                    <a:p>
                      <a:endParaRPr lang="fr-FR" sz="1800" dirty="0"/>
                    </a:p>
                  </a:txBody>
                  <a:tcPr anchor="ctr"/>
                </a:tc>
                <a:tc>
                  <a:txBody>
                    <a:bodyPr/>
                    <a:lstStyle/>
                    <a:p>
                      <a:pPr marL="342900" indent="-342900">
                        <a:buAutoNum type="arabicParenR"/>
                      </a:pPr>
                      <a:r>
                        <a:rPr lang="fr-FR" sz="1800" dirty="0"/>
                        <a:t>Résolution spontanée </a:t>
                      </a:r>
                    </a:p>
                    <a:p>
                      <a:pPr marL="342900" indent="-342900">
                        <a:buAutoNum type="arabicParenR"/>
                      </a:pPr>
                      <a:r>
                        <a:rPr lang="fr-FR" sz="1800" dirty="0"/>
                        <a:t>Intervention de Kasaï à J32; à 2 ans, kystes hépatiques gauches </a:t>
                      </a:r>
                    </a:p>
                    <a:p>
                      <a:pPr marL="342900" indent="-342900">
                        <a:buAutoNum type="arabicParenR"/>
                      </a:pPr>
                      <a:r>
                        <a:rPr lang="fr-FR" sz="1800" b="1" dirty="0"/>
                        <a:t>Transplantation hépatique </a:t>
                      </a:r>
                      <a:r>
                        <a:rPr lang="fr-FR" sz="1800" dirty="0"/>
                        <a:t>à 16 mois pour cirrhose + CHC </a:t>
                      </a:r>
                    </a:p>
                    <a:p>
                      <a:endParaRPr lang="fr-FR" sz="1800" dirty="0"/>
                    </a:p>
                  </a:txBody>
                  <a:tcPr anchor="ctr"/>
                </a:tc>
                <a:extLst>
                  <a:ext uri="{0D108BD9-81ED-4DB2-BD59-A6C34878D82A}">
                    <a16:rowId xmlns:a16="http://schemas.microsoft.com/office/drawing/2014/main" val="1845656690"/>
                  </a:ext>
                </a:extLst>
              </a:tr>
            </a:tbl>
          </a:graphicData>
        </a:graphic>
      </p:graphicFrame>
      <p:pic>
        <p:nvPicPr>
          <p:cNvPr id="9" name="Image 8">
            <a:extLst>
              <a:ext uri="{FF2B5EF4-FFF2-40B4-BE49-F238E27FC236}">
                <a16:creationId xmlns:a16="http://schemas.microsoft.com/office/drawing/2014/main" id="{0D26A7A6-A7F6-0282-CFFB-F0FAB5775E7F}"/>
              </a:ext>
            </a:extLst>
          </p:cNvPr>
          <p:cNvPicPr>
            <a:picLocks noChangeAspect="1"/>
          </p:cNvPicPr>
          <p:nvPr/>
        </p:nvPicPr>
        <p:blipFill>
          <a:blip r:embed="rId3"/>
          <a:stretch>
            <a:fillRect/>
          </a:stretch>
        </p:blipFill>
        <p:spPr>
          <a:xfrm>
            <a:off x="9274367" y="1933011"/>
            <a:ext cx="2697018" cy="1979726"/>
          </a:xfrm>
          <a:prstGeom prst="rect">
            <a:avLst/>
          </a:prstGeom>
        </p:spPr>
      </p:pic>
      <p:sp>
        <p:nvSpPr>
          <p:cNvPr id="10" name="ZoneTexte 9">
            <a:extLst>
              <a:ext uri="{FF2B5EF4-FFF2-40B4-BE49-F238E27FC236}">
                <a16:creationId xmlns:a16="http://schemas.microsoft.com/office/drawing/2014/main" id="{D0D2EA53-850B-9A77-75D2-FAC631575800}"/>
              </a:ext>
            </a:extLst>
          </p:cNvPr>
          <p:cNvSpPr txBox="1"/>
          <p:nvPr/>
        </p:nvSpPr>
        <p:spPr>
          <a:xfrm>
            <a:off x="311725" y="1417627"/>
            <a:ext cx="8573651" cy="400110"/>
          </a:xfrm>
          <a:prstGeom prst="rect">
            <a:avLst/>
          </a:prstGeom>
          <a:noFill/>
        </p:spPr>
        <p:txBody>
          <a:bodyPr wrap="square" rtlCol="0">
            <a:spAutoFit/>
          </a:bodyPr>
          <a:lstStyle/>
          <a:p>
            <a:r>
              <a:rPr lang="fr-FR" sz="2000" dirty="0">
                <a:sym typeface="Wingdings" panose="05000000000000000000" pitchFamily="2" charset="2"/>
              </a:rPr>
              <a:t> </a:t>
            </a:r>
            <a:r>
              <a:rPr lang="fr-FR" sz="2000" b="1" dirty="0">
                <a:sym typeface="Wingdings" panose="05000000000000000000" pitchFamily="2" charset="2"/>
              </a:rPr>
              <a:t>6 cas de cholestase ictérique néonatale </a:t>
            </a:r>
            <a:r>
              <a:rPr lang="fr-FR" sz="2000" dirty="0">
                <a:sym typeface="Wingdings" panose="05000000000000000000" pitchFamily="2" charset="2"/>
              </a:rPr>
              <a:t>avec mutation germinale HNF1B :</a:t>
            </a:r>
            <a:endParaRPr lang="fr-FR" sz="2000" dirty="0"/>
          </a:p>
        </p:txBody>
      </p:sp>
      <p:sp>
        <p:nvSpPr>
          <p:cNvPr id="13" name="ZoneTexte 12">
            <a:extLst>
              <a:ext uri="{FF2B5EF4-FFF2-40B4-BE49-F238E27FC236}">
                <a16:creationId xmlns:a16="http://schemas.microsoft.com/office/drawing/2014/main" id="{2859D22F-BDE3-2D49-1D3E-0292CC84EB78}"/>
              </a:ext>
            </a:extLst>
          </p:cNvPr>
          <p:cNvSpPr txBox="1"/>
          <p:nvPr/>
        </p:nvSpPr>
        <p:spPr>
          <a:xfrm>
            <a:off x="3409767" y="4621228"/>
            <a:ext cx="7944033" cy="922304"/>
          </a:xfrm>
          <a:prstGeom prst="rect">
            <a:avLst/>
          </a:prstGeom>
          <a:noFill/>
        </p:spPr>
        <p:txBody>
          <a:bodyPr wrap="square" rtlCol="0">
            <a:spAutoFit/>
          </a:bodyPr>
          <a:lstStyle/>
          <a:p>
            <a:pPr>
              <a:lnSpc>
                <a:spcPts val="2160"/>
              </a:lnSpc>
            </a:pPr>
            <a:r>
              <a:rPr lang="fr-FR" dirty="0"/>
              <a:t>Atteinte similaire chez 13 nouveau-nés avec </a:t>
            </a:r>
            <a:r>
              <a:rPr lang="fr-FR" b="1" dirty="0"/>
              <a:t>PFIC-8 par mutations de KIF12 </a:t>
            </a:r>
            <a:r>
              <a:rPr lang="fr-FR" dirty="0"/>
              <a:t>:</a:t>
            </a:r>
          </a:p>
          <a:p>
            <a:pPr>
              <a:lnSpc>
                <a:spcPts val="2160"/>
              </a:lnSpc>
            </a:pPr>
            <a:r>
              <a:rPr lang="fr-FR" dirty="0">
                <a:sym typeface="Wingdings" panose="05000000000000000000" pitchFamily="2" charset="2"/>
              </a:rPr>
              <a:t>mauvaise polarisation des hépatocytes  pas d’adressage à la membrane des transporteurs des acides biliaires </a:t>
            </a:r>
          </a:p>
        </p:txBody>
      </p:sp>
      <p:pic>
        <p:nvPicPr>
          <p:cNvPr id="15" name="Image 14">
            <a:extLst>
              <a:ext uri="{FF2B5EF4-FFF2-40B4-BE49-F238E27FC236}">
                <a16:creationId xmlns:a16="http://schemas.microsoft.com/office/drawing/2014/main" id="{1E5CC39C-CC6B-D245-BE32-ABF0FAC81EC5}"/>
              </a:ext>
            </a:extLst>
          </p:cNvPr>
          <p:cNvPicPr>
            <a:picLocks noChangeAspect="1"/>
          </p:cNvPicPr>
          <p:nvPr/>
        </p:nvPicPr>
        <p:blipFill>
          <a:blip r:embed="rId4"/>
          <a:stretch>
            <a:fillRect/>
          </a:stretch>
        </p:blipFill>
        <p:spPr>
          <a:xfrm>
            <a:off x="114542" y="4295389"/>
            <a:ext cx="2628900" cy="1619250"/>
          </a:xfrm>
          <a:prstGeom prst="rect">
            <a:avLst/>
          </a:prstGeom>
        </p:spPr>
      </p:pic>
      <p:cxnSp>
        <p:nvCxnSpPr>
          <p:cNvPr id="17" name="Connecteur droit 16">
            <a:extLst>
              <a:ext uri="{FF2B5EF4-FFF2-40B4-BE49-F238E27FC236}">
                <a16:creationId xmlns:a16="http://schemas.microsoft.com/office/drawing/2014/main" id="{63FFEC9A-B7B2-1023-0E2B-575B7FCF0D33}"/>
              </a:ext>
            </a:extLst>
          </p:cNvPr>
          <p:cNvCxnSpPr>
            <a:cxnSpLocks/>
          </p:cNvCxnSpPr>
          <p:nvPr/>
        </p:nvCxnSpPr>
        <p:spPr>
          <a:xfrm>
            <a:off x="340728" y="4320583"/>
            <a:ext cx="1181678" cy="1619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317F9A74-FD65-5245-BAEB-47AE9C2BAFBC}"/>
              </a:ext>
            </a:extLst>
          </p:cNvPr>
          <p:cNvSpPr txBox="1"/>
          <p:nvPr/>
        </p:nvSpPr>
        <p:spPr>
          <a:xfrm>
            <a:off x="4076092" y="5746042"/>
            <a:ext cx="7705908" cy="929100"/>
          </a:xfrm>
          <a:prstGeom prst="rect">
            <a:avLst/>
          </a:prstGeom>
          <a:noFill/>
        </p:spPr>
        <p:txBody>
          <a:bodyPr wrap="square" rtlCol="0">
            <a:spAutoFit/>
          </a:bodyPr>
          <a:lstStyle/>
          <a:p>
            <a:pPr marL="285750" indent="-285750">
              <a:lnSpc>
                <a:spcPts val="2160"/>
              </a:lnSpc>
              <a:buFont typeface="Wingdings" panose="05000000000000000000" pitchFamily="2" charset="2"/>
              <a:buChar char="è"/>
            </a:pPr>
            <a:r>
              <a:rPr lang="fr-FR" b="1" dirty="0">
                <a:sym typeface="Wingdings" panose="05000000000000000000" pitchFamily="2" charset="2"/>
              </a:rPr>
              <a:t>KIF12 = gène régulé par HNF1B</a:t>
            </a:r>
          </a:p>
          <a:p>
            <a:pPr>
              <a:lnSpc>
                <a:spcPts val="2160"/>
              </a:lnSpc>
            </a:pPr>
            <a:r>
              <a:rPr lang="fr-FR" b="1" dirty="0">
                <a:sym typeface="Wingdings" panose="05000000000000000000" pitchFamily="2" charset="2"/>
              </a:rPr>
              <a:t> </a:t>
            </a:r>
            <a:r>
              <a:rPr lang="fr-FR" b="1" dirty="0"/>
              <a:t>Base moléculaire commune entre PFIC-8 et cholestase liée à HNF1B ?</a:t>
            </a:r>
          </a:p>
          <a:p>
            <a:pPr>
              <a:lnSpc>
                <a:spcPts val="2160"/>
              </a:lnSpc>
            </a:pPr>
            <a:r>
              <a:rPr lang="fr-FR" b="1" dirty="0">
                <a:sym typeface="Wingdings" panose="05000000000000000000" pitchFamily="2" charset="2"/>
              </a:rPr>
              <a:t> </a:t>
            </a:r>
            <a:r>
              <a:rPr lang="fr-FR" b="1" dirty="0"/>
              <a:t>Cholestase néonatale liée à HNF1B = spectre des PFIC ?</a:t>
            </a:r>
          </a:p>
        </p:txBody>
      </p:sp>
      <p:sp>
        <p:nvSpPr>
          <p:cNvPr id="24" name="Titre 16">
            <a:extLst>
              <a:ext uri="{FF2B5EF4-FFF2-40B4-BE49-F238E27FC236}">
                <a16:creationId xmlns:a16="http://schemas.microsoft.com/office/drawing/2014/main" id="{6049E045-3A87-C7F6-07F5-76B390E81643}"/>
              </a:ext>
            </a:extLst>
          </p:cNvPr>
          <p:cNvSpPr>
            <a:spLocks noGrp="1"/>
          </p:cNvSpPr>
          <p:nvPr>
            <p:ph type="title"/>
          </p:nvPr>
        </p:nvSpPr>
        <p:spPr>
          <a:xfrm>
            <a:off x="0" y="0"/>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Lien entre cholestase néonatale liée à HNF1B et PFIC ?</a:t>
            </a:r>
          </a:p>
        </p:txBody>
      </p:sp>
      <p:sp>
        <p:nvSpPr>
          <p:cNvPr id="2" name="ZoneTexte 1">
            <a:extLst>
              <a:ext uri="{FF2B5EF4-FFF2-40B4-BE49-F238E27FC236}">
                <a16:creationId xmlns:a16="http://schemas.microsoft.com/office/drawing/2014/main" id="{6666D973-ED94-8B06-3987-520B10CEB6A9}"/>
              </a:ext>
            </a:extLst>
          </p:cNvPr>
          <p:cNvSpPr txBox="1"/>
          <p:nvPr/>
        </p:nvSpPr>
        <p:spPr>
          <a:xfrm>
            <a:off x="8931854" y="4033779"/>
            <a:ext cx="3397734" cy="523220"/>
          </a:xfrm>
          <a:prstGeom prst="rect">
            <a:avLst/>
          </a:prstGeom>
          <a:noFill/>
        </p:spPr>
        <p:txBody>
          <a:bodyPr wrap="square" rtlCol="0">
            <a:spAutoFit/>
          </a:bodyPr>
          <a:lstStyle/>
          <a:p>
            <a:r>
              <a:rPr lang="fr-FR" sz="1400" dirty="0"/>
              <a:t>IRM hépatique à 2 ans de l’intervention de Kasaï </a:t>
            </a:r>
            <a:r>
              <a:rPr lang="fr-FR" sz="1200" dirty="0"/>
              <a:t>(</a:t>
            </a:r>
            <a:r>
              <a:rPr lang="fr-FR" sz="1200" i="1" dirty="0" err="1"/>
              <a:t>Kotalova</a:t>
            </a:r>
            <a:r>
              <a:rPr lang="fr-FR" sz="1200" i="1" dirty="0"/>
              <a:t> R, World J </a:t>
            </a:r>
            <a:r>
              <a:rPr lang="fr-FR" sz="1200" i="1" dirty="0" err="1"/>
              <a:t>Gastroenterol</a:t>
            </a:r>
            <a:r>
              <a:rPr lang="fr-FR" sz="1200" i="1" dirty="0"/>
              <a:t>, 2015</a:t>
            </a:r>
            <a:r>
              <a:rPr lang="fr-FR" sz="1200" dirty="0"/>
              <a:t>)</a:t>
            </a:r>
          </a:p>
        </p:txBody>
      </p:sp>
      <p:sp>
        <p:nvSpPr>
          <p:cNvPr id="3" name="ZoneTexte 2">
            <a:extLst>
              <a:ext uri="{FF2B5EF4-FFF2-40B4-BE49-F238E27FC236}">
                <a16:creationId xmlns:a16="http://schemas.microsoft.com/office/drawing/2014/main" id="{CFE1B134-51E0-37DB-FB81-20E443181501}"/>
              </a:ext>
            </a:extLst>
          </p:cNvPr>
          <p:cNvSpPr txBox="1"/>
          <p:nvPr/>
        </p:nvSpPr>
        <p:spPr>
          <a:xfrm>
            <a:off x="-198120" y="5951029"/>
            <a:ext cx="3607887" cy="738664"/>
          </a:xfrm>
          <a:prstGeom prst="rect">
            <a:avLst/>
          </a:prstGeom>
          <a:noFill/>
        </p:spPr>
        <p:txBody>
          <a:bodyPr wrap="square" rtlCol="0">
            <a:spAutoFit/>
          </a:bodyPr>
          <a:lstStyle/>
          <a:p>
            <a:pPr algn="ctr"/>
            <a:r>
              <a:rPr lang="fr-FR" sz="1400" dirty="0"/>
              <a:t>Régulation négative de KIF12 si mutation HNF1B </a:t>
            </a:r>
          </a:p>
          <a:p>
            <a:pPr algn="ctr"/>
            <a:r>
              <a:rPr lang="fr-FR" sz="1400" dirty="0"/>
              <a:t>(fait sur </a:t>
            </a:r>
            <a:r>
              <a:rPr lang="fr-FR" sz="1400" i="1" dirty="0" err="1"/>
              <a:t>Biorender</a:t>
            </a:r>
            <a:r>
              <a:rPr lang="fr-FR" sz="1400" dirty="0"/>
              <a:t>)</a:t>
            </a:r>
          </a:p>
        </p:txBody>
      </p:sp>
      <p:sp>
        <p:nvSpPr>
          <p:cNvPr id="4" name="ZoneTexte 3">
            <a:extLst>
              <a:ext uri="{FF2B5EF4-FFF2-40B4-BE49-F238E27FC236}">
                <a16:creationId xmlns:a16="http://schemas.microsoft.com/office/drawing/2014/main" id="{253381EB-96DD-FB25-6F5E-C3E35FD54F59}"/>
              </a:ext>
            </a:extLst>
          </p:cNvPr>
          <p:cNvSpPr txBox="1"/>
          <p:nvPr/>
        </p:nvSpPr>
        <p:spPr>
          <a:xfrm>
            <a:off x="10272518" y="6520620"/>
            <a:ext cx="3397734" cy="276999"/>
          </a:xfrm>
          <a:prstGeom prst="rect">
            <a:avLst/>
          </a:prstGeom>
          <a:noFill/>
        </p:spPr>
        <p:txBody>
          <a:bodyPr wrap="square" rtlCol="0">
            <a:spAutoFit/>
          </a:bodyPr>
          <a:lstStyle/>
          <a:p>
            <a:r>
              <a:rPr lang="fr-FR" sz="1200" i="1" dirty="0" err="1"/>
              <a:t>Gambella</a:t>
            </a:r>
            <a:r>
              <a:rPr lang="fr-FR" sz="1200" i="1" dirty="0"/>
              <a:t> et al, </a:t>
            </a:r>
            <a:r>
              <a:rPr lang="fr-FR" sz="1200" i="1" dirty="0" err="1"/>
              <a:t>Cells</a:t>
            </a:r>
            <a:r>
              <a:rPr lang="fr-FR" sz="1200" i="1" dirty="0"/>
              <a:t>, 2023</a:t>
            </a:r>
          </a:p>
        </p:txBody>
      </p:sp>
    </p:spTree>
    <p:extLst>
      <p:ext uri="{BB962C8B-B14F-4D97-AF65-F5344CB8AC3E}">
        <p14:creationId xmlns:p14="http://schemas.microsoft.com/office/powerpoint/2010/main" val="17315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4C8FB652-9398-1810-D667-B4746B42EFFE}"/>
              </a:ext>
            </a:extLst>
          </p:cNvPr>
          <p:cNvSpPr/>
          <p:nvPr/>
        </p:nvSpPr>
        <p:spPr>
          <a:xfrm>
            <a:off x="5547069" y="5996189"/>
            <a:ext cx="6250712" cy="68415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736B1784-B5DD-5A56-D98D-411EFE55D9DF}"/>
              </a:ext>
            </a:extLst>
          </p:cNvPr>
          <p:cNvSpPr/>
          <p:nvPr/>
        </p:nvSpPr>
        <p:spPr>
          <a:xfrm>
            <a:off x="271549" y="4095884"/>
            <a:ext cx="4639303" cy="171017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3231E4A7-5D41-615F-2869-56E3657AD442}"/>
              </a:ext>
            </a:extLst>
          </p:cNvPr>
          <p:cNvSpPr/>
          <p:nvPr/>
        </p:nvSpPr>
        <p:spPr>
          <a:xfrm>
            <a:off x="271549" y="2089370"/>
            <a:ext cx="4639303" cy="171017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0C47C74-F33A-E318-2A5E-BBEC191A0D7A}"/>
              </a:ext>
            </a:extLst>
          </p:cNvPr>
          <p:cNvSpPr>
            <a:spLocks noGrp="1"/>
          </p:cNvSpPr>
          <p:nvPr>
            <p:ph type="title"/>
          </p:nvPr>
        </p:nvSpPr>
        <p:spPr>
          <a:xfrm>
            <a:off x="0" y="0"/>
            <a:ext cx="12192000" cy="1325563"/>
          </a:xfrm>
        </p:spPr>
        <p:txBody>
          <a:bodyPr>
            <a:normAutofit/>
          </a:bodyPr>
          <a:lstStyle/>
          <a:p>
            <a:pPr algn="ctr"/>
            <a:r>
              <a:rPr lang="fr-FR" sz="3600" dirty="0"/>
              <a:t> </a:t>
            </a:r>
          </a:p>
        </p:txBody>
      </p:sp>
      <p:sp>
        <p:nvSpPr>
          <p:cNvPr id="5" name="ZoneTexte 4">
            <a:extLst>
              <a:ext uri="{FF2B5EF4-FFF2-40B4-BE49-F238E27FC236}">
                <a16:creationId xmlns:a16="http://schemas.microsoft.com/office/drawing/2014/main" id="{458B0DF9-8843-01CC-B6EC-DA0FD5B4AF58}"/>
              </a:ext>
            </a:extLst>
          </p:cNvPr>
          <p:cNvSpPr txBox="1"/>
          <p:nvPr/>
        </p:nvSpPr>
        <p:spPr>
          <a:xfrm>
            <a:off x="871070" y="1466417"/>
            <a:ext cx="10449860" cy="400110"/>
          </a:xfrm>
          <a:prstGeom prst="rect">
            <a:avLst/>
          </a:prstGeom>
          <a:noFill/>
        </p:spPr>
        <p:txBody>
          <a:bodyPr wrap="square" rtlCol="0">
            <a:spAutoFit/>
          </a:bodyPr>
          <a:lstStyle/>
          <a:p>
            <a:r>
              <a:rPr lang="fr-FR" sz="2000" dirty="0"/>
              <a:t>HNF1B = gène suppresseur de tumeur décrit en oncologie hépatique, moins fréquent que HNF1A</a:t>
            </a:r>
          </a:p>
        </p:txBody>
      </p:sp>
      <p:graphicFrame>
        <p:nvGraphicFramePr>
          <p:cNvPr id="6" name="Objet 5">
            <a:extLst>
              <a:ext uri="{FF2B5EF4-FFF2-40B4-BE49-F238E27FC236}">
                <a16:creationId xmlns:a16="http://schemas.microsoft.com/office/drawing/2014/main" id="{C263C6B7-782C-3817-D4B7-77F877683B6C}"/>
              </a:ext>
            </a:extLst>
          </p:cNvPr>
          <p:cNvGraphicFramePr>
            <a:graphicFrameLocks noChangeAspect="1"/>
          </p:cNvGraphicFramePr>
          <p:nvPr>
            <p:extLst>
              <p:ext uri="{D42A27DB-BD31-4B8C-83A1-F6EECF244321}">
                <p14:modId xmlns:p14="http://schemas.microsoft.com/office/powerpoint/2010/main" val="1715522144"/>
              </p:ext>
            </p:extLst>
          </p:nvPr>
        </p:nvGraphicFramePr>
        <p:xfrm>
          <a:off x="6762673" y="2805445"/>
          <a:ext cx="3695854" cy="2691101"/>
        </p:xfrm>
        <a:graphic>
          <a:graphicData uri="http://schemas.openxmlformats.org/presentationml/2006/ole">
            <mc:AlternateContent xmlns:mc="http://schemas.openxmlformats.org/markup-compatibility/2006">
              <mc:Choice xmlns:v="urn:schemas-microsoft-com:vml" Requires="v">
                <p:oleObj name="Image bitmap" r:id="rId3" imgW="3159661" imgH="2300977" progId="Paint.Picture">
                  <p:embed/>
                </p:oleObj>
              </mc:Choice>
              <mc:Fallback>
                <p:oleObj name="Image bitmap" r:id="rId3" imgW="3159661" imgH="2300977" progId="Paint.Picture">
                  <p:embed/>
                  <p:pic>
                    <p:nvPicPr>
                      <p:cNvPr id="6" name="Objet 5">
                        <a:extLst>
                          <a:ext uri="{FF2B5EF4-FFF2-40B4-BE49-F238E27FC236}">
                            <a16:creationId xmlns:a16="http://schemas.microsoft.com/office/drawing/2014/main" id="{C263C6B7-782C-3817-D4B7-77F877683B6C}"/>
                          </a:ext>
                        </a:extLst>
                      </p:cNvPr>
                      <p:cNvPicPr/>
                      <p:nvPr/>
                    </p:nvPicPr>
                    <p:blipFill>
                      <a:blip r:embed="rId4"/>
                      <a:stretch>
                        <a:fillRect/>
                      </a:stretch>
                    </p:blipFill>
                    <p:spPr>
                      <a:xfrm>
                        <a:off x="6762673" y="2805445"/>
                        <a:ext cx="3695854" cy="2691101"/>
                      </a:xfrm>
                      <a:prstGeom prst="rect">
                        <a:avLst/>
                      </a:prstGeom>
                    </p:spPr>
                  </p:pic>
                </p:oleObj>
              </mc:Fallback>
            </mc:AlternateContent>
          </a:graphicData>
        </a:graphic>
      </p:graphicFrame>
      <p:sp>
        <p:nvSpPr>
          <p:cNvPr id="10" name="ZoneTexte 9">
            <a:extLst>
              <a:ext uri="{FF2B5EF4-FFF2-40B4-BE49-F238E27FC236}">
                <a16:creationId xmlns:a16="http://schemas.microsoft.com/office/drawing/2014/main" id="{71F43025-FB2D-2C13-37EB-F4CEDEC3BE63}"/>
              </a:ext>
            </a:extLst>
          </p:cNvPr>
          <p:cNvSpPr txBox="1"/>
          <p:nvPr/>
        </p:nvSpPr>
        <p:spPr>
          <a:xfrm>
            <a:off x="395659" y="2074178"/>
            <a:ext cx="4391082" cy="1669303"/>
          </a:xfrm>
          <a:prstGeom prst="rect">
            <a:avLst/>
          </a:prstGeom>
          <a:noFill/>
        </p:spPr>
        <p:txBody>
          <a:bodyPr wrap="square" rtlCol="0">
            <a:spAutoFit/>
          </a:bodyPr>
          <a:lstStyle/>
          <a:p>
            <a:pPr>
              <a:lnSpc>
                <a:spcPts val="2500"/>
              </a:lnSpc>
            </a:pPr>
            <a:r>
              <a:rPr lang="fr-FR" b="1" dirty="0"/>
              <a:t>Cas 1</a:t>
            </a:r>
          </a:p>
          <a:p>
            <a:pPr>
              <a:lnSpc>
                <a:spcPts val="2500"/>
              </a:lnSpc>
            </a:pPr>
            <a:r>
              <a:rPr lang="fr-FR" dirty="0"/>
              <a:t>- cholestase ictérique néonatale, évolution rapide vers une cirrhose avec CHC</a:t>
            </a:r>
          </a:p>
          <a:p>
            <a:pPr>
              <a:lnSpc>
                <a:spcPts val="2500"/>
              </a:lnSpc>
            </a:pPr>
            <a:r>
              <a:rPr lang="fr-FR" dirty="0"/>
              <a:t>- transplantation hépatique à 16 mois</a:t>
            </a:r>
          </a:p>
          <a:p>
            <a:pPr>
              <a:lnSpc>
                <a:spcPts val="2500"/>
              </a:lnSpc>
            </a:pPr>
            <a:r>
              <a:rPr lang="fr-FR" dirty="0"/>
              <a:t>- pas de récidive au suivi à un an</a:t>
            </a:r>
          </a:p>
        </p:txBody>
      </p:sp>
      <p:sp>
        <p:nvSpPr>
          <p:cNvPr id="12" name="ZoneTexte 11">
            <a:extLst>
              <a:ext uri="{FF2B5EF4-FFF2-40B4-BE49-F238E27FC236}">
                <a16:creationId xmlns:a16="http://schemas.microsoft.com/office/drawing/2014/main" id="{28F904D7-E982-4C5D-D38B-95A4D2B5E80A}"/>
              </a:ext>
            </a:extLst>
          </p:cNvPr>
          <p:cNvSpPr txBox="1"/>
          <p:nvPr/>
        </p:nvSpPr>
        <p:spPr>
          <a:xfrm>
            <a:off x="463434" y="4129960"/>
            <a:ext cx="4946995" cy="1676100"/>
          </a:xfrm>
          <a:prstGeom prst="rect">
            <a:avLst/>
          </a:prstGeom>
          <a:noFill/>
        </p:spPr>
        <p:txBody>
          <a:bodyPr wrap="square" rtlCol="0">
            <a:spAutoFit/>
          </a:bodyPr>
          <a:lstStyle/>
          <a:p>
            <a:pPr>
              <a:lnSpc>
                <a:spcPts val="2500"/>
              </a:lnSpc>
            </a:pPr>
            <a:r>
              <a:rPr lang="fr-FR" b="1" dirty="0"/>
              <a:t>Cas 2</a:t>
            </a:r>
          </a:p>
          <a:p>
            <a:pPr>
              <a:lnSpc>
                <a:spcPts val="2500"/>
              </a:lnSpc>
            </a:pPr>
            <a:r>
              <a:rPr lang="fr-FR" dirty="0"/>
              <a:t>- insuffisance rénale néonatale avec dysplasie rénale </a:t>
            </a:r>
          </a:p>
          <a:p>
            <a:pPr>
              <a:lnSpc>
                <a:spcPts val="2500"/>
              </a:lnSpc>
            </a:pPr>
            <a:r>
              <a:rPr lang="fr-FR" dirty="0"/>
              <a:t>- CHC </a:t>
            </a:r>
            <a:r>
              <a:rPr lang="fr-FR" dirty="0" err="1"/>
              <a:t>bi-focal</a:t>
            </a:r>
            <a:r>
              <a:rPr lang="fr-FR" dirty="0"/>
              <a:t> à 10 ans, opéré</a:t>
            </a:r>
          </a:p>
          <a:p>
            <a:pPr>
              <a:lnSpc>
                <a:spcPts val="2500"/>
              </a:lnSpc>
            </a:pPr>
            <a:r>
              <a:rPr lang="fr-FR" dirty="0"/>
              <a:t>- pas de récidive au suivi à 5 ans</a:t>
            </a:r>
          </a:p>
        </p:txBody>
      </p:sp>
      <p:sp>
        <p:nvSpPr>
          <p:cNvPr id="13" name="ZoneTexte 12">
            <a:extLst>
              <a:ext uri="{FF2B5EF4-FFF2-40B4-BE49-F238E27FC236}">
                <a16:creationId xmlns:a16="http://schemas.microsoft.com/office/drawing/2014/main" id="{C76E52A8-B9D9-900F-3D2A-337ED91013FC}"/>
              </a:ext>
            </a:extLst>
          </p:cNvPr>
          <p:cNvSpPr txBox="1"/>
          <p:nvPr/>
        </p:nvSpPr>
        <p:spPr>
          <a:xfrm>
            <a:off x="5239036" y="2075579"/>
            <a:ext cx="7038689" cy="646331"/>
          </a:xfrm>
          <a:prstGeom prst="rect">
            <a:avLst/>
          </a:prstGeom>
          <a:noFill/>
        </p:spPr>
        <p:txBody>
          <a:bodyPr wrap="square" rtlCol="0">
            <a:spAutoFit/>
          </a:bodyPr>
          <a:lstStyle/>
          <a:p>
            <a:r>
              <a:rPr lang="fr-FR" dirty="0"/>
              <a:t>CHC à cellules épithéliales géantes, </a:t>
            </a:r>
            <a:r>
              <a:rPr lang="fr-FR" b="1" dirty="0"/>
              <a:t>uniquement décrit en pédiatrie dans ces 2 cas </a:t>
            </a:r>
            <a:r>
              <a:rPr lang="fr-FR" dirty="0"/>
              <a:t>+ un autre cas, probable syndrome HNF1B non diagnostiqué</a:t>
            </a:r>
          </a:p>
        </p:txBody>
      </p:sp>
      <p:sp>
        <p:nvSpPr>
          <p:cNvPr id="16" name="ZoneTexte 15">
            <a:extLst>
              <a:ext uri="{FF2B5EF4-FFF2-40B4-BE49-F238E27FC236}">
                <a16:creationId xmlns:a16="http://schemas.microsoft.com/office/drawing/2014/main" id="{2B2462F0-652B-039E-A669-5A15FE2898B6}"/>
              </a:ext>
            </a:extLst>
          </p:cNvPr>
          <p:cNvSpPr txBox="1"/>
          <p:nvPr/>
        </p:nvSpPr>
        <p:spPr>
          <a:xfrm>
            <a:off x="394219" y="6008888"/>
            <a:ext cx="5228996" cy="369332"/>
          </a:xfrm>
          <a:prstGeom prst="rect">
            <a:avLst/>
          </a:prstGeom>
          <a:noFill/>
        </p:spPr>
        <p:txBody>
          <a:bodyPr wrap="square" rtlCol="0">
            <a:spAutoFit/>
          </a:bodyPr>
          <a:lstStyle/>
          <a:p>
            <a:r>
              <a:rPr lang="fr-FR" b="1" dirty="0"/>
              <a:t>AUCUN cas décrit de cholangiocarcinome !</a:t>
            </a:r>
          </a:p>
        </p:txBody>
      </p:sp>
      <p:sp>
        <p:nvSpPr>
          <p:cNvPr id="20" name="Titre 16">
            <a:extLst>
              <a:ext uri="{FF2B5EF4-FFF2-40B4-BE49-F238E27FC236}">
                <a16:creationId xmlns:a16="http://schemas.microsoft.com/office/drawing/2014/main" id="{93F529A0-25FB-C7F3-73E9-40AFDC61BF6B}"/>
              </a:ext>
            </a:extLst>
          </p:cNvPr>
          <p:cNvSpPr txBox="1">
            <a:spLocks/>
          </p:cNvSpPr>
          <p:nvPr/>
        </p:nvSpPr>
        <p:spPr>
          <a:xfrm>
            <a:off x="0" y="-10394"/>
            <a:ext cx="12192000" cy="1325562"/>
          </a:xfrm>
          <a:prstGeom prst="rect">
            <a:avLst/>
          </a:prstGeom>
          <a:solidFill>
            <a:srgbClr val="002060"/>
          </a:solidFill>
          <a:ln w="6350" cap="flat" cmpd="sng" algn="ctr">
            <a:solidFill>
              <a:schemeClr val="tx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dirty="0">
                <a:solidFill>
                  <a:schemeClr val="bg1"/>
                </a:solidFill>
              </a:rPr>
              <a:t>HNF1B-MODY et cancer hépatique</a:t>
            </a:r>
          </a:p>
        </p:txBody>
      </p:sp>
      <p:sp>
        <p:nvSpPr>
          <p:cNvPr id="3" name="ZoneTexte 2">
            <a:extLst>
              <a:ext uri="{FF2B5EF4-FFF2-40B4-BE49-F238E27FC236}">
                <a16:creationId xmlns:a16="http://schemas.microsoft.com/office/drawing/2014/main" id="{7CFD20F1-D126-B1B3-3406-D3711D84823A}"/>
              </a:ext>
            </a:extLst>
          </p:cNvPr>
          <p:cNvSpPr txBox="1"/>
          <p:nvPr/>
        </p:nvSpPr>
        <p:spPr>
          <a:xfrm>
            <a:off x="5695951" y="5546237"/>
            <a:ext cx="6937799" cy="338554"/>
          </a:xfrm>
          <a:prstGeom prst="rect">
            <a:avLst/>
          </a:prstGeom>
          <a:noFill/>
        </p:spPr>
        <p:txBody>
          <a:bodyPr wrap="square" rtlCol="0">
            <a:spAutoFit/>
          </a:bodyPr>
          <a:lstStyle/>
          <a:p>
            <a:r>
              <a:rPr lang="fr-FR" sz="1600" dirty="0"/>
              <a:t>Cellules géantes hépatiques néoplasiques, flèches vides </a:t>
            </a:r>
            <a:r>
              <a:rPr lang="fr-FR" sz="1200" dirty="0"/>
              <a:t>(</a:t>
            </a:r>
            <a:r>
              <a:rPr lang="fr-FR" sz="1200" i="1" dirty="0"/>
              <a:t>Pinon M, BMJ, 2022</a:t>
            </a:r>
            <a:r>
              <a:rPr lang="fr-FR" sz="1200" dirty="0"/>
              <a:t>) </a:t>
            </a:r>
          </a:p>
        </p:txBody>
      </p:sp>
      <p:sp>
        <p:nvSpPr>
          <p:cNvPr id="17" name="ZoneTexte 16">
            <a:extLst>
              <a:ext uri="{FF2B5EF4-FFF2-40B4-BE49-F238E27FC236}">
                <a16:creationId xmlns:a16="http://schemas.microsoft.com/office/drawing/2014/main" id="{06140CC5-F9B2-B581-E4A9-11086C373391}"/>
              </a:ext>
            </a:extLst>
          </p:cNvPr>
          <p:cNvSpPr txBox="1"/>
          <p:nvPr/>
        </p:nvSpPr>
        <p:spPr>
          <a:xfrm>
            <a:off x="5746275" y="5962113"/>
            <a:ext cx="6837149" cy="707501"/>
          </a:xfrm>
          <a:prstGeom prst="rect">
            <a:avLst/>
          </a:prstGeom>
          <a:noFill/>
        </p:spPr>
        <p:txBody>
          <a:bodyPr wrap="square" rtlCol="0">
            <a:spAutoFit/>
          </a:bodyPr>
          <a:lstStyle/>
          <a:p>
            <a:pPr>
              <a:lnSpc>
                <a:spcPts val="2500"/>
              </a:lnSpc>
            </a:pPr>
            <a:r>
              <a:rPr lang="fr-FR" dirty="0">
                <a:sym typeface="Wingdings" panose="05000000000000000000" pitchFamily="2" charset="2"/>
              </a:rPr>
              <a:t> </a:t>
            </a:r>
            <a:r>
              <a:rPr lang="fr-FR" b="1" dirty="0"/>
              <a:t>Mécanisme oncogénique direct de HNF1B ? Effet lié à une régulation négative de HNF1A ?</a:t>
            </a:r>
          </a:p>
        </p:txBody>
      </p:sp>
      <p:sp>
        <p:nvSpPr>
          <p:cNvPr id="8" name="ZoneTexte 7">
            <a:extLst>
              <a:ext uri="{FF2B5EF4-FFF2-40B4-BE49-F238E27FC236}">
                <a16:creationId xmlns:a16="http://schemas.microsoft.com/office/drawing/2014/main" id="{8A90AB65-FD9E-E8AD-2FFF-5A17F1CDA850}"/>
              </a:ext>
            </a:extLst>
          </p:cNvPr>
          <p:cNvSpPr txBox="1"/>
          <p:nvPr/>
        </p:nvSpPr>
        <p:spPr>
          <a:xfrm>
            <a:off x="0" y="6489339"/>
            <a:ext cx="5341214" cy="276999"/>
          </a:xfrm>
          <a:prstGeom prst="rect">
            <a:avLst/>
          </a:prstGeom>
          <a:noFill/>
        </p:spPr>
        <p:txBody>
          <a:bodyPr wrap="square" rtlCol="0">
            <a:spAutoFit/>
          </a:bodyPr>
          <a:lstStyle/>
          <a:p>
            <a:r>
              <a:rPr lang="fr-FR" sz="1200" i="1" dirty="0"/>
              <a:t>De Leusse et al, J </a:t>
            </a:r>
            <a:r>
              <a:rPr lang="fr-FR" sz="1200" i="1" dirty="0" err="1"/>
              <a:t>Ped</a:t>
            </a:r>
            <a:r>
              <a:rPr lang="fr-FR" sz="1200" i="1" dirty="0"/>
              <a:t> </a:t>
            </a:r>
            <a:r>
              <a:rPr lang="fr-FR" sz="1200" i="1" dirty="0" err="1"/>
              <a:t>Gastroenterol</a:t>
            </a:r>
            <a:r>
              <a:rPr lang="fr-FR" sz="1200" i="1" dirty="0"/>
              <a:t> </a:t>
            </a:r>
            <a:r>
              <a:rPr lang="fr-FR" sz="1200" i="1" dirty="0" err="1"/>
              <a:t>Nutr</a:t>
            </a:r>
            <a:r>
              <a:rPr lang="fr-FR" sz="1200" i="1" dirty="0"/>
              <a:t>, 2019; Atra et al, Ann </a:t>
            </a:r>
            <a:r>
              <a:rPr lang="fr-FR" sz="1200" i="1" dirty="0" err="1"/>
              <a:t>Diagn</a:t>
            </a:r>
            <a:r>
              <a:rPr lang="fr-FR" sz="1200" i="1" dirty="0"/>
              <a:t> </a:t>
            </a:r>
            <a:r>
              <a:rPr lang="fr-FR" sz="1200" i="1" dirty="0" err="1"/>
              <a:t>Pathol</a:t>
            </a:r>
            <a:r>
              <a:rPr lang="fr-FR" sz="1200" i="1" dirty="0"/>
              <a:t>, 2007</a:t>
            </a:r>
          </a:p>
        </p:txBody>
      </p:sp>
    </p:spTree>
    <p:extLst>
      <p:ext uri="{BB962C8B-B14F-4D97-AF65-F5344CB8AC3E}">
        <p14:creationId xmlns:p14="http://schemas.microsoft.com/office/powerpoint/2010/main" val="269724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5157B2-ABDA-5F6C-1681-9A78C8237479}"/>
              </a:ext>
            </a:extLst>
          </p:cNvPr>
          <p:cNvSpPr>
            <a:spLocks noGrp="1"/>
          </p:cNvSpPr>
          <p:nvPr>
            <p:ph idx="1"/>
          </p:nvPr>
        </p:nvSpPr>
        <p:spPr/>
        <p:txBody>
          <a:bodyPr>
            <a:normAutofit/>
          </a:bodyPr>
          <a:lstStyle/>
          <a:p>
            <a:r>
              <a:rPr lang="fr-FR" sz="2400" dirty="0"/>
              <a:t>MODY = diabètes relativement fréquents, prévalence en augmentation</a:t>
            </a:r>
          </a:p>
          <a:p>
            <a:pPr marL="0" indent="0">
              <a:buNone/>
            </a:pPr>
            <a:endParaRPr lang="fr-FR" sz="2400" dirty="0"/>
          </a:p>
          <a:p>
            <a:r>
              <a:rPr lang="fr-FR" sz="2400" b="1" dirty="0"/>
              <a:t>6,5% d’adénomatose hépatique </a:t>
            </a:r>
            <a:r>
              <a:rPr lang="fr-FR" sz="2400" dirty="0"/>
              <a:t>dans le HNF1A-MODY, complications fréquentes</a:t>
            </a:r>
          </a:p>
          <a:p>
            <a:pPr marL="0" indent="0">
              <a:buNone/>
            </a:pPr>
            <a:endParaRPr lang="fr-FR" sz="2400" dirty="0"/>
          </a:p>
          <a:p>
            <a:r>
              <a:rPr lang="fr-FR" sz="2400" dirty="0"/>
              <a:t>Manifestations hépatiques </a:t>
            </a:r>
            <a:r>
              <a:rPr lang="fr-FR" sz="2400" b="1" dirty="0"/>
              <a:t>variées</a:t>
            </a:r>
            <a:r>
              <a:rPr lang="fr-FR" sz="2400" dirty="0"/>
              <a:t> dans le HNF1B-MODY: de la </a:t>
            </a:r>
            <a:r>
              <a:rPr lang="fr-FR" sz="2400" dirty="0" err="1"/>
              <a:t>ciliopathie</a:t>
            </a:r>
            <a:r>
              <a:rPr lang="fr-FR" sz="2400" dirty="0"/>
              <a:t> à la cholangite sclérosante, en passant par la cholestase néonatale et le CHC</a:t>
            </a:r>
          </a:p>
          <a:p>
            <a:pPr marL="0" indent="0">
              <a:buNone/>
            </a:pPr>
            <a:endParaRPr lang="fr-FR" sz="2400" dirty="0"/>
          </a:p>
          <a:p>
            <a:r>
              <a:rPr lang="fr-FR" sz="2400" dirty="0"/>
              <a:t>Savoir penser à une atteinte hépatique d’un MODY en cas d’anomalies associées d’autres organes, car les manifestations extra-pancréatiques peuvent survenir en premier !</a:t>
            </a:r>
          </a:p>
        </p:txBody>
      </p:sp>
      <p:sp>
        <p:nvSpPr>
          <p:cNvPr id="5" name="Titre 16">
            <a:extLst>
              <a:ext uri="{FF2B5EF4-FFF2-40B4-BE49-F238E27FC236}">
                <a16:creationId xmlns:a16="http://schemas.microsoft.com/office/drawing/2014/main" id="{C975FDE5-F222-62FB-FECC-C0FEEFA6FC89}"/>
              </a:ext>
            </a:extLst>
          </p:cNvPr>
          <p:cNvSpPr>
            <a:spLocks noGrp="1"/>
          </p:cNvSpPr>
          <p:nvPr>
            <p:ph type="title"/>
          </p:nvPr>
        </p:nvSpPr>
        <p:spPr>
          <a:xfrm>
            <a:off x="0" y="0"/>
            <a:ext cx="12192000" cy="1325562"/>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Conclusion – Points clés</a:t>
            </a:r>
          </a:p>
        </p:txBody>
      </p:sp>
    </p:spTree>
    <p:extLst>
      <p:ext uri="{BB962C8B-B14F-4D97-AF65-F5344CB8AC3E}">
        <p14:creationId xmlns:p14="http://schemas.microsoft.com/office/powerpoint/2010/main" val="382023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B0390D7-B39F-0FEE-52B7-A47A9F39BEC8}"/>
              </a:ext>
            </a:extLst>
          </p:cNvPr>
          <p:cNvPicPr>
            <a:picLocks noGrp="1" noChangeAspect="1"/>
          </p:cNvPicPr>
          <p:nvPr>
            <p:ph idx="1"/>
          </p:nvPr>
        </p:nvPicPr>
        <p:blipFill>
          <a:blip r:embed="rId3"/>
          <a:stretch>
            <a:fillRect/>
          </a:stretch>
        </p:blipFill>
        <p:spPr>
          <a:xfrm>
            <a:off x="8757920" y="1510706"/>
            <a:ext cx="2985606" cy="1601152"/>
          </a:xfrm>
        </p:spPr>
      </p:pic>
      <p:sp>
        <p:nvSpPr>
          <p:cNvPr id="7" name="ZoneTexte 6">
            <a:extLst>
              <a:ext uri="{FF2B5EF4-FFF2-40B4-BE49-F238E27FC236}">
                <a16:creationId xmlns:a16="http://schemas.microsoft.com/office/drawing/2014/main" id="{6F3CC3D0-5F97-C89D-6407-07D46BA3426D}"/>
              </a:ext>
            </a:extLst>
          </p:cNvPr>
          <p:cNvSpPr txBox="1"/>
          <p:nvPr/>
        </p:nvSpPr>
        <p:spPr>
          <a:xfrm>
            <a:off x="756920" y="1481068"/>
            <a:ext cx="8280874" cy="1323439"/>
          </a:xfrm>
          <a:prstGeom prst="rect">
            <a:avLst/>
          </a:prstGeom>
          <a:noFill/>
        </p:spPr>
        <p:txBody>
          <a:bodyPr wrap="square" rtlCol="0">
            <a:spAutoFit/>
          </a:bodyPr>
          <a:lstStyle/>
          <a:p>
            <a:pPr marL="285750" indent="-285750">
              <a:buFont typeface="Arial" panose="020B0604020202020204" pitchFamily="34" charset="0"/>
              <a:buChar char="•"/>
            </a:pPr>
            <a:r>
              <a:rPr lang="fr-FR" sz="2000" dirty="0"/>
              <a:t>Diabète </a:t>
            </a:r>
            <a:r>
              <a:rPr lang="fr-FR" sz="2000" b="1" dirty="0"/>
              <a:t>monogénique</a:t>
            </a:r>
            <a:r>
              <a:rPr lang="fr-FR" sz="2000" dirty="0"/>
              <a:t>, transmission </a:t>
            </a:r>
            <a:r>
              <a:rPr lang="fr-FR" sz="2000" b="1" dirty="0"/>
              <a:t>autosomique dominante </a:t>
            </a:r>
            <a:r>
              <a:rPr lang="fr-FR" sz="2000" dirty="0">
                <a:sym typeface="Wingdings" panose="05000000000000000000" pitchFamily="2" charset="2"/>
              </a:rPr>
              <a:t> a</a:t>
            </a:r>
            <a:r>
              <a:rPr lang="fr-FR" sz="2000" dirty="0"/>
              <a:t>ltération du développement/fonction des cellules bêta du pancréas  </a:t>
            </a:r>
          </a:p>
          <a:p>
            <a:endParaRPr lang="fr-FR" sz="2000" dirty="0"/>
          </a:p>
          <a:p>
            <a:pPr marL="285750" indent="-285750">
              <a:buFont typeface="Arial" panose="020B0604020202020204" pitchFamily="34" charset="0"/>
              <a:buChar char="•"/>
            </a:pPr>
            <a:r>
              <a:rPr lang="fr-FR" sz="2000" dirty="0"/>
              <a:t>Actuellement 14 gènes identifiés. Diabètes </a:t>
            </a:r>
            <a:r>
              <a:rPr lang="fr-FR" sz="2000" b="1" dirty="0"/>
              <a:t>MODY 1 à 5 = 90% </a:t>
            </a:r>
            <a:r>
              <a:rPr lang="fr-FR" sz="2000" dirty="0"/>
              <a:t>des cas</a:t>
            </a:r>
          </a:p>
        </p:txBody>
      </p:sp>
      <p:sp>
        <p:nvSpPr>
          <p:cNvPr id="10" name="ZoneTexte 9">
            <a:extLst>
              <a:ext uri="{FF2B5EF4-FFF2-40B4-BE49-F238E27FC236}">
                <a16:creationId xmlns:a16="http://schemas.microsoft.com/office/drawing/2014/main" id="{D9B2C337-6AA1-A0F4-83DE-406FAFAA2028}"/>
              </a:ext>
            </a:extLst>
          </p:cNvPr>
          <p:cNvSpPr txBox="1"/>
          <p:nvPr/>
        </p:nvSpPr>
        <p:spPr>
          <a:xfrm>
            <a:off x="4551680" y="3028890"/>
            <a:ext cx="2661920" cy="400110"/>
          </a:xfrm>
          <a:prstGeom prst="rect">
            <a:avLst/>
          </a:prstGeom>
          <a:noFill/>
        </p:spPr>
        <p:txBody>
          <a:bodyPr wrap="square" rtlCol="0">
            <a:spAutoFit/>
          </a:bodyPr>
          <a:lstStyle/>
          <a:p>
            <a:r>
              <a:rPr lang="fr-FR" sz="2000" b="1" dirty="0"/>
              <a:t>Critères évocateurs</a:t>
            </a:r>
          </a:p>
        </p:txBody>
      </p:sp>
      <p:sp>
        <p:nvSpPr>
          <p:cNvPr id="11" name="ZoneTexte 10">
            <a:extLst>
              <a:ext uri="{FF2B5EF4-FFF2-40B4-BE49-F238E27FC236}">
                <a16:creationId xmlns:a16="http://schemas.microsoft.com/office/drawing/2014/main" id="{D846457A-2C6F-AC07-EDBB-1B3FD10653C8}"/>
              </a:ext>
            </a:extLst>
          </p:cNvPr>
          <p:cNvSpPr txBox="1"/>
          <p:nvPr/>
        </p:nvSpPr>
        <p:spPr>
          <a:xfrm>
            <a:off x="3213219" y="3437940"/>
            <a:ext cx="5201920" cy="1938992"/>
          </a:xfrm>
          <a:prstGeom prst="rect">
            <a:avLst/>
          </a:prstGeom>
          <a:noFill/>
        </p:spPr>
        <p:txBody>
          <a:bodyPr wrap="square" rtlCol="0">
            <a:spAutoFit/>
          </a:bodyPr>
          <a:lstStyle/>
          <a:p>
            <a:r>
              <a:rPr lang="fr-FR" sz="2000" dirty="0"/>
              <a:t>1. Sujets jeunes &lt; 25 ans</a:t>
            </a:r>
          </a:p>
          <a:p>
            <a:r>
              <a:rPr lang="fr-FR" sz="2000" dirty="0"/>
              <a:t>2. Histoire familiale de diabète</a:t>
            </a:r>
          </a:p>
          <a:p>
            <a:r>
              <a:rPr lang="fr-FR" sz="2000" dirty="0"/>
              <a:t>3. Négativité des anticorps d’auto-immunité du diabète de type 1</a:t>
            </a:r>
          </a:p>
          <a:p>
            <a:r>
              <a:rPr lang="fr-FR" sz="2000" dirty="0"/>
              <a:t>4. Absence de surpoids/obésité ou de signes d’insulino-résistance</a:t>
            </a:r>
          </a:p>
        </p:txBody>
      </p:sp>
      <p:sp>
        <p:nvSpPr>
          <p:cNvPr id="13" name="ZoneTexte 12">
            <a:extLst>
              <a:ext uri="{FF2B5EF4-FFF2-40B4-BE49-F238E27FC236}">
                <a16:creationId xmlns:a16="http://schemas.microsoft.com/office/drawing/2014/main" id="{2570B377-17F2-EA45-70B2-D1BAB9E1F930}"/>
              </a:ext>
            </a:extLst>
          </p:cNvPr>
          <p:cNvSpPr txBox="1"/>
          <p:nvPr/>
        </p:nvSpPr>
        <p:spPr>
          <a:xfrm>
            <a:off x="756920" y="5764550"/>
            <a:ext cx="10251440" cy="707886"/>
          </a:xfrm>
          <a:prstGeom prst="rect">
            <a:avLst/>
          </a:prstGeom>
          <a:noFill/>
        </p:spPr>
        <p:txBody>
          <a:bodyPr wrap="square" rtlCol="0">
            <a:spAutoFit/>
          </a:bodyPr>
          <a:lstStyle/>
          <a:p>
            <a:pPr marL="285750" indent="-285750">
              <a:buFont typeface="Arial" panose="020B0604020202020204" pitchFamily="34" charset="0"/>
              <a:buChar char="•"/>
            </a:pPr>
            <a:r>
              <a:rPr lang="fr-FR" sz="2000" b="1" dirty="0"/>
              <a:t>3% des diabètes </a:t>
            </a:r>
            <a:r>
              <a:rPr lang="fr-FR" sz="2000" dirty="0"/>
              <a:t>diagnostiqués en France. Prévalence SOUS estimée (accessibilité du NGS, confusion avec diabètes de type 1 et 2) </a:t>
            </a:r>
          </a:p>
        </p:txBody>
      </p:sp>
      <p:sp>
        <p:nvSpPr>
          <p:cNvPr id="17" name="Titre 16">
            <a:extLst>
              <a:ext uri="{FF2B5EF4-FFF2-40B4-BE49-F238E27FC236}">
                <a16:creationId xmlns:a16="http://schemas.microsoft.com/office/drawing/2014/main" id="{7B13FB51-4A32-0742-8299-77BF73CB7917}"/>
              </a:ext>
            </a:extLst>
          </p:cNvPr>
          <p:cNvSpPr>
            <a:spLocks noGrp="1"/>
          </p:cNvSpPr>
          <p:nvPr>
            <p:ph type="title"/>
          </p:nvPr>
        </p:nvSpPr>
        <p:spPr>
          <a:xfrm>
            <a:off x="0" y="-19050"/>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err="1">
                <a:solidFill>
                  <a:schemeClr val="bg1"/>
                </a:solidFill>
              </a:rPr>
              <a:t>Maturity</a:t>
            </a:r>
            <a:r>
              <a:rPr lang="fr-FR" sz="3200" dirty="0">
                <a:solidFill>
                  <a:schemeClr val="bg1"/>
                </a:solidFill>
              </a:rPr>
              <a:t> </a:t>
            </a:r>
            <a:r>
              <a:rPr lang="fr-FR" sz="3200" dirty="0" err="1">
                <a:solidFill>
                  <a:schemeClr val="bg1"/>
                </a:solidFill>
              </a:rPr>
              <a:t>Onset</a:t>
            </a:r>
            <a:r>
              <a:rPr lang="fr-FR" sz="3200" dirty="0">
                <a:solidFill>
                  <a:schemeClr val="bg1"/>
                </a:solidFill>
              </a:rPr>
              <a:t> </a:t>
            </a:r>
            <a:r>
              <a:rPr lang="fr-FR" sz="3200" dirty="0" err="1">
                <a:solidFill>
                  <a:schemeClr val="bg1"/>
                </a:solidFill>
              </a:rPr>
              <a:t>Diabetes</a:t>
            </a:r>
            <a:r>
              <a:rPr lang="fr-FR" sz="3200" dirty="0">
                <a:solidFill>
                  <a:schemeClr val="bg1"/>
                </a:solidFill>
              </a:rPr>
              <a:t> of the Young (MODY)</a:t>
            </a:r>
            <a:r>
              <a:rPr lang="fr-FR" sz="3200" dirty="0"/>
              <a:t> </a:t>
            </a:r>
          </a:p>
        </p:txBody>
      </p:sp>
      <p:sp>
        <p:nvSpPr>
          <p:cNvPr id="2" name="Rectangle : coins arrondis 1">
            <a:extLst>
              <a:ext uri="{FF2B5EF4-FFF2-40B4-BE49-F238E27FC236}">
                <a16:creationId xmlns:a16="http://schemas.microsoft.com/office/drawing/2014/main" id="{71BB1C98-8EA6-AF7A-9A41-384CF9535342}"/>
              </a:ext>
            </a:extLst>
          </p:cNvPr>
          <p:cNvSpPr/>
          <p:nvPr/>
        </p:nvSpPr>
        <p:spPr>
          <a:xfrm>
            <a:off x="3100307" y="3001694"/>
            <a:ext cx="5201920" cy="2438400"/>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8FD1E34-169B-5BFD-51F1-42122296329C}"/>
              </a:ext>
            </a:extLst>
          </p:cNvPr>
          <p:cNvSpPr txBox="1"/>
          <p:nvPr/>
        </p:nvSpPr>
        <p:spPr>
          <a:xfrm>
            <a:off x="9037794" y="6413371"/>
            <a:ext cx="4367853" cy="276999"/>
          </a:xfrm>
          <a:prstGeom prst="rect">
            <a:avLst/>
          </a:prstGeom>
          <a:noFill/>
        </p:spPr>
        <p:txBody>
          <a:bodyPr wrap="square" rtlCol="0">
            <a:spAutoFit/>
          </a:bodyPr>
          <a:lstStyle/>
          <a:p>
            <a:r>
              <a:rPr lang="fr-FR" sz="1200" i="1" dirty="0"/>
              <a:t>Bonnefond et al, Nat </a:t>
            </a:r>
            <a:r>
              <a:rPr lang="fr-FR" sz="1200" i="1" dirty="0" err="1"/>
              <a:t>Rev</a:t>
            </a:r>
            <a:r>
              <a:rPr lang="fr-FR" sz="1200" i="1" dirty="0"/>
              <a:t> Dis </a:t>
            </a:r>
            <a:r>
              <a:rPr lang="fr-FR" sz="1200" i="1" dirty="0" err="1"/>
              <a:t>Primers</a:t>
            </a:r>
            <a:r>
              <a:rPr lang="fr-FR" sz="1200" i="1" dirty="0"/>
              <a:t>, 2023</a:t>
            </a:r>
          </a:p>
        </p:txBody>
      </p:sp>
    </p:spTree>
    <p:extLst>
      <p:ext uri="{BB962C8B-B14F-4D97-AF65-F5344CB8AC3E}">
        <p14:creationId xmlns:p14="http://schemas.microsoft.com/office/powerpoint/2010/main" val="426337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2041E8DC-D38C-6334-8C21-FD14A83D72D3}"/>
              </a:ext>
            </a:extLst>
          </p:cNvPr>
          <p:cNvSpPr txBox="1"/>
          <p:nvPr/>
        </p:nvSpPr>
        <p:spPr>
          <a:xfrm>
            <a:off x="210735" y="2340778"/>
            <a:ext cx="4524748" cy="3108543"/>
          </a:xfrm>
          <a:prstGeom prst="rect">
            <a:avLst/>
          </a:prstGeom>
          <a:noFill/>
        </p:spPr>
        <p:txBody>
          <a:bodyPr wrap="square" rtlCol="0">
            <a:spAutoFit/>
          </a:bodyPr>
          <a:lstStyle/>
          <a:p>
            <a:pPr marL="285750" indent="-285750">
              <a:buFont typeface="Arial" panose="020B0604020202020204" pitchFamily="34" charset="0"/>
              <a:buChar char="•"/>
            </a:pPr>
            <a:r>
              <a:rPr lang="fr-FR" sz="2000" b="1" dirty="0"/>
              <a:t>30 à 50% des MODY en France</a:t>
            </a:r>
            <a:r>
              <a:rPr lang="fr-FR" sz="2000" dirty="0"/>
              <a:t>. 400 mutations identifiées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Age médian au diagnostic de 20 ans</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Confusion avec diabètes de type 1 (hyperglycémie aiguë dans 25% des cas) ou 2 (surpoids dans 30% des cas)</a:t>
            </a:r>
          </a:p>
          <a:p>
            <a:endParaRPr lang="fr-FR" dirty="0"/>
          </a:p>
          <a:p>
            <a:pPr marL="285750" indent="-285750">
              <a:buFont typeface="Arial" panose="020B0604020202020204" pitchFamily="34" charset="0"/>
              <a:buChar char="•"/>
            </a:pPr>
            <a:endParaRPr lang="fr-FR" dirty="0"/>
          </a:p>
        </p:txBody>
      </p:sp>
      <p:sp>
        <p:nvSpPr>
          <p:cNvPr id="19" name="Titre 16">
            <a:extLst>
              <a:ext uri="{FF2B5EF4-FFF2-40B4-BE49-F238E27FC236}">
                <a16:creationId xmlns:a16="http://schemas.microsoft.com/office/drawing/2014/main" id="{B89480FC-7716-08E2-27BE-96260021BECD}"/>
              </a:ext>
            </a:extLst>
          </p:cNvPr>
          <p:cNvSpPr txBox="1">
            <a:spLocks/>
          </p:cNvSpPr>
          <p:nvPr/>
        </p:nvSpPr>
        <p:spPr>
          <a:xfrm>
            <a:off x="0" y="-19050"/>
            <a:ext cx="12192000" cy="1325563"/>
          </a:xfrm>
          <a:prstGeom prst="rect">
            <a:avLst/>
          </a:prstGeom>
          <a:solidFill>
            <a:srgbClr val="002060"/>
          </a:solidFill>
          <a:ln w="6350" cap="flat" cmpd="sng" algn="ctr">
            <a:solidFill>
              <a:schemeClr val="tx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dirty="0">
                <a:solidFill>
                  <a:schemeClr val="bg1"/>
                </a:solidFill>
              </a:rPr>
              <a:t>MODY 3 ou HNF1A-MODY </a:t>
            </a:r>
          </a:p>
        </p:txBody>
      </p:sp>
      <p:pic>
        <p:nvPicPr>
          <p:cNvPr id="10" name="Image 9">
            <a:extLst>
              <a:ext uri="{FF2B5EF4-FFF2-40B4-BE49-F238E27FC236}">
                <a16:creationId xmlns:a16="http://schemas.microsoft.com/office/drawing/2014/main" id="{A0FA64B1-B22D-B0F1-FECE-142AF2B2399E}"/>
              </a:ext>
            </a:extLst>
          </p:cNvPr>
          <p:cNvPicPr>
            <a:picLocks noChangeAspect="1"/>
          </p:cNvPicPr>
          <p:nvPr/>
        </p:nvPicPr>
        <p:blipFill>
          <a:blip r:embed="rId3"/>
          <a:stretch>
            <a:fillRect/>
          </a:stretch>
        </p:blipFill>
        <p:spPr>
          <a:xfrm>
            <a:off x="4735483" y="1504275"/>
            <a:ext cx="7038975" cy="4781550"/>
          </a:xfrm>
          <a:prstGeom prst="rect">
            <a:avLst/>
          </a:prstGeom>
        </p:spPr>
      </p:pic>
      <p:sp>
        <p:nvSpPr>
          <p:cNvPr id="2" name="ZoneTexte 1">
            <a:extLst>
              <a:ext uri="{FF2B5EF4-FFF2-40B4-BE49-F238E27FC236}">
                <a16:creationId xmlns:a16="http://schemas.microsoft.com/office/drawing/2014/main" id="{725ABBCB-D992-8DDD-AED0-ED8606E55C92}"/>
              </a:ext>
            </a:extLst>
          </p:cNvPr>
          <p:cNvSpPr txBox="1"/>
          <p:nvPr/>
        </p:nvSpPr>
        <p:spPr>
          <a:xfrm>
            <a:off x="4358247" y="6483587"/>
            <a:ext cx="8235841" cy="276999"/>
          </a:xfrm>
          <a:prstGeom prst="rect">
            <a:avLst/>
          </a:prstGeom>
          <a:noFill/>
        </p:spPr>
        <p:txBody>
          <a:bodyPr wrap="square" rtlCol="0">
            <a:spAutoFit/>
          </a:bodyPr>
          <a:lstStyle/>
          <a:p>
            <a:r>
              <a:rPr lang="fr-FR" sz="1200" i="1" dirty="0" err="1"/>
              <a:t>Colclough</a:t>
            </a:r>
            <a:r>
              <a:rPr lang="fr-FR" sz="1200" i="1" dirty="0"/>
              <a:t> et al, Hum </a:t>
            </a:r>
            <a:r>
              <a:rPr lang="fr-FR" sz="1200" i="1" dirty="0" err="1"/>
              <a:t>Mutat</a:t>
            </a:r>
            <a:r>
              <a:rPr lang="fr-FR" sz="1200" i="1" dirty="0"/>
              <a:t>, 2013; </a:t>
            </a:r>
            <a:r>
              <a:rPr lang="fr-FR" sz="1200" i="1" dirty="0" err="1"/>
              <a:t>Malikova</a:t>
            </a:r>
            <a:r>
              <a:rPr lang="fr-FR" sz="1200" i="1" dirty="0"/>
              <a:t> et al, J Clin </a:t>
            </a:r>
            <a:r>
              <a:rPr lang="fr-FR" sz="1200" i="1" dirty="0" err="1"/>
              <a:t>Endocrinol</a:t>
            </a:r>
            <a:r>
              <a:rPr lang="fr-FR" sz="1200" i="1" dirty="0"/>
              <a:t> </a:t>
            </a:r>
            <a:r>
              <a:rPr lang="fr-FR" sz="1200" i="1" dirty="0" err="1"/>
              <a:t>Metab</a:t>
            </a:r>
            <a:r>
              <a:rPr lang="fr-FR" sz="1200" i="1" dirty="0"/>
              <a:t>, 2020; </a:t>
            </a:r>
            <a:r>
              <a:rPr lang="fr-FR" sz="1200" i="1" dirty="0" err="1"/>
              <a:t>Hattersley</a:t>
            </a:r>
            <a:r>
              <a:rPr lang="fr-FR" sz="1200" i="1" dirty="0"/>
              <a:t> et al, </a:t>
            </a:r>
            <a:r>
              <a:rPr lang="fr-FR" sz="1200" i="1" dirty="0" err="1"/>
              <a:t>Pediatr</a:t>
            </a:r>
            <a:r>
              <a:rPr lang="fr-FR" sz="1200" i="1" dirty="0"/>
              <a:t> </a:t>
            </a:r>
            <a:r>
              <a:rPr lang="fr-FR" sz="1200" i="1" dirty="0" err="1"/>
              <a:t>Diabetes</a:t>
            </a:r>
            <a:r>
              <a:rPr lang="fr-FR" sz="1200" i="1" dirty="0"/>
              <a:t>, 2018</a:t>
            </a:r>
          </a:p>
        </p:txBody>
      </p:sp>
    </p:spTree>
    <p:extLst>
      <p:ext uri="{BB962C8B-B14F-4D97-AF65-F5344CB8AC3E}">
        <p14:creationId xmlns:p14="http://schemas.microsoft.com/office/powerpoint/2010/main" val="118311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3F75287F-9AB3-6013-BD24-74157F689551}"/>
              </a:ext>
            </a:extLst>
          </p:cNvPr>
          <p:cNvSpPr/>
          <p:nvPr/>
        </p:nvSpPr>
        <p:spPr>
          <a:xfrm>
            <a:off x="960120" y="1801471"/>
            <a:ext cx="10378440" cy="101566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6">
            <a:extLst>
              <a:ext uri="{FF2B5EF4-FFF2-40B4-BE49-F238E27FC236}">
                <a16:creationId xmlns:a16="http://schemas.microsoft.com/office/drawing/2014/main" id="{211DDE28-3D7C-BF0A-D2A5-467CF631AC0F}"/>
              </a:ext>
            </a:extLst>
          </p:cNvPr>
          <p:cNvSpPr txBox="1">
            <a:spLocks/>
          </p:cNvSpPr>
          <p:nvPr/>
        </p:nvSpPr>
        <p:spPr>
          <a:xfrm>
            <a:off x="0" y="0"/>
            <a:ext cx="12192000" cy="1442210"/>
          </a:xfrm>
          <a:prstGeom prst="rect">
            <a:avLst/>
          </a:prstGeom>
          <a:solidFill>
            <a:srgbClr val="002060"/>
          </a:solidFill>
          <a:ln w="6350" cap="flat" cmpd="sng" algn="ctr">
            <a:solidFill>
              <a:schemeClr val="tx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dirty="0">
                <a:solidFill>
                  <a:schemeClr val="bg1"/>
                </a:solidFill>
              </a:rPr>
              <a:t>Adénomatose hépatique et HNF1A-MODY</a:t>
            </a:r>
          </a:p>
        </p:txBody>
      </p:sp>
      <p:sp>
        <p:nvSpPr>
          <p:cNvPr id="5" name="ZoneTexte 4">
            <a:extLst>
              <a:ext uri="{FF2B5EF4-FFF2-40B4-BE49-F238E27FC236}">
                <a16:creationId xmlns:a16="http://schemas.microsoft.com/office/drawing/2014/main" id="{8083581D-2209-C31E-2146-B6C7182C9BF3}"/>
              </a:ext>
            </a:extLst>
          </p:cNvPr>
          <p:cNvSpPr txBox="1"/>
          <p:nvPr/>
        </p:nvSpPr>
        <p:spPr>
          <a:xfrm>
            <a:off x="960120" y="1920233"/>
            <a:ext cx="10378440" cy="1015663"/>
          </a:xfrm>
          <a:prstGeom prst="rect">
            <a:avLst/>
          </a:prstGeom>
          <a:noFill/>
        </p:spPr>
        <p:txBody>
          <a:bodyPr wrap="square" rtlCol="0">
            <a:spAutoFit/>
          </a:bodyPr>
          <a:lstStyle/>
          <a:p>
            <a:r>
              <a:rPr lang="fr-FR" sz="2000" dirty="0"/>
              <a:t>Adénomatose hépatique : ≥ 10 adénomes hépatiques, parenchyme hépatique sain. </a:t>
            </a:r>
            <a:r>
              <a:rPr lang="fr-FR" sz="2000" b="1" dirty="0" err="1"/>
              <a:t>Sex</a:t>
            </a:r>
            <a:r>
              <a:rPr lang="fr-FR" sz="2000" b="1" dirty="0"/>
              <a:t> ratio 1♀/1♂, pas de lien avec les œstrogènes</a:t>
            </a:r>
            <a:r>
              <a:rPr lang="fr-FR" sz="2000" dirty="0"/>
              <a:t>. Complication hémorragique fréquente (25 à 50% des cas)</a:t>
            </a:r>
            <a:endParaRPr lang="fr-FR" sz="2000" b="1" i="1" dirty="0"/>
          </a:p>
          <a:p>
            <a:r>
              <a:rPr lang="fr-FR" sz="2000" dirty="0"/>
              <a:t>  </a:t>
            </a:r>
          </a:p>
        </p:txBody>
      </p:sp>
      <p:sp>
        <p:nvSpPr>
          <p:cNvPr id="7" name="ZoneTexte 6">
            <a:extLst>
              <a:ext uri="{FF2B5EF4-FFF2-40B4-BE49-F238E27FC236}">
                <a16:creationId xmlns:a16="http://schemas.microsoft.com/office/drawing/2014/main" id="{BF31F7C6-19DA-2E43-52E1-A251AF50FEBC}"/>
              </a:ext>
            </a:extLst>
          </p:cNvPr>
          <p:cNvSpPr txBox="1"/>
          <p:nvPr/>
        </p:nvSpPr>
        <p:spPr>
          <a:xfrm>
            <a:off x="1508760" y="2933964"/>
            <a:ext cx="9829800" cy="400110"/>
          </a:xfrm>
          <a:prstGeom prst="rect">
            <a:avLst/>
          </a:prstGeom>
          <a:noFill/>
        </p:spPr>
        <p:txBody>
          <a:bodyPr wrap="square" rtlCol="0">
            <a:spAutoFit/>
          </a:bodyPr>
          <a:lstStyle/>
          <a:p>
            <a:r>
              <a:rPr lang="fr-FR" sz="2000" dirty="0">
                <a:sym typeface="Wingdings" panose="05000000000000000000" pitchFamily="2" charset="2"/>
              </a:rPr>
              <a:t> </a:t>
            </a:r>
            <a:r>
              <a:rPr lang="fr-FR" sz="2000" b="1" dirty="0"/>
              <a:t>HNF1A-MODY</a:t>
            </a:r>
            <a:r>
              <a:rPr lang="fr-FR" sz="2000" dirty="0"/>
              <a:t> identifié dans </a:t>
            </a:r>
            <a:r>
              <a:rPr lang="fr-FR" sz="2000" b="1" dirty="0"/>
              <a:t>10% des cas </a:t>
            </a:r>
            <a:r>
              <a:rPr lang="fr-FR" sz="2000" dirty="0"/>
              <a:t>d’adénomatose hépatique</a:t>
            </a:r>
          </a:p>
        </p:txBody>
      </p:sp>
      <p:pic>
        <p:nvPicPr>
          <p:cNvPr id="8" name="Image 7">
            <a:extLst>
              <a:ext uri="{FF2B5EF4-FFF2-40B4-BE49-F238E27FC236}">
                <a16:creationId xmlns:a16="http://schemas.microsoft.com/office/drawing/2014/main" id="{19E09816-C786-4236-0842-F28393A0B1B6}"/>
              </a:ext>
            </a:extLst>
          </p:cNvPr>
          <p:cNvPicPr>
            <a:picLocks noChangeAspect="1"/>
          </p:cNvPicPr>
          <p:nvPr/>
        </p:nvPicPr>
        <p:blipFill>
          <a:blip r:embed="rId3"/>
          <a:stretch>
            <a:fillRect/>
          </a:stretch>
        </p:blipFill>
        <p:spPr>
          <a:xfrm>
            <a:off x="2011680" y="3571600"/>
            <a:ext cx="7290637" cy="2554984"/>
          </a:xfrm>
          <a:prstGeom prst="rect">
            <a:avLst/>
          </a:prstGeom>
        </p:spPr>
      </p:pic>
      <p:sp>
        <p:nvSpPr>
          <p:cNvPr id="12" name="ZoneTexte 11">
            <a:extLst>
              <a:ext uri="{FF2B5EF4-FFF2-40B4-BE49-F238E27FC236}">
                <a16:creationId xmlns:a16="http://schemas.microsoft.com/office/drawing/2014/main" id="{BE6A7935-07F3-6D97-8DD0-9433F3E88956}"/>
              </a:ext>
            </a:extLst>
          </p:cNvPr>
          <p:cNvSpPr txBox="1"/>
          <p:nvPr/>
        </p:nvSpPr>
        <p:spPr>
          <a:xfrm>
            <a:off x="1143000" y="6254414"/>
            <a:ext cx="9479280" cy="523220"/>
          </a:xfrm>
          <a:prstGeom prst="rect">
            <a:avLst/>
          </a:prstGeom>
          <a:noFill/>
        </p:spPr>
        <p:txBody>
          <a:bodyPr wrap="square" rtlCol="0">
            <a:spAutoFit/>
          </a:bodyPr>
          <a:lstStyle/>
          <a:p>
            <a:pPr algn="ctr"/>
            <a:r>
              <a:rPr lang="fr-FR" sz="1600" dirty="0"/>
              <a:t>IRM et vue opératoire du foie d’un patient HNF1A-MODY avec adénomatose hépatique </a:t>
            </a:r>
          </a:p>
          <a:p>
            <a:pPr algn="ctr"/>
            <a:r>
              <a:rPr lang="fr-FR" sz="1200" dirty="0"/>
              <a:t>(</a:t>
            </a:r>
            <a:r>
              <a:rPr lang="fr-FR" sz="1200" i="1" dirty="0" err="1"/>
              <a:t>Haring</a:t>
            </a:r>
            <a:r>
              <a:rPr lang="fr-FR" sz="1200" i="1" dirty="0"/>
              <a:t> MPD, </a:t>
            </a:r>
            <a:r>
              <a:rPr lang="fr-FR" sz="1200" i="1" dirty="0" err="1"/>
              <a:t>Liver</a:t>
            </a:r>
            <a:r>
              <a:rPr lang="fr-FR" sz="1200" i="1" dirty="0"/>
              <a:t> Int, 2019</a:t>
            </a:r>
            <a:r>
              <a:rPr lang="fr-FR" sz="1200" dirty="0"/>
              <a:t>)</a:t>
            </a:r>
          </a:p>
        </p:txBody>
      </p:sp>
      <p:sp>
        <p:nvSpPr>
          <p:cNvPr id="14" name="ZoneTexte 13">
            <a:extLst>
              <a:ext uri="{FF2B5EF4-FFF2-40B4-BE49-F238E27FC236}">
                <a16:creationId xmlns:a16="http://schemas.microsoft.com/office/drawing/2014/main" id="{32D8E218-5E85-52F0-AABA-2E39F11D4AD2}"/>
              </a:ext>
            </a:extLst>
          </p:cNvPr>
          <p:cNvSpPr txBox="1"/>
          <p:nvPr/>
        </p:nvSpPr>
        <p:spPr>
          <a:xfrm>
            <a:off x="8229600" y="6581001"/>
            <a:ext cx="4516755" cy="276999"/>
          </a:xfrm>
          <a:prstGeom prst="rect">
            <a:avLst/>
          </a:prstGeom>
          <a:noFill/>
        </p:spPr>
        <p:txBody>
          <a:bodyPr wrap="square">
            <a:spAutoFit/>
          </a:bodyPr>
          <a:lstStyle/>
          <a:p>
            <a:r>
              <a:rPr lang="fr-FR" sz="1200" i="1" dirty="0" err="1"/>
              <a:t>Flejou</a:t>
            </a:r>
            <a:r>
              <a:rPr lang="fr-FR" sz="1200" i="1" dirty="0"/>
              <a:t>, </a:t>
            </a:r>
            <a:r>
              <a:rPr lang="fr-FR" sz="1200" i="1" dirty="0" err="1"/>
              <a:t>Gastroenterology</a:t>
            </a:r>
            <a:r>
              <a:rPr lang="fr-FR" sz="1200" i="1" dirty="0"/>
              <a:t>, 1985; Jeannot, </a:t>
            </a:r>
            <a:r>
              <a:rPr lang="fr-FR" sz="1200" i="1" dirty="0" err="1"/>
              <a:t>Diabetes</a:t>
            </a:r>
            <a:r>
              <a:rPr lang="fr-FR" sz="1200" i="1" dirty="0"/>
              <a:t> Care, 2012</a:t>
            </a:r>
            <a:endParaRPr lang="fr-FR" sz="1200" dirty="0"/>
          </a:p>
        </p:txBody>
      </p:sp>
    </p:spTree>
    <p:extLst>
      <p:ext uri="{BB962C8B-B14F-4D97-AF65-F5344CB8AC3E}">
        <p14:creationId xmlns:p14="http://schemas.microsoft.com/office/powerpoint/2010/main" val="369979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6">
            <a:extLst>
              <a:ext uri="{FF2B5EF4-FFF2-40B4-BE49-F238E27FC236}">
                <a16:creationId xmlns:a16="http://schemas.microsoft.com/office/drawing/2014/main" id="{88263741-3D25-3EFA-5271-7D231700FB46}"/>
              </a:ext>
            </a:extLst>
          </p:cNvPr>
          <p:cNvSpPr txBox="1">
            <a:spLocks/>
          </p:cNvSpPr>
          <p:nvPr/>
        </p:nvSpPr>
        <p:spPr>
          <a:xfrm>
            <a:off x="0" y="0"/>
            <a:ext cx="12192000" cy="1442210"/>
          </a:xfrm>
          <a:prstGeom prst="rect">
            <a:avLst/>
          </a:prstGeom>
          <a:solidFill>
            <a:srgbClr val="002060"/>
          </a:solidFill>
          <a:ln w="6350" cap="flat" cmpd="sng" algn="ctr">
            <a:solidFill>
              <a:schemeClr val="tx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dirty="0">
                <a:solidFill>
                  <a:schemeClr val="bg1"/>
                </a:solidFill>
              </a:rPr>
              <a:t>Caractéristiques de l’adénomatose hépatique du HNF1A-MODY </a:t>
            </a:r>
          </a:p>
        </p:txBody>
      </p:sp>
      <p:sp>
        <p:nvSpPr>
          <p:cNvPr id="4" name="ZoneTexte 3">
            <a:extLst>
              <a:ext uri="{FF2B5EF4-FFF2-40B4-BE49-F238E27FC236}">
                <a16:creationId xmlns:a16="http://schemas.microsoft.com/office/drawing/2014/main" id="{D7E93370-2E6B-27F6-9E7D-BF3293D12B4A}"/>
              </a:ext>
            </a:extLst>
          </p:cNvPr>
          <p:cNvSpPr txBox="1"/>
          <p:nvPr/>
        </p:nvSpPr>
        <p:spPr>
          <a:xfrm>
            <a:off x="5440680" y="1863057"/>
            <a:ext cx="6751320" cy="1015663"/>
          </a:xfrm>
          <a:prstGeom prst="rect">
            <a:avLst/>
          </a:prstGeom>
          <a:noFill/>
        </p:spPr>
        <p:txBody>
          <a:bodyPr wrap="square" rtlCol="0">
            <a:spAutoFit/>
          </a:bodyPr>
          <a:lstStyle/>
          <a:p>
            <a:pPr algn="ctr"/>
            <a:r>
              <a:rPr lang="fr-FR" sz="2000" dirty="0"/>
              <a:t>Etude de cohorte prospective chez 137 patients HNF1A-MODY : - </a:t>
            </a:r>
            <a:r>
              <a:rPr lang="fr-FR" sz="2000" b="1" dirty="0"/>
              <a:t>prévalence</a:t>
            </a:r>
            <a:r>
              <a:rPr lang="fr-FR" sz="2000" dirty="0"/>
              <a:t> de l’adénomatose de </a:t>
            </a:r>
            <a:r>
              <a:rPr lang="fr-FR" sz="2000" b="1" dirty="0"/>
              <a:t>6,5%</a:t>
            </a:r>
          </a:p>
          <a:p>
            <a:pPr algn="ctr"/>
            <a:r>
              <a:rPr lang="fr-FR" sz="2000" dirty="0"/>
              <a:t>-</a:t>
            </a:r>
            <a:r>
              <a:rPr lang="fr-FR" sz="2000" b="1" dirty="0"/>
              <a:t> </a:t>
            </a:r>
            <a:r>
              <a:rPr lang="fr-FR" sz="2000" dirty="0" err="1"/>
              <a:t>sex</a:t>
            </a:r>
            <a:r>
              <a:rPr lang="fr-FR" sz="2000" dirty="0"/>
              <a:t> ratio de </a:t>
            </a:r>
            <a:r>
              <a:rPr lang="fr-FR" sz="2000" b="1" dirty="0"/>
              <a:t>6 femmes pour 1 homme</a:t>
            </a:r>
            <a:endParaRPr lang="fr-FR" sz="2000" dirty="0"/>
          </a:p>
        </p:txBody>
      </p:sp>
      <p:pic>
        <p:nvPicPr>
          <p:cNvPr id="7" name="Main graphic">
            <a:extLst>
              <a:ext uri="{FF2B5EF4-FFF2-40B4-BE49-F238E27FC236}">
                <a16:creationId xmlns:a16="http://schemas.microsoft.com/office/drawing/2014/main" id="{FA66AA01-F64F-AA69-7D19-8623D6E4E73A}"/>
              </a:ext>
            </a:extLst>
          </p:cNvPr>
          <p:cNvPicPr/>
          <p:nvPr/>
        </p:nvPicPr>
        <p:blipFill>
          <a:blip r:embed="rId3"/>
          <a:stretch/>
        </p:blipFill>
        <p:spPr>
          <a:xfrm>
            <a:off x="239864" y="1554480"/>
            <a:ext cx="5200816" cy="4577189"/>
          </a:xfrm>
          <a:prstGeom prst="rect">
            <a:avLst/>
          </a:prstGeom>
          <a:ln>
            <a:noFill/>
          </a:ln>
        </p:spPr>
      </p:pic>
      <p:sp>
        <p:nvSpPr>
          <p:cNvPr id="8" name="ZoneTexte 7">
            <a:extLst>
              <a:ext uri="{FF2B5EF4-FFF2-40B4-BE49-F238E27FC236}">
                <a16:creationId xmlns:a16="http://schemas.microsoft.com/office/drawing/2014/main" id="{18F1C40D-47EF-7C09-D031-199A0423F125}"/>
              </a:ext>
            </a:extLst>
          </p:cNvPr>
          <p:cNvSpPr txBox="1"/>
          <p:nvPr/>
        </p:nvSpPr>
        <p:spPr>
          <a:xfrm>
            <a:off x="0" y="6073169"/>
            <a:ext cx="5843545" cy="830997"/>
          </a:xfrm>
          <a:prstGeom prst="rect">
            <a:avLst/>
          </a:prstGeom>
          <a:noFill/>
        </p:spPr>
        <p:txBody>
          <a:bodyPr wrap="square" rtlCol="0">
            <a:spAutoFit/>
          </a:bodyPr>
          <a:lstStyle/>
          <a:p>
            <a:pPr algn="ctr"/>
            <a:r>
              <a:rPr lang="fr-FR" sz="1600" dirty="0"/>
              <a:t>IRM hépatique d’un patient HNF1A-MODY avec adénomatose</a:t>
            </a:r>
          </a:p>
          <a:p>
            <a:pPr algn="ctr"/>
            <a:r>
              <a:rPr lang="fr-FR" sz="1600" dirty="0"/>
              <a:t>A: lésion iso-intense en T1, B: hypo-intense en opposition de phase, C: </a:t>
            </a:r>
            <a:r>
              <a:rPr lang="fr-FR" sz="1600" dirty="0" err="1"/>
              <a:t>wash</a:t>
            </a:r>
            <a:r>
              <a:rPr lang="fr-FR" sz="1600" dirty="0"/>
              <a:t>-in, D: </a:t>
            </a:r>
            <a:r>
              <a:rPr lang="fr-FR" sz="1600" dirty="0" err="1"/>
              <a:t>wash</a:t>
            </a:r>
            <a:r>
              <a:rPr lang="fr-FR" sz="1600" dirty="0"/>
              <a:t> out</a:t>
            </a:r>
          </a:p>
        </p:txBody>
      </p:sp>
      <p:sp>
        <p:nvSpPr>
          <p:cNvPr id="14" name="ZoneTexte 13">
            <a:extLst>
              <a:ext uri="{FF2B5EF4-FFF2-40B4-BE49-F238E27FC236}">
                <a16:creationId xmlns:a16="http://schemas.microsoft.com/office/drawing/2014/main" id="{A80CB3A2-3004-32B6-2104-6F136569BBDD}"/>
              </a:ext>
            </a:extLst>
          </p:cNvPr>
          <p:cNvSpPr txBox="1"/>
          <p:nvPr/>
        </p:nvSpPr>
        <p:spPr>
          <a:xfrm>
            <a:off x="9722457" y="6488668"/>
            <a:ext cx="3644348" cy="276999"/>
          </a:xfrm>
          <a:prstGeom prst="rect">
            <a:avLst/>
          </a:prstGeom>
          <a:noFill/>
        </p:spPr>
        <p:txBody>
          <a:bodyPr wrap="square" rtlCol="0">
            <a:spAutoFit/>
          </a:bodyPr>
          <a:lstStyle/>
          <a:p>
            <a:r>
              <a:rPr lang="fr-FR" sz="1200" i="1" dirty="0" err="1"/>
              <a:t>Haddouche</a:t>
            </a:r>
            <a:r>
              <a:rPr lang="fr-FR" sz="1200" i="1" dirty="0"/>
              <a:t> A, J </a:t>
            </a:r>
            <a:r>
              <a:rPr lang="fr-FR" sz="1200" i="1" dirty="0" err="1"/>
              <a:t>Diabetes</a:t>
            </a:r>
            <a:r>
              <a:rPr lang="fr-FR" sz="1200" i="1" dirty="0"/>
              <a:t>, 2020</a:t>
            </a:r>
          </a:p>
        </p:txBody>
      </p:sp>
      <p:graphicFrame>
        <p:nvGraphicFramePr>
          <p:cNvPr id="17" name="Tableau 16">
            <a:extLst>
              <a:ext uri="{FF2B5EF4-FFF2-40B4-BE49-F238E27FC236}">
                <a16:creationId xmlns:a16="http://schemas.microsoft.com/office/drawing/2014/main" id="{396DADC9-5583-285C-5AF8-9EA930856B6E}"/>
              </a:ext>
            </a:extLst>
          </p:cNvPr>
          <p:cNvGraphicFramePr>
            <a:graphicFrameLocks noGrp="1"/>
          </p:cNvGraphicFramePr>
          <p:nvPr>
            <p:extLst>
              <p:ext uri="{D42A27DB-BD31-4B8C-83A1-F6EECF244321}">
                <p14:modId xmlns:p14="http://schemas.microsoft.com/office/powerpoint/2010/main" val="1985405796"/>
              </p:ext>
            </p:extLst>
          </p:nvPr>
        </p:nvGraphicFramePr>
        <p:xfrm>
          <a:off x="5672924" y="3421220"/>
          <a:ext cx="6412396" cy="2377440"/>
        </p:xfrm>
        <a:graphic>
          <a:graphicData uri="http://schemas.openxmlformats.org/drawingml/2006/table">
            <a:tbl>
              <a:tblPr firstRow="1" bandRow="1">
                <a:tableStyleId>{69CF1AB2-1976-4502-BF36-3FF5EA218861}</a:tableStyleId>
              </a:tblPr>
              <a:tblGrid>
                <a:gridCol w="2312836">
                  <a:extLst>
                    <a:ext uri="{9D8B030D-6E8A-4147-A177-3AD203B41FA5}">
                      <a16:colId xmlns:a16="http://schemas.microsoft.com/office/drawing/2014/main" val="3858890295"/>
                    </a:ext>
                  </a:extLst>
                </a:gridCol>
                <a:gridCol w="2026920">
                  <a:extLst>
                    <a:ext uri="{9D8B030D-6E8A-4147-A177-3AD203B41FA5}">
                      <a16:colId xmlns:a16="http://schemas.microsoft.com/office/drawing/2014/main" val="946093107"/>
                    </a:ext>
                  </a:extLst>
                </a:gridCol>
                <a:gridCol w="2072640">
                  <a:extLst>
                    <a:ext uri="{9D8B030D-6E8A-4147-A177-3AD203B41FA5}">
                      <a16:colId xmlns:a16="http://schemas.microsoft.com/office/drawing/2014/main" val="257641059"/>
                    </a:ext>
                  </a:extLst>
                </a:gridCol>
              </a:tblGrid>
              <a:tr h="303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t>Nombre d’adénomes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t>Taille des adénomes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t>Aspect en imagerie</a:t>
                      </a:r>
                    </a:p>
                  </a:txBody>
                  <a:tcPr anchor="ctr"/>
                </a:tc>
                <a:extLst>
                  <a:ext uri="{0D108BD9-81ED-4DB2-BD59-A6C34878D82A}">
                    <a16:rowId xmlns:a16="http://schemas.microsoft.com/office/drawing/2014/main" val="448924353"/>
                  </a:ext>
                </a:extLst>
              </a:tr>
              <a:tr h="1515535">
                <a:tc>
                  <a:txBody>
                    <a:bodyPr/>
                    <a:lstStyle/>
                    <a:p>
                      <a:pPr marL="0" indent="0">
                        <a:buFont typeface="Wingdings" panose="05000000000000000000" pitchFamily="2" charset="2"/>
                        <a:buNone/>
                      </a:pPr>
                      <a:r>
                        <a:rPr lang="fr-FR" sz="1800" b="1" dirty="0"/>
                        <a:t>&gt; 10 dans 22% des cas</a:t>
                      </a:r>
                    </a:p>
                    <a:p>
                      <a:pPr marL="0" indent="0">
                        <a:buFont typeface="Wingdings" panose="05000000000000000000" pitchFamily="2" charset="2"/>
                        <a:buNone/>
                      </a:pPr>
                      <a:endParaRPr lang="fr-FR" sz="1800" dirty="0"/>
                    </a:p>
                    <a:p>
                      <a:pPr marL="0" indent="0">
                        <a:buFont typeface="Wingdings" panose="05000000000000000000" pitchFamily="2" charset="2"/>
                        <a:buNone/>
                      </a:pPr>
                      <a:r>
                        <a:rPr lang="fr-FR" sz="1800" dirty="0"/>
                        <a:t>Entre 4 et 10 dans 56% des cas</a:t>
                      </a:r>
                    </a:p>
                    <a:p>
                      <a:pPr marL="0" indent="0">
                        <a:buFont typeface="Wingdings" panose="05000000000000000000" pitchFamily="2" charset="2"/>
                        <a:buNone/>
                      </a:pPr>
                      <a:endParaRPr lang="fr-FR" sz="1800" dirty="0"/>
                    </a:p>
                    <a:p>
                      <a:pPr marL="0" indent="0">
                        <a:buFont typeface="Wingdings" panose="05000000000000000000" pitchFamily="2" charset="2"/>
                        <a:buNone/>
                      </a:pPr>
                      <a:r>
                        <a:rPr lang="fr-FR" sz="1800" dirty="0"/>
                        <a:t>&lt; 4 dans 22% des cas</a:t>
                      </a:r>
                    </a:p>
                  </a:txBody>
                  <a:tcPr anchor="ctr"/>
                </a:tc>
                <a:tc>
                  <a:txBody>
                    <a:bodyPr/>
                    <a:lstStyle/>
                    <a:p>
                      <a:pPr algn="ctr"/>
                      <a:r>
                        <a:rPr lang="fr-FR" sz="1800" b="1" dirty="0"/>
                        <a:t>&gt; 5 cm dans 33% des cas</a:t>
                      </a:r>
                    </a:p>
                  </a:txBody>
                  <a:tcPr anchor="ctr"/>
                </a:tc>
                <a:tc>
                  <a:txBody>
                    <a:bodyPr/>
                    <a:lstStyle/>
                    <a:p>
                      <a:pPr algn="ctr"/>
                      <a:r>
                        <a:rPr lang="fr-FR" sz="1800" b="1" dirty="0"/>
                        <a:t>80% d’adénomes stéatosiques</a:t>
                      </a:r>
                    </a:p>
                  </a:txBody>
                  <a:tcPr anchor="ctr"/>
                </a:tc>
                <a:extLst>
                  <a:ext uri="{0D108BD9-81ED-4DB2-BD59-A6C34878D82A}">
                    <a16:rowId xmlns:a16="http://schemas.microsoft.com/office/drawing/2014/main" val="1845656690"/>
                  </a:ext>
                </a:extLst>
              </a:tr>
            </a:tbl>
          </a:graphicData>
        </a:graphic>
      </p:graphicFrame>
    </p:spTree>
    <p:extLst>
      <p:ext uri="{BB962C8B-B14F-4D97-AF65-F5344CB8AC3E}">
        <p14:creationId xmlns:p14="http://schemas.microsoft.com/office/powerpoint/2010/main" val="218215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6">
            <a:extLst>
              <a:ext uri="{FF2B5EF4-FFF2-40B4-BE49-F238E27FC236}">
                <a16:creationId xmlns:a16="http://schemas.microsoft.com/office/drawing/2014/main" id="{934C6681-597D-E93E-23AA-4CF3825B30EB}"/>
              </a:ext>
            </a:extLst>
          </p:cNvPr>
          <p:cNvSpPr txBox="1">
            <a:spLocks/>
          </p:cNvSpPr>
          <p:nvPr/>
        </p:nvSpPr>
        <p:spPr>
          <a:xfrm>
            <a:off x="0" y="0"/>
            <a:ext cx="12192000" cy="1442210"/>
          </a:xfrm>
          <a:prstGeom prst="rect">
            <a:avLst/>
          </a:prstGeom>
          <a:solidFill>
            <a:srgbClr val="002060"/>
          </a:solidFill>
          <a:ln w="6350" cap="flat" cmpd="sng" algn="ctr">
            <a:solidFill>
              <a:schemeClr val="tx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000" dirty="0">
                <a:solidFill>
                  <a:schemeClr val="bg1"/>
                </a:solidFill>
              </a:rPr>
              <a:t>Evolution et complications de l’adénomatose hépatique du HNF1A-MODY </a:t>
            </a:r>
          </a:p>
        </p:txBody>
      </p:sp>
      <p:sp>
        <p:nvSpPr>
          <p:cNvPr id="3" name="ZoneTexte 2">
            <a:extLst>
              <a:ext uri="{FF2B5EF4-FFF2-40B4-BE49-F238E27FC236}">
                <a16:creationId xmlns:a16="http://schemas.microsoft.com/office/drawing/2014/main" id="{C83EBDD8-5566-60E5-F9DA-23BC04CEC7EE}"/>
              </a:ext>
            </a:extLst>
          </p:cNvPr>
          <p:cNvSpPr txBox="1"/>
          <p:nvPr/>
        </p:nvSpPr>
        <p:spPr>
          <a:xfrm>
            <a:off x="340366" y="1896598"/>
            <a:ext cx="5571480" cy="1362296"/>
          </a:xfrm>
          <a:prstGeom prst="rect">
            <a:avLst/>
          </a:prstGeom>
          <a:noFill/>
        </p:spPr>
        <p:txBody>
          <a:bodyPr wrap="square" rtlCol="0" anchor="ctr">
            <a:spAutoFit/>
          </a:bodyPr>
          <a:lstStyle/>
          <a:p>
            <a:pPr algn="ctr">
              <a:lnSpc>
                <a:spcPts val="2500"/>
              </a:lnSpc>
            </a:pPr>
            <a:r>
              <a:rPr lang="fr-FR" sz="2000" b="1" dirty="0"/>
              <a:t>Evolution :</a:t>
            </a:r>
          </a:p>
          <a:p>
            <a:pPr>
              <a:lnSpc>
                <a:spcPts val="2500"/>
              </a:lnSpc>
            </a:pPr>
            <a:r>
              <a:rPr lang="fr-FR" sz="2000" b="1" dirty="0"/>
              <a:t>Diminution spontanée </a:t>
            </a:r>
            <a:r>
              <a:rPr lang="fr-FR" sz="2000" dirty="0"/>
              <a:t>des lésions dans 15% des cas </a:t>
            </a:r>
          </a:p>
          <a:p>
            <a:pPr>
              <a:lnSpc>
                <a:spcPts val="2500"/>
              </a:lnSpc>
            </a:pPr>
            <a:r>
              <a:rPr lang="fr-FR" sz="2000" b="1" dirty="0"/>
              <a:t>Progression</a:t>
            </a:r>
            <a:r>
              <a:rPr lang="fr-FR" sz="2000" dirty="0"/>
              <a:t> en taille et/ou nombre des lésions </a:t>
            </a:r>
            <a:r>
              <a:rPr lang="fr-FR" sz="2000" b="1" dirty="0"/>
              <a:t>dans 30% des cas</a:t>
            </a:r>
          </a:p>
        </p:txBody>
      </p:sp>
      <p:sp>
        <p:nvSpPr>
          <p:cNvPr id="4" name="ZoneTexte 3">
            <a:extLst>
              <a:ext uri="{FF2B5EF4-FFF2-40B4-BE49-F238E27FC236}">
                <a16:creationId xmlns:a16="http://schemas.microsoft.com/office/drawing/2014/main" id="{52F54E84-0A3B-DCBE-23C2-2B9291B30B34}"/>
              </a:ext>
            </a:extLst>
          </p:cNvPr>
          <p:cNvSpPr txBox="1"/>
          <p:nvPr/>
        </p:nvSpPr>
        <p:spPr>
          <a:xfrm>
            <a:off x="293744" y="4462749"/>
            <a:ext cx="5754630" cy="1362296"/>
          </a:xfrm>
          <a:prstGeom prst="rect">
            <a:avLst/>
          </a:prstGeom>
          <a:noFill/>
        </p:spPr>
        <p:txBody>
          <a:bodyPr wrap="square" rtlCol="0" anchor="ctr">
            <a:spAutoFit/>
          </a:bodyPr>
          <a:lstStyle/>
          <a:p>
            <a:pPr algn="ctr">
              <a:lnSpc>
                <a:spcPts val="2500"/>
              </a:lnSpc>
            </a:pPr>
            <a:r>
              <a:rPr lang="fr-FR" sz="2000" b="1" dirty="0"/>
              <a:t>Risque hémorragique : </a:t>
            </a:r>
          </a:p>
          <a:p>
            <a:pPr>
              <a:lnSpc>
                <a:spcPts val="2500"/>
              </a:lnSpc>
            </a:pPr>
            <a:r>
              <a:rPr lang="fr-FR" sz="2000" dirty="0"/>
              <a:t>Hémorragie intra-abdominale sur rupture d’adénome dans </a:t>
            </a:r>
            <a:r>
              <a:rPr lang="fr-FR" sz="2000" b="1" dirty="0"/>
              <a:t>16% des cas</a:t>
            </a:r>
          </a:p>
          <a:p>
            <a:pPr>
              <a:lnSpc>
                <a:spcPts val="2500"/>
              </a:lnSpc>
            </a:pPr>
            <a:r>
              <a:rPr lang="fr-FR" sz="2000" b="1" dirty="0"/>
              <a:t>Décès d’un patient </a:t>
            </a:r>
            <a:r>
              <a:rPr lang="fr-FR" sz="2000" dirty="0"/>
              <a:t>d’un choc hémorragique </a:t>
            </a:r>
          </a:p>
        </p:txBody>
      </p:sp>
      <p:sp>
        <p:nvSpPr>
          <p:cNvPr id="6" name="ZoneTexte 5">
            <a:extLst>
              <a:ext uri="{FF2B5EF4-FFF2-40B4-BE49-F238E27FC236}">
                <a16:creationId xmlns:a16="http://schemas.microsoft.com/office/drawing/2014/main" id="{22FE84B2-9145-356C-8E66-DC8E6C98C973}"/>
              </a:ext>
            </a:extLst>
          </p:cNvPr>
          <p:cNvSpPr txBox="1"/>
          <p:nvPr/>
        </p:nvSpPr>
        <p:spPr>
          <a:xfrm>
            <a:off x="6297932" y="1444672"/>
            <a:ext cx="5713737" cy="2324098"/>
          </a:xfrm>
          <a:prstGeom prst="rect">
            <a:avLst/>
          </a:prstGeom>
          <a:noFill/>
        </p:spPr>
        <p:txBody>
          <a:bodyPr wrap="square" rtlCol="0" anchor="ctr">
            <a:spAutoFit/>
          </a:bodyPr>
          <a:lstStyle/>
          <a:p>
            <a:pPr>
              <a:lnSpc>
                <a:spcPts val="2500"/>
              </a:lnSpc>
            </a:pPr>
            <a:endParaRPr lang="fr-FR" sz="2000" dirty="0"/>
          </a:p>
          <a:p>
            <a:pPr algn="ctr">
              <a:lnSpc>
                <a:spcPts val="2500"/>
              </a:lnSpc>
            </a:pPr>
            <a:r>
              <a:rPr lang="fr-FR" sz="2000" b="1" dirty="0"/>
              <a:t>Risque néoplasique : </a:t>
            </a:r>
          </a:p>
          <a:p>
            <a:pPr>
              <a:lnSpc>
                <a:spcPts val="2500"/>
              </a:lnSpc>
            </a:pPr>
            <a:r>
              <a:rPr lang="fr-FR" sz="2000" dirty="0"/>
              <a:t>Aucune transformation maligne d’un adénome dans la cohorte précédente</a:t>
            </a:r>
            <a:endParaRPr lang="fr-FR" sz="2000" dirty="0">
              <a:sym typeface="Wingdings" panose="05000000000000000000" pitchFamily="2" charset="2"/>
            </a:endParaRPr>
          </a:p>
          <a:p>
            <a:pPr>
              <a:lnSpc>
                <a:spcPts val="2500"/>
              </a:lnSpc>
            </a:pPr>
            <a:r>
              <a:rPr lang="fr-FR" sz="2000" dirty="0">
                <a:sym typeface="Wingdings" panose="05000000000000000000" pitchFamily="2" charset="2"/>
              </a:rPr>
              <a:t>       Risque à </a:t>
            </a:r>
            <a:r>
              <a:rPr lang="fr-FR" sz="2000" b="1" dirty="0">
                <a:sym typeface="Wingdings" panose="05000000000000000000" pitchFamily="2" charset="2"/>
              </a:rPr>
              <a:t>ne pas sous-estimer :</a:t>
            </a:r>
            <a:r>
              <a:rPr lang="fr-FR" sz="2000" dirty="0">
                <a:sym typeface="Wingdings" panose="05000000000000000000" pitchFamily="2" charset="2"/>
              </a:rPr>
              <a:t> un cas rapporté de transformation maligne d’un adénome hépatique en CHC chez une patiente HNF1A-MODY</a:t>
            </a:r>
            <a:endParaRPr lang="fr-FR" sz="2000" dirty="0"/>
          </a:p>
        </p:txBody>
      </p:sp>
      <p:sp>
        <p:nvSpPr>
          <p:cNvPr id="7" name="ZoneTexte 6">
            <a:extLst>
              <a:ext uri="{FF2B5EF4-FFF2-40B4-BE49-F238E27FC236}">
                <a16:creationId xmlns:a16="http://schemas.microsoft.com/office/drawing/2014/main" id="{3FF49CE6-0E6E-62A8-4286-F435F25C820D}"/>
              </a:ext>
            </a:extLst>
          </p:cNvPr>
          <p:cNvSpPr txBox="1"/>
          <p:nvPr/>
        </p:nvSpPr>
        <p:spPr>
          <a:xfrm>
            <a:off x="6096000" y="6437875"/>
            <a:ext cx="6845287" cy="276999"/>
          </a:xfrm>
          <a:prstGeom prst="rect">
            <a:avLst/>
          </a:prstGeom>
          <a:noFill/>
        </p:spPr>
        <p:txBody>
          <a:bodyPr wrap="square" rtlCol="0">
            <a:spAutoFit/>
          </a:bodyPr>
          <a:lstStyle/>
          <a:p>
            <a:r>
              <a:rPr lang="fr-FR" sz="1200" i="1" dirty="0" err="1"/>
              <a:t>Haddouche</a:t>
            </a:r>
            <a:r>
              <a:rPr lang="fr-FR" sz="1200" i="1" dirty="0"/>
              <a:t> A, J </a:t>
            </a:r>
            <a:r>
              <a:rPr lang="fr-FR" sz="1200" i="1" dirty="0" err="1"/>
              <a:t>Diabetes</a:t>
            </a:r>
            <a:r>
              <a:rPr lang="fr-FR" sz="1200" i="1" dirty="0"/>
              <a:t>, 2020; </a:t>
            </a:r>
            <a:r>
              <a:rPr lang="fr-FR" sz="1200" i="1" dirty="0" err="1"/>
              <a:t>Hechtman</a:t>
            </a:r>
            <a:r>
              <a:rPr lang="fr-FR" sz="1200" i="1" dirty="0"/>
              <a:t> et al, Hum </a:t>
            </a:r>
            <a:r>
              <a:rPr lang="fr-FR" sz="1200" i="1" dirty="0" err="1"/>
              <a:t>Pathol</a:t>
            </a:r>
            <a:r>
              <a:rPr lang="fr-FR" sz="1200" i="1" dirty="0"/>
              <a:t>, 2019; </a:t>
            </a:r>
            <a:r>
              <a:rPr lang="fr-FR" sz="1200" i="1" dirty="0" err="1"/>
              <a:t>Willson</a:t>
            </a:r>
            <a:r>
              <a:rPr lang="fr-FR" sz="1200" i="1" dirty="0"/>
              <a:t> et al, J Hep, 2013</a:t>
            </a:r>
            <a:endParaRPr lang="fr-FR" sz="1200" dirty="0"/>
          </a:p>
        </p:txBody>
      </p:sp>
      <p:sp>
        <p:nvSpPr>
          <p:cNvPr id="9" name="ZoneTexte 8">
            <a:extLst>
              <a:ext uri="{FF2B5EF4-FFF2-40B4-BE49-F238E27FC236}">
                <a16:creationId xmlns:a16="http://schemas.microsoft.com/office/drawing/2014/main" id="{A29D8DC6-B61B-F998-2832-CDC9ABAB69AE}"/>
              </a:ext>
            </a:extLst>
          </p:cNvPr>
          <p:cNvSpPr txBox="1"/>
          <p:nvPr/>
        </p:nvSpPr>
        <p:spPr>
          <a:xfrm>
            <a:off x="6314433" y="4462749"/>
            <a:ext cx="5707379" cy="1362296"/>
          </a:xfrm>
          <a:prstGeom prst="rect">
            <a:avLst/>
          </a:prstGeom>
          <a:noFill/>
        </p:spPr>
        <p:txBody>
          <a:bodyPr wrap="square" rtlCol="0" anchor="ctr">
            <a:spAutoFit/>
          </a:bodyPr>
          <a:lstStyle/>
          <a:p>
            <a:pPr algn="ctr">
              <a:lnSpc>
                <a:spcPts val="2500"/>
              </a:lnSpc>
            </a:pPr>
            <a:r>
              <a:rPr lang="fr-FR" sz="2000" b="1" dirty="0"/>
              <a:t>Transplantation hépatique ? </a:t>
            </a:r>
          </a:p>
          <a:p>
            <a:pPr>
              <a:lnSpc>
                <a:spcPts val="2500"/>
              </a:lnSpc>
            </a:pPr>
            <a:r>
              <a:rPr lang="fr-FR" sz="2000" dirty="0"/>
              <a:t>Un cas de transplantation hépatique, </a:t>
            </a:r>
            <a:r>
              <a:rPr lang="fr-FR" sz="2000" b="1" dirty="0"/>
              <a:t>seul cas rapporté de transplantation hépatique chez l’adulte </a:t>
            </a:r>
            <a:r>
              <a:rPr lang="fr-FR" sz="2000" dirty="0"/>
              <a:t>pour complication d’un MODY</a:t>
            </a:r>
          </a:p>
        </p:txBody>
      </p:sp>
      <p:sp>
        <p:nvSpPr>
          <p:cNvPr id="12" name="Rectangle : coins arrondis 11">
            <a:extLst>
              <a:ext uri="{FF2B5EF4-FFF2-40B4-BE49-F238E27FC236}">
                <a16:creationId xmlns:a16="http://schemas.microsoft.com/office/drawing/2014/main" id="{50B810D4-B28B-313A-750D-9436EDCD73E9}"/>
              </a:ext>
            </a:extLst>
          </p:cNvPr>
          <p:cNvSpPr/>
          <p:nvPr/>
        </p:nvSpPr>
        <p:spPr>
          <a:xfrm>
            <a:off x="6203943" y="1714103"/>
            <a:ext cx="5928360" cy="20904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descr="Avertissement">
            <a:extLst>
              <a:ext uri="{FF2B5EF4-FFF2-40B4-BE49-F238E27FC236}">
                <a16:creationId xmlns:a16="http://schemas.microsoft.com/office/drawing/2014/main" id="{DD23AB59-E84C-F49F-A014-91E69A530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2705" y="2759331"/>
            <a:ext cx="378983" cy="378983"/>
          </a:xfrm>
          <a:prstGeom prst="rect">
            <a:avLst/>
          </a:prstGeom>
        </p:spPr>
      </p:pic>
      <p:sp>
        <p:nvSpPr>
          <p:cNvPr id="17" name="Rectangle : coins arrondis 16">
            <a:extLst>
              <a:ext uri="{FF2B5EF4-FFF2-40B4-BE49-F238E27FC236}">
                <a16:creationId xmlns:a16="http://schemas.microsoft.com/office/drawing/2014/main" id="{2885E8B9-9AF3-9BAD-906F-D32561B74F37}"/>
              </a:ext>
            </a:extLst>
          </p:cNvPr>
          <p:cNvSpPr/>
          <p:nvPr/>
        </p:nvSpPr>
        <p:spPr>
          <a:xfrm>
            <a:off x="6187443" y="4286102"/>
            <a:ext cx="5934717" cy="209045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B891B5B9-333B-ACE4-1919-7594779FE53A}"/>
              </a:ext>
            </a:extLst>
          </p:cNvPr>
          <p:cNvSpPr/>
          <p:nvPr/>
        </p:nvSpPr>
        <p:spPr>
          <a:xfrm>
            <a:off x="69840" y="1714103"/>
            <a:ext cx="5928360" cy="20904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91AAFC5C-53E8-D3FA-737E-EF0B67A36C00}"/>
              </a:ext>
            </a:extLst>
          </p:cNvPr>
          <p:cNvSpPr/>
          <p:nvPr/>
        </p:nvSpPr>
        <p:spPr>
          <a:xfrm>
            <a:off x="69840" y="4300867"/>
            <a:ext cx="5928360" cy="209045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118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6">
            <a:extLst>
              <a:ext uri="{FF2B5EF4-FFF2-40B4-BE49-F238E27FC236}">
                <a16:creationId xmlns:a16="http://schemas.microsoft.com/office/drawing/2014/main" id="{3A11BA39-04D1-5E59-2C54-7CAF538D4BA3}"/>
              </a:ext>
            </a:extLst>
          </p:cNvPr>
          <p:cNvSpPr txBox="1">
            <a:spLocks/>
          </p:cNvSpPr>
          <p:nvPr/>
        </p:nvSpPr>
        <p:spPr>
          <a:xfrm>
            <a:off x="0" y="0"/>
            <a:ext cx="12192000" cy="1442210"/>
          </a:xfrm>
          <a:prstGeom prst="rect">
            <a:avLst/>
          </a:prstGeom>
          <a:solidFill>
            <a:srgbClr val="002060"/>
          </a:solidFill>
          <a:ln w="6350" cap="flat" cmpd="sng" algn="ctr">
            <a:solidFill>
              <a:schemeClr val="tx1"/>
            </a:solidFill>
            <a:prstDash val="solid"/>
            <a:miter lim="800000"/>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dirty="0">
                <a:solidFill>
                  <a:schemeClr val="bg1"/>
                </a:solidFill>
              </a:rPr>
              <a:t>Doute sur le rôle des hormones dans l’adénomatose hépatique </a:t>
            </a:r>
          </a:p>
        </p:txBody>
      </p:sp>
      <p:sp>
        <p:nvSpPr>
          <p:cNvPr id="10" name="ZoneTexte 9">
            <a:extLst>
              <a:ext uri="{FF2B5EF4-FFF2-40B4-BE49-F238E27FC236}">
                <a16:creationId xmlns:a16="http://schemas.microsoft.com/office/drawing/2014/main" id="{EE150843-0E5C-F425-1941-ECB4F90AF8EB}"/>
              </a:ext>
            </a:extLst>
          </p:cNvPr>
          <p:cNvSpPr txBox="1"/>
          <p:nvPr/>
        </p:nvSpPr>
        <p:spPr>
          <a:xfrm>
            <a:off x="5755419" y="6445184"/>
            <a:ext cx="6747797" cy="276999"/>
          </a:xfrm>
          <a:prstGeom prst="rect">
            <a:avLst/>
          </a:prstGeom>
          <a:noFill/>
        </p:spPr>
        <p:txBody>
          <a:bodyPr wrap="square" rtlCol="0">
            <a:spAutoFit/>
          </a:bodyPr>
          <a:lstStyle/>
          <a:p>
            <a:r>
              <a:rPr lang="fr-FR" sz="1200" i="1" dirty="0" err="1"/>
              <a:t>Haddouche</a:t>
            </a:r>
            <a:r>
              <a:rPr lang="fr-FR" sz="1200" i="1" dirty="0"/>
              <a:t> A, J </a:t>
            </a:r>
            <a:r>
              <a:rPr lang="fr-FR" sz="1200" i="1" dirty="0" err="1"/>
              <a:t>Diabetes</a:t>
            </a:r>
            <a:r>
              <a:rPr lang="fr-FR" sz="1200" i="1" dirty="0"/>
              <a:t>, 2020; </a:t>
            </a:r>
            <a:r>
              <a:rPr lang="fr-FR" sz="1200" i="1" dirty="0" err="1"/>
              <a:t>Flejou</a:t>
            </a:r>
            <a:r>
              <a:rPr lang="fr-FR" sz="1200" i="1" dirty="0"/>
              <a:t> et al, </a:t>
            </a:r>
            <a:r>
              <a:rPr lang="fr-FR" sz="1200" i="1" dirty="0" err="1"/>
              <a:t>Gastroenterology</a:t>
            </a:r>
            <a:r>
              <a:rPr lang="fr-FR" sz="1200" i="1" dirty="0"/>
              <a:t>, 1985; Chiche et al, Ann </a:t>
            </a:r>
            <a:r>
              <a:rPr lang="fr-FR" sz="1200" i="1" dirty="0" err="1"/>
              <a:t>Surg</a:t>
            </a:r>
            <a:r>
              <a:rPr lang="fr-FR" sz="1200" i="1" dirty="0"/>
              <a:t>, 2000</a:t>
            </a:r>
            <a:endParaRPr lang="fr-FR" sz="1200" dirty="0"/>
          </a:p>
        </p:txBody>
      </p:sp>
      <p:sp>
        <p:nvSpPr>
          <p:cNvPr id="4" name="Rectangle : coins arrondis 3">
            <a:extLst>
              <a:ext uri="{FF2B5EF4-FFF2-40B4-BE49-F238E27FC236}">
                <a16:creationId xmlns:a16="http://schemas.microsoft.com/office/drawing/2014/main" id="{8BA20522-1A0E-E4A1-192E-66FD50D70A4C}"/>
              </a:ext>
            </a:extLst>
          </p:cNvPr>
          <p:cNvSpPr/>
          <p:nvPr/>
        </p:nvSpPr>
        <p:spPr>
          <a:xfrm>
            <a:off x="573819" y="1768028"/>
            <a:ext cx="5181600" cy="435133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89E77FAC-A8C9-4AA4-B33D-414EC91BC5B8}"/>
              </a:ext>
            </a:extLst>
          </p:cNvPr>
          <p:cNvSpPr/>
          <p:nvPr/>
        </p:nvSpPr>
        <p:spPr>
          <a:xfrm>
            <a:off x="6436581" y="1768028"/>
            <a:ext cx="5181600" cy="435133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8206A40-DAB1-FC37-BDD3-FC6C1D38C9FC}"/>
              </a:ext>
            </a:extLst>
          </p:cNvPr>
          <p:cNvSpPr txBox="1"/>
          <p:nvPr/>
        </p:nvSpPr>
        <p:spPr>
          <a:xfrm>
            <a:off x="705675" y="3134196"/>
            <a:ext cx="5082597" cy="3036729"/>
          </a:xfrm>
          <a:prstGeom prst="rect">
            <a:avLst/>
          </a:prstGeom>
          <a:noFill/>
        </p:spPr>
        <p:txBody>
          <a:bodyPr wrap="square" rtlCol="0" anchor="ctr">
            <a:spAutoFit/>
          </a:bodyPr>
          <a:lstStyle/>
          <a:p>
            <a:pPr marL="342900" indent="-342900">
              <a:lnSpc>
                <a:spcPts val="2600"/>
              </a:lnSpc>
              <a:buFont typeface="Arial" panose="020B0604020202020204" pitchFamily="34" charset="0"/>
              <a:buChar char="•"/>
            </a:pPr>
            <a:r>
              <a:rPr lang="fr-FR" sz="2000" b="1" dirty="0">
                <a:sym typeface="Wingdings" panose="05000000000000000000" pitchFamily="2" charset="2"/>
              </a:rPr>
              <a:t>Discordance du </a:t>
            </a:r>
            <a:r>
              <a:rPr lang="fr-FR" sz="2000" b="1" dirty="0" err="1">
                <a:sym typeface="Wingdings" panose="05000000000000000000" pitchFamily="2" charset="2"/>
              </a:rPr>
              <a:t>sex</a:t>
            </a:r>
            <a:r>
              <a:rPr lang="fr-FR" sz="2000" b="1" dirty="0">
                <a:sym typeface="Wingdings" panose="05000000000000000000" pitchFamily="2" charset="2"/>
              </a:rPr>
              <a:t> ratio </a:t>
            </a:r>
            <a:r>
              <a:rPr lang="fr-FR" sz="2000" dirty="0">
                <a:sym typeface="Wingdings" panose="05000000000000000000" pitchFamily="2" charset="2"/>
              </a:rPr>
              <a:t>en fonction des séries</a:t>
            </a:r>
          </a:p>
          <a:p>
            <a:pPr marL="342900" indent="-342900">
              <a:lnSpc>
                <a:spcPts val="2600"/>
              </a:lnSpc>
              <a:buFont typeface="Arial" panose="020B0604020202020204" pitchFamily="34" charset="0"/>
              <a:buChar char="•"/>
            </a:pPr>
            <a:r>
              <a:rPr lang="fr-FR" sz="2000" dirty="0">
                <a:sym typeface="Wingdings" panose="05000000000000000000" pitchFamily="2" charset="2"/>
              </a:rPr>
              <a:t>Aucune complication durant les 14 grossesses de la cohorte de </a:t>
            </a:r>
            <a:r>
              <a:rPr lang="fr-FR" sz="2000" dirty="0" err="1">
                <a:sym typeface="Wingdings" panose="05000000000000000000" pitchFamily="2" charset="2"/>
              </a:rPr>
              <a:t>Haddouche</a:t>
            </a:r>
            <a:r>
              <a:rPr lang="fr-FR" sz="2000" dirty="0">
                <a:sym typeface="Wingdings" panose="05000000000000000000" pitchFamily="2" charset="2"/>
              </a:rPr>
              <a:t> et al.</a:t>
            </a:r>
          </a:p>
          <a:p>
            <a:pPr marL="342900" indent="-342900">
              <a:lnSpc>
                <a:spcPts val="2600"/>
              </a:lnSpc>
              <a:buFont typeface="Arial" panose="020B0604020202020204" pitchFamily="34" charset="0"/>
              <a:buChar char="•"/>
            </a:pPr>
            <a:r>
              <a:rPr lang="fr-FR" sz="2000" dirty="0">
                <a:sym typeface="Wingdings" panose="05000000000000000000" pitchFamily="2" charset="2"/>
              </a:rPr>
              <a:t>Un cas rapporté de rupture hémorragique d’un adénome </a:t>
            </a:r>
            <a:r>
              <a:rPr lang="fr-FR" sz="2000" b="1" dirty="0">
                <a:sym typeface="Wingdings" panose="05000000000000000000" pitchFamily="2" charset="2"/>
              </a:rPr>
              <a:t>non connu </a:t>
            </a:r>
            <a:r>
              <a:rPr lang="fr-FR" sz="2000" dirty="0">
                <a:sym typeface="Wingdings" panose="05000000000000000000" pitchFamily="2" charset="2"/>
              </a:rPr>
              <a:t>durant la grossesse d’une patiente HNF1A-MODY</a:t>
            </a:r>
          </a:p>
          <a:p>
            <a:pPr marL="285750" indent="-285750">
              <a:buFont typeface="Wingdings" panose="05000000000000000000" pitchFamily="2" charset="2"/>
              <a:buChar char="à"/>
            </a:pPr>
            <a:endParaRPr lang="fr-FR" dirty="0"/>
          </a:p>
        </p:txBody>
      </p:sp>
      <p:sp>
        <p:nvSpPr>
          <p:cNvPr id="13" name="ZoneTexte 12">
            <a:extLst>
              <a:ext uri="{FF2B5EF4-FFF2-40B4-BE49-F238E27FC236}">
                <a16:creationId xmlns:a16="http://schemas.microsoft.com/office/drawing/2014/main" id="{CEC76DCB-A945-A7FD-D6A7-AD271F28A6F9}"/>
              </a:ext>
            </a:extLst>
          </p:cNvPr>
          <p:cNvSpPr txBox="1"/>
          <p:nvPr/>
        </p:nvSpPr>
        <p:spPr>
          <a:xfrm>
            <a:off x="6706156" y="3134196"/>
            <a:ext cx="4846319" cy="2410660"/>
          </a:xfrm>
          <a:prstGeom prst="rect">
            <a:avLst/>
          </a:prstGeom>
          <a:noFill/>
        </p:spPr>
        <p:txBody>
          <a:bodyPr wrap="square" rtlCol="0" anchor="ctr">
            <a:spAutoFit/>
          </a:bodyPr>
          <a:lstStyle/>
          <a:p>
            <a:pPr marL="342900" indent="-342900">
              <a:lnSpc>
                <a:spcPts val="2600"/>
              </a:lnSpc>
              <a:buFont typeface="Arial" panose="020B0604020202020204" pitchFamily="34" charset="0"/>
              <a:buChar char="•"/>
            </a:pPr>
            <a:r>
              <a:rPr lang="fr-FR" sz="2000" dirty="0"/>
              <a:t>Contre-indication absolue des contraceptifs à base d’œstrogènes</a:t>
            </a:r>
          </a:p>
          <a:p>
            <a:pPr marL="342900" indent="-342900">
              <a:lnSpc>
                <a:spcPts val="2600"/>
              </a:lnSpc>
              <a:buFont typeface="Arial" panose="020B0604020202020204" pitchFamily="34" charset="0"/>
              <a:buChar char="•"/>
            </a:pPr>
            <a:r>
              <a:rPr lang="fr-FR" sz="2000" dirty="0"/>
              <a:t>Chirurgie des adénomes &gt; 5 cm avant grossesse</a:t>
            </a:r>
          </a:p>
          <a:p>
            <a:pPr marL="342900" indent="-342900">
              <a:lnSpc>
                <a:spcPts val="2600"/>
              </a:lnSpc>
              <a:buFont typeface="Arial" panose="020B0604020202020204" pitchFamily="34" charset="0"/>
              <a:buChar char="•"/>
            </a:pPr>
            <a:r>
              <a:rPr lang="fr-FR" sz="2000" dirty="0"/>
              <a:t>Surveillance échographique pendant la grossesse seulement si adénome(s) hépatique(s) connu(s)</a:t>
            </a:r>
          </a:p>
        </p:txBody>
      </p:sp>
      <p:sp>
        <p:nvSpPr>
          <p:cNvPr id="3" name="ZoneTexte 2">
            <a:extLst>
              <a:ext uri="{FF2B5EF4-FFF2-40B4-BE49-F238E27FC236}">
                <a16:creationId xmlns:a16="http://schemas.microsoft.com/office/drawing/2014/main" id="{6CC5E390-2B0A-639B-8498-6BC21017C9CE}"/>
              </a:ext>
            </a:extLst>
          </p:cNvPr>
          <p:cNvSpPr txBox="1"/>
          <p:nvPr/>
        </p:nvSpPr>
        <p:spPr>
          <a:xfrm>
            <a:off x="1203960" y="1950720"/>
            <a:ext cx="3901440" cy="1015663"/>
          </a:xfrm>
          <a:prstGeom prst="rect">
            <a:avLst/>
          </a:prstGeom>
          <a:noFill/>
        </p:spPr>
        <p:txBody>
          <a:bodyPr wrap="square" rtlCol="0">
            <a:spAutoFit/>
          </a:bodyPr>
          <a:lstStyle/>
          <a:p>
            <a:pPr algn="ctr"/>
            <a:r>
              <a:rPr lang="fr-FR" sz="2000" b="1" dirty="0"/>
              <a:t>Rôle peu clair des œstrogènes dans la physiopathologie de l’adénomatose : </a:t>
            </a:r>
          </a:p>
        </p:txBody>
      </p:sp>
      <p:sp>
        <p:nvSpPr>
          <p:cNvPr id="5" name="ZoneTexte 4">
            <a:extLst>
              <a:ext uri="{FF2B5EF4-FFF2-40B4-BE49-F238E27FC236}">
                <a16:creationId xmlns:a16="http://schemas.microsoft.com/office/drawing/2014/main" id="{8DE373FA-26FD-D28F-90BE-87FCAFFD8E4A}"/>
              </a:ext>
            </a:extLst>
          </p:cNvPr>
          <p:cNvSpPr txBox="1"/>
          <p:nvPr/>
        </p:nvSpPr>
        <p:spPr>
          <a:xfrm>
            <a:off x="6706156" y="1950720"/>
            <a:ext cx="4846319" cy="1015663"/>
          </a:xfrm>
          <a:prstGeom prst="rect">
            <a:avLst/>
          </a:prstGeom>
          <a:noFill/>
        </p:spPr>
        <p:txBody>
          <a:bodyPr wrap="square" rtlCol="0">
            <a:spAutoFit/>
          </a:bodyPr>
          <a:lstStyle/>
          <a:p>
            <a:pPr algn="ctr"/>
            <a:r>
              <a:rPr lang="fr-FR" sz="2000" b="1" dirty="0"/>
              <a:t>Absence de recommandations spécifiques à l’adénomatose pour la gestion de la contraception et de la grossesse : </a:t>
            </a:r>
          </a:p>
        </p:txBody>
      </p:sp>
    </p:spTree>
    <p:extLst>
      <p:ext uri="{BB962C8B-B14F-4D97-AF65-F5344CB8AC3E}">
        <p14:creationId xmlns:p14="http://schemas.microsoft.com/office/powerpoint/2010/main" val="72009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E0A21D5-D46E-7517-7E7D-25A27EFD3430}"/>
              </a:ext>
            </a:extLst>
          </p:cNvPr>
          <p:cNvSpPr/>
          <p:nvPr/>
        </p:nvSpPr>
        <p:spPr>
          <a:xfrm>
            <a:off x="1160205" y="1634044"/>
            <a:ext cx="9621078" cy="1323417"/>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39FE4E5-C4B2-2BAD-EAFE-E569B2ABC37B}"/>
              </a:ext>
            </a:extLst>
          </p:cNvPr>
          <p:cNvSpPr txBox="1"/>
          <p:nvPr/>
        </p:nvSpPr>
        <p:spPr>
          <a:xfrm>
            <a:off x="1330688" y="1739309"/>
            <a:ext cx="9530623" cy="1034899"/>
          </a:xfrm>
          <a:prstGeom prst="rect">
            <a:avLst/>
          </a:prstGeom>
          <a:noFill/>
        </p:spPr>
        <p:txBody>
          <a:bodyPr wrap="square" rtlCol="0">
            <a:spAutoFit/>
          </a:bodyPr>
          <a:lstStyle/>
          <a:p>
            <a:pPr algn="ctr">
              <a:lnSpc>
                <a:spcPts val="2500"/>
              </a:lnSpc>
            </a:pPr>
            <a:r>
              <a:rPr lang="fr-FR" sz="2200" b="1" dirty="0"/>
              <a:t>Recommandations 2022 du PNDS:</a:t>
            </a:r>
          </a:p>
          <a:p>
            <a:pPr>
              <a:lnSpc>
                <a:spcPts val="2500"/>
              </a:lnSpc>
            </a:pPr>
            <a:r>
              <a:rPr lang="fr-FR" sz="2000" dirty="0"/>
              <a:t>- surveillance par échographie abdominale </a:t>
            </a:r>
            <a:r>
              <a:rPr lang="fr-FR" sz="2000" b="1" dirty="0"/>
              <a:t>tous les 2 à 4 ans </a:t>
            </a:r>
            <a:r>
              <a:rPr lang="fr-FR" sz="2000" dirty="0"/>
              <a:t>à partir de l’adolescence</a:t>
            </a:r>
          </a:p>
          <a:p>
            <a:pPr>
              <a:lnSpc>
                <a:spcPts val="2500"/>
              </a:lnSpc>
            </a:pPr>
            <a:r>
              <a:rPr lang="fr-FR" sz="2000" dirty="0"/>
              <a:t>- contre-indication absolue aux contraceptifs à base d’œstrogènes </a:t>
            </a:r>
          </a:p>
        </p:txBody>
      </p:sp>
      <p:sp>
        <p:nvSpPr>
          <p:cNvPr id="9" name="ZoneTexte 8">
            <a:extLst>
              <a:ext uri="{FF2B5EF4-FFF2-40B4-BE49-F238E27FC236}">
                <a16:creationId xmlns:a16="http://schemas.microsoft.com/office/drawing/2014/main" id="{837EE9FB-1482-F5BB-727B-6C770BE6DBFF}"/>
              </a:ext>
            </a:extLst>
          </p:cNvPr>
          <p:cNvSpPr txBox="1"/>
          <p:nvPr/>
        </p:nvSpPr>
        <p:spPr>
          <a:xfrm>
            <a:off x="1298510" y="3678527"/>
            <a:ext cx="4193309" cy="2003497"/>
          </a:xfrm>
          <a:prstGeom prst="rect">
            <a:avLst/>
          </a:prstGeom>
          <a:noFill/>
        </p:spPr>
        <p:txBody>
          <a:bodyPr wrap="square" rtlCol="0">
            <a:spAutoFit/>
          </a:bodyPr>
          <a:lstStyle/>
          <a:p>
            <a:pPr algn="ctr">
              <a:lnSpc>
                <a:spcPts val="2500"/>
              </a:lnSpc>
            </a:pPr>
            <a:r>
              <a:rPr lang="fr-FR" sz="2200" b="1" dirty="0"/>
              <a:t>Limites éventuelles:</a:t>
            </a:r>
            <a:endParaRPr lang="fr-FR" sz="2200" dirty="0"/>
          </a:p>
          <a:p>
            <a:pPr>
              <a:lnSpc>
                <a:spcPts val="2500"/>
              </a:lnSpc>
            </a:pPr>
            <a:r>
              <a:rPr lang="fr-FR" sz="2000" dirty="0"/>
              <a:t>- Fréquence de la prévalence, possible sous diagnostic échographique de petits adénomes</a:t>
            </a:r>
          </a:p>
          <a:p>
            <a:pPr>
              <a:lnSpc>
                <a:spcPts val="2500"/>
              </a:lnSpc>
            </a:pPr>
            <a:r>
              <a:rPr lang="fr-FR" sz="2000" dirty="0"/>
              <a:t>- Complications fréquentes et graves</a:t>
            </a:r>
          </a:p>
          <a:p>
            <a:pPr>
              <a:lnSpc>
                <a:spcPts val="2500"/>
              </a:lnSpc>
            </a:pPr>
            <a:r>
              <a:rPr lang="fr-FR" sz="2000" dirty="0"/>
              <a:t>- Influence des œstrogènes ?</a:t>
            </a:r>
          </a:p>
        </p:txBody>
      </p:sp>
      <p:pic>
        <p:nvPicPr>
          <p:cNvPr id="11" name="Image 10">
            <a:extLst>
              <a:ext uri="{FF2B5EF4-FFF2-40B4-BE49-F238E27FC236}">
                <a16:creationId xmlns:a16="http://schemas.microsoft.com/office/drawing/2014/main" id="{B40A83F9-A71D-C306-9D5A-B3AFD69C0C1F}"/>
              </a:ext>
            </a:extLst>
          </p:cNvPr>
          <p:cNvPicPr>
            <a:picLocks noChangeAspect="1"/>
          </p:cNvPicPr>
          <p:nvPr/>
        </p:nvPicPr>
        <p:blipFill>
          <a:blip r:embed="rId3"/>
          <a:stretch>
            <a:fillRect/>
          </a:stretch>
        </p:blipFill>
        <p:spPr>
          <a:xfrm>
            <a:off x="298610" y="2819400"/>
            <a:ext cx="514350" cy="1219200"/>
          </a:xfrm>
          <a:prstGeom prst="rect">
            <a:avLst/>
          </a:prstGeom>
        </p:spPr>
      </p:pic>
      <p:sp>
        <p:nvSpPr>
          <p:cNvPr id="14" name="ZoneTexte 13">
            <a:extLst>
              <a:ext uri="{FF2B5EF4-FFF2-40B4-BE49-F238E27FC236}">
                <a16:creationId xmlns:a16="http://schemas.microsoft.com/office/drawing/2014/main" id="{34A06284-F3EE-7FD9-543C-8D141483145D}"/>
              </a:ext>
            </a:extLst>
          </p:cNvPr>
          <p:cNvSpPr txBox="1"/>
          <p:nvPr/>
        </p:nvSpPr>
        <p:spPr>
          <a:xfrm>
            <a:off x="6317589" y="3999127"/>
            <a:ext cx="4685466" cy="1682897"/>
          </a:xfrm>
          <a:prstGeom prst="rect">
            <a:avLst/>
          </a:prstGeom>
          <a:noFill/>
        </p:spPr>
        <p:txBody>
          <a:bodyPr wrap="square" rtlCol="0">
            <a:spAutoFit/>
          </a:bodyPr>
          <a:lstStyle/>
          <a:p>
            <a:pPr>
              <a:lnSpc>
                <a:spcPts val="2500"/>
              </a:lnSpc>
            </a:pPr>
            <a:r>
              <a:rPr lang="fr-FR" sz="2000" dirty="0"/>
              <a:t>Surveillance échographique + rapprochée ?</a:t>
            </a:r>
          </a:p>
          <a:p>
            <a:pPr>
              <a:lnSpc>
                <a:spcPts val="2500"/>
              </a:lnSpc>
            </a:pPr>
            <a:r>
              <a:rPr lang="fr-FR" sz="2000" dirty="0"/>
              <a:t>Surveillance échographique systématique des femmes enceintes HNF1A-MODY ?</a:t>
            </a:r>
          </a:p>
          <a:p>
            <a:pPr>
              <a:lnSpc>
                <a:spcPts val="2500"/>
              </a:lnSpc>
            </a:pPr>
            <a:r>
              <a:rPr lang="fr-FR" sz="2000" dirty="0"/>
              <a:t>Adressage systématique à l’hépatologue si adénomatose </a:t>
            </a:r>
          </a:p>
        </p:txBody>
      </p:sp>
      <p:sp>
        <p:nvSpPr>
          <p:cNvPr id="16" name="Titre 16">
            <a:extLst>
              <a:ext uri="{FF2B5EF4-FFF2-40B4-BE49-F238E27FC236}">
                <a16:creationId xmlns:a16="http://schemas.microsoft.com/office/drawing/2014/main" id="{BF7CFC53-8D9A-7B15-8360-7477581C1620}"/>
              </a:ext>
            </a:extLst>
          </p:cNvPr>
          <p:cNvSpPr>
            <a:spLocks noGrp="1"/>
          </p:cNvSpPr>
          <p:nvPr>
            <p:ph type="title"/>
          </p:nvPr>
        </p:nvSpPr>
        <p:spPr>
          <a:xfrm>
            <a:off x="0" y="-1588"/>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Recommandations de surveillance dans le HNF1A-MODY</a:t>
            </a:r>
          </a:p>
        </p:txBody>
      </p:sp>
      <p:sp>
        <p:nvSpPr>
          <p:cNvPr id="6" name="Rectangle : coins arrondis 5">
            <a:extLst>
              <a:ext uri="{FF2B5EF4-FFF2-40B4-BE49-F238E27FC236}">
                <a16:creationId xmlns:a16="http://schemas.microsoft.com/office/drawing/2014/main" id="{8928963D-11AD-40DC-16D4-22C42CDCAD4B}"/>
              </a:ext>
            </a:extLst>
          </p:cNvPr>
          <p:cNvSpPr/>
          <p:nvPr/>
        </p:nvSpPr>
        <p:spPr>
          <a:xfrm>
            <a:off x="1181099" y="3678527"/>
            <a:ext cx="9829800" cy="213333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AF06D48A-ACDC-BAD7-BC90-9C9DAE5DC81B}"/>
              </a:ext>
            </a:extLst>
          </p:cNvPr>
          <p:cNvSpPr/>
          <p:nvPr/>
        </p:nvSpPr>
        <p:spPr>
          <a:xfrm>
            <a:off x="5623899" y="4460360"/>
            <a:ext cx="693690" cy="439830"/>
          </a:xfrm>
          <a:prstGeom prst="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751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CA92A5CF-E89E-6601-E82D-7AB5D657E161}"/>
              </a:ext>
            </a:extLst>
          </p:cNvPr>
          <p:cNvPicPr>
            <a:picLocks noChangeAspect="1"/>
          </p:cNvPicPr>
          <p:nvPr/>
        </p:nvPicPr>
        <p:blipFill>
          <a:blip r:embed="rId3"/>
          <a:stretch>
            <a:fillRect/>
          </a:stretch>
        </p:blipFill>
        <p:spPr>
          <a:xfrm>
            <a:off x="6215792" y="1515441"/>
            <a:ext cx="5430776" cy="4351338"/>
          </a:xfrm>
          <a:prstGeom prst="rect">
            <a:avLst/>
          </a:prstGeom>
        </p:spPr>
      </p:pic>
      <p:sp>
        <p:nvSpPr>
          <p:cNvPr id="6" name="ZoneTexte 5">
            <a:extLst>
              <a:ext uri="{FF2B5EF4-FFF2-40B4-BE49-F238E27FC236}">
                <a16:creationId xmlns:a16="http://schemas.microsoft.com/office/drawing/2014/main" id="{0FC3CDFD-1A0B-AE2A-65B1-0DD74416D08D}"/>
              </a:ext>
            </a:extLst>
          </p:cNvPr>
          <p:cNvSpPr txBox="1"/>
          <p:nvPr/>
        </p:nvSpPr>
        <p:spPr>
          <a:xfrm>
            <a:off x="449670" y="1713129"/>
            <a:ext cx="5430776" cy="4401205"/>
          </a:xfrm>
          <a:prstGeom prst="rect">
            <a:avLst/>
          </a:prstGeom>
          <a:noFill/>
        </p:spPr>
        <p:txBody>
          <a:bodyPr wrap="square" rtlCol="0">
            <a:spAutoFit/>
          </a:bodyPr>
          <a:lstStyle/>
          <a:p>
            <a:pPr marL="285750" indent="-285750">
              <a:buFont typeface="Arial" panose="020B0604020202020204" pitchFamily="34" charset="0"/>
              <a:buChar char="•"/>
            </a:pPr>
            <a:r>
              <a:rPr lang="fr-FR" sz="2000" b="1" dirty="0"/>
              <a:t>5% des MODY en France</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a:t>HNF1B = gène du développement </a:t>
            </a:r>
            <a:r>
              <a:rPr lang="fr-FR" sz="2000" dirty="0">
                <a:sym typeface="Wingdings" panose="05000000000000000000" pitchFamily="2" charset="2"/>
              </a:rPr>
              <a:t> croissance et différenciation des cellules épithéliales pendant l’embryogenèse </a:t>
            </a:r>
          </a:p>
          <a:p>
            <a:pPr marL="285750" indent="-285750">
              <a:buFont typeface="Arial" panose="020B0604020202020204" pitchFamily="34" charset="0"/>
              <a:buChar char="•"/>
            </a:pPr>
            <a:endParaRPr lang="fr-FR" sz="2000" dirty="0">
              <a:sym typeface="Wingdings" panose="05000000000000000000" pitchFamily="2" charset="2"/>
            </a:endParaRPr>
          </a:p>
          <a:p>
            <a:pPr marL="285750" indent="-285750">
              <a:buFont typeface="Arial" panose="020B0604020202020204" pitchFamily="34" charset="0"/>
              <a:buChar char="•"/>
            </a:pPr>
            <a:r>
              <a:rPr lang="fr-FR" sz="2000" dirty="0">
                <a:sym typeface="Wingdings" panose="05000000000000000000" pitchFamily="2" charset="2"/>
              </a:rPr>
              <a:t>50% de mutations du gène, 50% de micro-délétion 17q12</a:t>
            </a:r>
          </a:p>
          <a:p>
            <a:pPr marL="285750" indent="-285750">
              <a:buFont typeface="Arial" panose="020B0604020202020204" pitchFamily="34" charset="0"/>
              <a:buChar char="•"/>
            </a:pPr>
            <a:endParaRPr lang="fr-FR" sz="2000" dirty="0">
              <a:sym typeface="Wingdings" panose="05000000000000000000" pitchFamily="2" charset="2"/>
            </a:endParaRPr>
          </a:p>
          <a:p>
            <a:pPr marL="285750" indent="-285750">
              <a:buFont typeface="Arial" panose="020B0604020202020204" pitchFamily="34" charset="0"/>
              <a:buChar char="•"/>
            </a:pPr>
            <a:r>
              <a:rPr lang="fr-FR" sz="2000" b="1" dirty="0">
                <a:sym typeface="Wingdings" panose="05000000000000000000" pitchFamily="2" charset="2"/>
              </a:rPr>
              <a:t>De novo dans 50 à 60% des cas</a:t>
            </a:r>
          </a:p>
          <a:p>
            <a:pPr marL="285750" indent="-285750">
              <a:buFont typeface="Arial" panose="020B0604020202020204" pitchFamily="34" charset="0"/>
              <a:buChar char="•"/>
            </a:pPr>
            <a:endParaRPr lang="fr-FR" sz="2000" dirty="0">
              <a:sym typeface="Wingdings" panose="05000000000000000000" pitchFamily="2" charset="2"/>
            </a:endParaRPr>
          </a:p>
          <a:p>
            <a:pPr marL="285750" indent="-285750">
              <a:buFont typeface="Arial" panose="020B0604020202020204" pitchFamily="34" charset="0"/>
              <a:buChar char="•"/>
            </a:pPr>
            <a:r>
              <a:rPr lang="fr-FR" sz="2000" dirty="0">
                <a:sym typeface="Wingdings" panose="05000000000000000000" pitchFamily="2" charset="2"/>
              </a:rPr>
              <a:t>Maladie multi-systémique « </a:t>
            </a:r>
            <a:r>
              <a:rPr lang="fr-FR" sz="2000" b="1" dirty="0">
                <a:sym typeface="Wingdings" panose="05000000000000000000" pitchFamily="2" charset="2"/>
              </a:rPr>
              <a:t>syndrome HNF1B </a:t>
            </a:r>
            <a:r>
              <a:rPr lang="fr-FR" sz="2000" dirty="0">
                <a:sym typeface="Wingdings" panose="05000000000000000000" pitchFamily="2" charset="2"/>
              </a:rPr>
              <a:t>»  </a:t>
            </a:r>
            <a:r>
              <a:rPr lang="fr-FR" sz="2000" dirty="0"/>
              <a:t>dérégulation de protéines de la cascade de signalisation de HNF1B </a:t>
            </a:r>
            <a:r>
              <a:rPr lang="fr-FR" sz="2000" dirty="0">
                <a:sym typeface="Wingdings" panose="05000000000000000000" pitchFamily="2" charset="2"/>
              </a:rPr>
              <a:t> </a:t>
            </a:r>
            <a:endParaRPr lang="fr-FR" sz="2000" dirty="0"/>
          </a:p>
        </p:txBody>
      </p:sp>
      <p:sp>
        <p:nvSpPr>
          <p:cNvPr id="8" name="Titre 16">
            <a:extLst>
              <a:ext uri="{FF2B5EF4-FFF2-40B4-BE49-F238E27FC236}">
                <a16:creationId xmlns:a16="http://schemas.microsoft.com/office/drawing/2014/main" id="{4E65A4CA-08D2-1DED-0FD0-7E55575C161C}"/>
              </a:ext>
            </a:extLst>
          </p:cNvPr>
          <p:cNvSpPr>
            <a:spLocks noGrp="1"/>
          </p:cNvSpPr>
          <p:nvPr>
            <p:ph type="title"/>
          </p:nvPr>
        </p:nvSpPr>
        <p:spPr>
          <a:xfrm>
            <a:off x="0" y="0"/>
            <a:ext cx="12192000" cy="1325563"/>
          </a:xfrm>
          <a:prstGeom prst="rect">
            <a:avLst/>
          </a:prstGeom>
          <a:solidFill>
            <a:srgbClr val="00206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ormAutofit/>
          </a:bodyPr>
          <a:lstStyle/>
          <a:p>
            <a:pPr algn="ctr"/>
            <a:r>
              <a:rPr lang="fr-FR" sz="3200" dirty="0">
                <a:solidFill>
                  <a:schemeClr val="bg1"/>
                </a:solidFill>
              </a:rPr>
              <a:t>MODY 5 ou HNF1B-MODY</a:t>
            </a:r>
          </a:p>
        </p:txBody>
      </p:sp>
      <p:sp>
        <p:nvSpPr>
          <p:cNvPr id="2" name="ZoneTexte 1">
            <a:extLst>
              <a:ext uri="{FF2B5EF4-FFF2-40B4-BE49-F238E27FC236}">
                <a16:creationId xmlns:a16="http://schemas.microsoft.com/office/drawing/2014/main" id="{D8BED045-2309-3BC0-646F-2991B83F26EE}"/>
              </a:ext>
            </a:extLst>
          </p:cNvPr>
          <p:cNvSpPr txBox="1"/>
          <p:nvPr/>
        </p:nvSpPr>
        <p:spPr>
          <a:xfrm>
            <a:off x="5742812" y="6033184"/>
            <a:ext cx="6376736" cy="338554"/>
          </a:xfrm>
          <a:prstGeom prst="rect">
            <a:avLst/>
          </a:prstGeom>
          <a:noFill/>
        </p:spPr>
        <p:txBody>
          <a:bodyPr wrap="square" rtlCol="0">
            <a:spAutoFit/>
          </a:bodyPr>
          <a:lstStyle/>
          <a:p>
            <a:r>
              <a:rPr lang="fr-FR" sz="1600" dirty="0"/>
              <a:t>Résumé des atteintes du « syndrome HNF1B » </a:t>
            </a:r>
            <a:r>
              <a:rPr lang="fr-FR" sz="1200" dirty="0"/>
              <a:t>(</a:t>
            </a:r>
            <a:r>
              <a:rPr lang="fr-FR" sz="1200" i="1" dirty="0" err="1"/>
              <a:t>Clissold</a:t>
            </a:r>
            <a:r>
              <a:rPr lang="fr-FR" sz="1200" i="1" dirty="0"/>
              <a:t> RL, Nat </a:t>
            </a:r>
            <a:r>
              <a:rPr lang="fr-FR" sz="1200" i="1" dirty="0" err="1"/>
              <a:t>Rev</a:t>
            </a:r>
            <a:r>
              <a:rPr lang="fr-FR" sz="1200" i="1" dirty="0"/>
              <a:t> </a:t>
            </a:r>
            <a:r>
              <a:rPr lang="fr-FR" sz="1200" i="1" dirty="0" err="1"/>
              <a:t>Nephrol</a:t>
            </a:r>
            <a:r>
              <a:rPr lang="fr-FR" sz="1200" i="1" dirty="0"/>
              <a:t>, 2015</a:t>
            </a:r>
            <a:r>
              <a:rPr lang="fr-FR" sz="1200" dirty="0"/>
              <a:t>)</a:t>
            </a:r>
          </a:p>
        </p:txBody>
      </p:sp>
      <p:sp>
        <p:nvSpPr>
          <p:cNvPr id="3" name="ZoneTexte 2">
            <a:extLst>
              <a:ext uri="{FF2B5EF4-FFF2-40B4-BE49-F238E27FC236}">
                <a16:creationId xmlns:a16="http://schemas.microsoft.com/office/drawing/2014/main" id="{9F0BF002-917C-C61A-6A5B-776085A762C5}"/>
              </a:ext>
            </a:extLst>
          </p:cNvPr>
          <p:cNvSpPr txBox="1"/>
          <p:nvPr/>
        </p:nvSpPr>
        <p:spPr>
          <a:xfrm>
            <a:off x="4695987" y="6536001"/>
            <a:ext cx="7811146" cy="276999"/>
          </a:xfrm>
          <a:prstGeom prst="rect">
            <a:avLst/>
          </a:prstGeom>
          <a:noFill/>
        </p:spPr>
        <p:txBody>
          <a:bodyPr wrap="square" rtlCol="0">
            <a:spAutoFit/>
          </a:bodyPr>
          <a:lstStyle/>
          <a:p>
            <a:r>
              <a:rPr lang="fr-FR" sz="1200" i="1" dirty="0" err="1"/>
              <a:t>Tshivhase</a:t>
            </a:r>
            <a:r>
              <a:rPr lang="fr-FR" sz="1200" i="1" dirty="0"/>
              <a:t> et al, </a:t>
            </a:r>
            <a:r>
              <a:rPr lang="fr-FR" sz="1200" i="1" dirty="0" err="1"/>
              <a:t>Appl</a:t>
            </a:r>
            <a:r>
              <a:rPr lang="fr-FR" sz="1200" i="1" dirty="0"/>
              <a:t>. </a:t>
            </a:r>
            <a:r>
              <a:rPr lang="fr-FR" sz="1200" i="1" dirty="0" err="1"/>
              <a:t>Sci</a:t>
            </a:r>
            <a:r>
              <a:rPr lang="fr-FR" sz="1200" i="1" dirty="0"/>
              <a:t>., 2021; El </a:t>
            </a:r>
            <a:r>
              <a:rPr lang="fr-FR" sz="1200" i="1" dirty="0" err="1"/>
              <a:t>Khairi</a:t>
            </a:r>
            <a:r>
              <a:rPr lang="fr-FR" sz="1200" i="1" dirty="0"/>
              <a:t> et al, </a:t>
            </a:r>
            <a:r>
              <a:rPr lang="fr-FR" sz="1200" i="1" dirty="0" err="1"/>
              <a:t>Diabetes</a:t>
            </a:r>
            <a:r>
              <a:rPr lang="fr-FR" sz="1200" i="1" dirty="0"/>
              <a:t> </a:t>
            </a:r>
            <a:r>
              <a:rPr lang="fr-FR" sz="1200" i="1" dirty="0" err="1"/>
              <a:t>Obes</a:t>
            </a:r>
            <a:r>
              <a:rPr lang="fr-FR" sz="1200" i="1" dirty="0"/>
              <a:t> </a:t>
            </a:r>
            <a:r>
              <a:rPr lang="fr-FR" sz="1200" i="1" dirty="0" err="1"/>
              <a:t>Metab</a:t>
            </a:r>
            <a:r>
              <a:rPr lang="fr-FR" sz="1200" i="1" dirty="0"/>
              <a:t>, 2016; </a:t>
            </a:r>
            <a:r>
              <a:rPr lang="fr-FR" sz="1200" i="1" dirty="0" err="1"/>
              <a:t>Bockenhauer</a:t>
            </a:r>
            <a:r>
              <a:rPr lang="fr-FR" sz="1200" i="1" dirty="0"/>
              <a:t> et al, </a:t>
            </a:r>
            <a:r>
              <a:rPr lang="fr-FR" sz="1200" i="1" dirty="0" err="1"/>
              <a:t>Pediatr</a:t>
            </a:r>
            <a:r>
              <a:rPr lang="fr-FR" sz="1200" i="1" dirty="0"/>
              <a:t> </a:t>
            </a:r>
            <a:r>
              <a:rPr lang="fr-FR" sz="1200" i="1" dirty="0" err="1"/>
              <a:t>Nephrol</a:t>
            </a:r>
            <a:r>
              <a:rPr lang="fr-FR" sz="1200" i="1" dirty="0"/>
              <a:t>, 2016  </a:t>
            </a:r>
          </a:p>
        </p:txBody>
      </p:sp>
    </p:spTree>
    <p:extLst>
      <p:ext uri="{BB962C8B-B14F-4D97-AF65-F5344CB8AC3E}">
        <p14:creationId xmlns:p14="http://schemas.microsoft.com/office/powerpoint/2010/main" val="15438682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47762</TotalTime>
  <Words>9389</Words>
  <Application>Microsoft Office PowerPoint</Application>
  <PresentationFormat>Grand écran</PresentationFormat>
  <Paragraphs>398</Paragraphs>
  <Slides>15</Slides>
  <Notes>15</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Times New Roman</vt:lpstr>
      <vt:lpstr>Wingdings</vt:lpstr>
      <vt:lpstr>Thème Office</vt:lpstr>
      <vt:lpstr>Image bitmap</vt:lpstr>
      <vt:lpstr>Présentation PowerPoint</vt:lpstr>
      <vt:lpstr>Maturity Onset Diabetes of the Young (MODY) </vt:lpstr>
      <vt:lpstr>Présentation PowerPoint</vt:lpstr>
      <vt:lpstr>Présentation PowerPoint</vt:lpstr>
      <vt:lpstr>Présentation PowerPoint</vt:lpstr>
      <vt:lpstr>Présentation PowerPoint</vt:lpstr>
      <vt:lpstr>Présentation PowerPoint</vt:lpstr>
      <vt:lpstr>Recommandations de surveillance dans le HNF1A-MODY</vt:lpstr>
      <vt:lpstr>MODY 5 ou HNF1B-MODY</vt:lpstr>
      <vt:lpstr>Atteintes hépatiques du HNF1B-MODY</vt:lpstr>
      <vt:lpstr>HNF1B-MODY et ciliopathies avec atteinte hépatique</vt:lpstr>
      <vt:lpstr>HNF1B-MODY et cholangite sclérosante</vt:lpstr>
      <vt:lpstr>Lien entre cholestase néonatale liée à HNF1B et PFIC ?</vt:lpstr>
      <vt:lpstr> </vt:lpstr>
      <vt:lpstr>Conclusion – Points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Nadia Darwane</dc:creator>
  <cp:lastModifiedBy>Nadia Darwane</cp:lastModifiedBy>
  <cp:revision>378</cp:revision>
  <dcterms:created xsi:type="dcterms:W3CDTF">2024-02-12T17:00:37Z</dcterms:created>
  <dcterms:modified xsi:type="dcterms:W3CDTF">2024-05-15T20:32:02Z</dcterms:modified>
</cp:coreProperties>
</file>