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75" r:id="rId3"/>
    <p:sldId id="307" r:id="rId4"/>
    <p:sldId id="305" r:id="rId5"/>
    <p:sldId id="306" r:id="rId6"/>
    <p:sldId id="279" r:id="rId7"/>
    <p:sldId id="280" r:id="rId8"/>
    <p:sldId id="282" r:id="rId9"/>
    <p:sldId id="285" r:id="rId10"/>
    <p:sldId id="287" r:id="rId11"/>
    <p:sldId id="289" r:id="rId12"/>
    <p:sldId id="290" r:id="rId13"/>
    <p:sldId id="297" r:id="rId14"/>
    <p:sldId id="298" r:id="rId15"/>
    <p:sldId id="299" r:id="rId16"/>
  </p:sldIdLst>
  <p:sldSz cx="12192000" cy="6858000"/>
  <p:notesSz cx="6858000" cy="9144000"/>
  <p:embeddedFontLst>
    <p:embeddedFont>
      <p:font typeface="Play" pitchFamily="2" charset="0"/>
      <p:regular r:id="rId18"/>
      <p:bold r:id="rId19"/>
    </p:embeddedFont>
    <p:embeddedFont>
      <p:font typeface="Roboto" panose="02000000000000000000" pitchFamily="2" charset="0"/>
      <p:regular r:id="rId20"/>
      <p:bold r:id="rId21"/>
      <p:italic r:id="rId22"/>
      <p:boldItalic r:id="rId23"/>
    </p:embeddedFont>
    <p:embeddedFont>
      <p:font typeface="TrebuchetMS" panose="020B0703020202090204" pitchFamily="3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YkG7Fnep3YT7FESOPi97tMFZ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94A9E-72D8-4834-B12C-658D13D36E4E}" v="8" dt="2025-04-22T11:43:40.332"/>
  </p1510:revLst>
</p1510:revInfo>
</file>

<file path=ppt/tableStyles.xml><?xml version="1.0" encoding="utf-8"?>
<a:tblStyleLst xmlns:a="http://schemas.openxmlformats.org/drawingml/2006/main" def="{335C4AF0-DA74-4DF7-A9BE-26933DDE3147}">
  <a:tblStyle styleId="{335C4AF0-DA74-4DF7-A9BE-26933DDE3147}"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6188851-C133-4498-B369-2AD079ABD087}" styleName="Table_1">
    <a:wholeTbl>
      <a:tcTxStyle b="off" i="off">
        <a:font>
          <a:latin typeface="Aptos"/>
          <a:ea typeface="Aptos"/>
          <a:cs typeface="Aptos"/>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fill>
          <a:solidFill>
            <a:schemeClr val="dk1"/>
          </a:solidFill>
        </a:fill>
      </a:tcStyle>
    </a:firstRow>
    <a:neCell>
      <a:tcTxStyle/>
      <a:tcStyle>
        <a:tcBdr/>
      </a:tcStyle>
    </a:neCell>
    <a:nwCell>
      <a:tcTxStyle/>
      <a:tcStyle>
        <a:tcBdr/>
      </a:tcStyle>
    </a:nwCell>
  </a:tblStyle>
  <a:tblStyle styleId="{48D17DD6-D903-42DC-B8FC-7D7CC676096F}" styleName="Table_2">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Aptos"/>
          <a:ea typeface="Aptos"/>
          <a:cs typeface="Aptos"/>
        </a:font>
        <a:schemeClr val="lt1"/>
      </a:tcTxStyle>
      <a:tcStyle>
        <a:tcBdr/>
        <a:fill>
          <a:solidFill>
            <a:schemeClr val="dk1"/>
          </a:solidFill>
        </a:fill>
      </a:tcStyle>
    </a:lastCol>
    <a:firstCol>
      <a:tcTxStyle b="on" i="off">
        <a:font>
          <a:latin typeface="Aptos"/>
          <a:ea typeface="Aptos"/>
          <a:cs typeface="Aptos"/>
        </a:font>
        <a:schemeClr val="lt1"/>
      </a:tcTxStyle>
      <a:tcStyle>
        <a:tcBdr/>
        <a:fill>
          <a:solidFill>
            <a:schemeClr val="dk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9"/>
    <p:restoredTop sz="60314" autoAdjust="0"/>
  </p:normalViewPr>
  <p:slideViewPr>
    <p:cSldViewPr snapToGrid="0">
      <p:cViewPr varScale="1">
        <p:scale>
          <a:sx n="67" d="100"/>
          <a:sy n="67" d="100"/>
        </p:scale>
        <p:origin x="1096" y="184"/>
      </p:cViewPr>
      <p:guideLst/>
    </p:cSldViewPr>
  </p:slideViewPr>
  <p:notesTextViewPr>
    <p:cViewPr>
      <p:scale>
        <a:sx n="1" d="1"/>
        <a:sy n="1" d="1"/>
      </p:scale>
      <p:origin x="0" y="-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3" Type="http://customschemas.google.com/relationships/presentationmetadata" Target="metadata"/><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5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0" i="0" u="none" strike="noStrike" dirty="0">
                <a:solidFill>
                  <a:srgbClr val="000000"/>
                </a:solidFill>
                <a:effectLst/>
              </a:rPr>
              <a:t>Dans le prolongement de cette réflexion, plusieurs études ont tenté d’évaluer l’efficacité du TIPS dans la prise en charge du SOS.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0" i="0" u="none" strike="noStrike" dirty="0">
                <a:solidFill>
                  <a:srgbClr val="000000"/>
                </a:solidFill>
                <a:effectLst/>
              </a:rPr>
              <a:t>Parmi elles, cette étude rétrospective a évalué 10 patients atteints de SOS sévère (confirmé histologiquement) :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itchFamily="2" charset="2"/>
              <a:buChar char="Ø"/>
              <a:tabLst/>
              <a:defRPr/>
            </a:pPr>
            <a:r>
              <a:rPr lang="fr-FR" b="0" i="0" u="none" strike="noStrike" dirty="0">
                <a:solidFill>
                  <a:srgbClr val="000000"/>
                </a:solidFill>
                <a:effectLst/>
              </a:rPr>
              <a:t>Tous les patients ont bénéficié d’un traitement par TIPS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itchFamily="2" charset="2"/>
              <a:buChar char="Ø"/>
              <a:tabLst/>
              <a:defRPr/>
            </a:pPr>
            <a:r>
              <a:rPr lang="fr-FR" b="0" i="0" u="none" strike="noStrike" dirty="0">
                <a:solidFill>
                  <a:srgbClr val="000000"/>
                </a:solidFill>
                <a:effectLst/>
              </a:rPr>
              <a:t>Cette fois-ci encore la survie globale était faible : 1 seul patient en vie à six mois post-procédure.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Wingdings" pitchFamily="2" charset="2"/>
              <a:buChar char="Ø"/>
              <a:tabLst/>
              <a:defRPr/>
            </a:pPr>
            <a:endParaRPr lang="fr-FR"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Wingdings" pitchFamily="2" charset="2"/>
              <a:buNone/>
              <a:tabLst/>
              <a:defRPr/>
            </a:pPr>
            <a:r>
              <a:rPr lang="fr-FR" b="0" i="0" u="none" strike="noStrike" dirty="0">
                <a:solidFill>
                  <a:srgbClr val="000000"/>
                </a:solidFill>
                <a:effectLst/>
              </a:rPr>
              <a:t>L’élément déterminant principal à prendre en compte est le </a:t>
            </a:r>
            <a:r>
              <a:rPr lang="fr-FR" b="1" i="0" u="none" strike="noStrike" dirty="0">
                <a:solidFill>
                  <a:srgbClr val="000000"/>
                </a:solidFill>
                <a:effectLst/>
              </a:rPr>
              <a:t>délai long de mise en place du TIPS</a:t>
            </a:r>
            <a:r>
              <a:rPr lang="fr-FR" b="0" i="0" u="none" strike="noStrike" dirty="0">
                <a:solidFill>
                  <a:srgbClr val="000000"/>
                </a:solidFill>
                <a:effectLst/>
              </a:rPr>
              <a:t>, qui était </a:t>
            </a:r>
            <a:r>
              <a:rPr lang="fr-FR" b="0" i="0" u="sng" strike="noStrike" dirty="0">
                <a:solidFill>
                  <a:srgbClr val="000000"/>
                </a:solidFill>
                <a:effectLst/>
              </a:rPr>
              <a:t>&gt; à 14 jours </a:t>
            </a:r>
            <a:r>
              <a:rPr lang="fr-FR" b="0" i="0" u="none" strike="noStrike" dirty="0">
                <a:solidFill>
                  <a:srgbClr val="000000"/>
                </a:solidFill>
                <a:effectLst/>
              </a:rPr>
              <a:t>après les premiers signes cliniques de SOS dans 70 % des cas.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dirty="0">
                <a:solidFill>
                  <a:schemeClr val="dk1"/>
                </a:solidFill>
                <a:latin typeface="Calibri"/>
                <a:ea typeface="Calibri"/>
                <a:cs typeface="Calibri"/>
                <a:sym typeface="Calibri"/>
              </a:rPr>
              <a:t>Référence</a:t>
            </a:r>
            <a:r>
              <a:rPr lang="fr-FR" sz="1200" dirty="0">
                <a:solidFill>
                  <a:schemeClr val="dk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dirty="0">
                <a:solidFill>
                  <a:schemeClr val="dk1"/>
                </a:solidFill>
                <a:latin typeface="Calibri"/>
                <a:ea typeface="Calibri"/>
                <a:cs typeface="Calibri"/>
                <a:sym typeface="Calibri"/>
              </a:rPr>
              <a:t>Azoulay and al, Bone </a:t>
            </a:r>
            <a:r>
              <a:rPr lang="fr-FR" sz="1200" i="1" dirty="0" err="1">
                <a:solidFill>
                  <a:schemeClr val="dk1"/>
                </a:solidFill>
                <a:latin typeface="Calibri"/>
                <a:ea typeface="Calibri"/>
                <a:cs typeface="Calibri"/>
                <a:sym typeface="Calibri"/>
              </a:rPr>
              <a:t>Marrow</a:t>
            </a:r>
            <a:r>
              <a:rPr lang="fr-FR" sz="1200" i="1" dirty="0">
                <a:solidFill>
                  <a:schemeClr val="dk1"/>
                </a:solidFill>
                <a:latin typeface="Calibri"/>
                <a:ea typeface="Calibri"/>
                <a:cs typeface="Calibri"/>
                <a:sym typeface="Calibri"/>
              </a:rPr>
              <a:t> Transplant, 2000</a:t>
            </a:r>
            <a:endParaRPr lang="fr-FR" dirty="0"/>
          </a:p>
        </p:txBody>
      </p:sp>
      <p:sp>
        <p:nvSpPr>
          <p:cNvPr id="493" name="Google Shape;49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Ce qui nous amène à une étude plus récente, publiée en 2020 : dans cette étude rétrospective, les auteurs ont évalué l’efficacité du TIPS chez des patients atteints de SOS après une allogreffe de cellules souches hématopoïétiques (avec administration de cyclophosphamide en post-greffe).</a:t>
            </a:r>
          </a:p>
          <a:p>
            <a:pPr marL="0" lvl="0" indent="0" algn="l" rtl="0">
              <a:spcBef>
                <a:spcPts val="0"/>
              </a:spcBef>
              <a:spcAft>
                <a:spcPts val="0"/>
              </a:spcAft>
              <a:buNone/>
            </a:pPr>
            <a:endParaRPr lang="fr-FR" dirty="0"/>
          </a:p>
          <a:p>
            <a:pPr marL="0" lvl="0" indent="0" algn="l" rtl="0">
              <a:spcBef>
                <a:spcPts val="0"/>
              </a:spcBef>
              <a:spcAft>
                <a:spcPts val="0"/>
              </a:spcAft>
              <a:buNone/>
            </a:pPr>
            <a:r>
              <a:rPr lang="fr-FR" u="sng" dirty="0"/>
              <a:t>Parmi les 185 patients allo greffés </a:t>
            </a:r>
            <a:r>
              <a:rPr lang="fr-FR" dirty="0"/>
              <a:t>: </a:t>
            </a:r>
          </a:p>
          <a:p>
            <a:pPr marL="171450" lvl="0" indent="-171450" algn="l" rtl="0">
              <a:spcBef>
                <a:spcPts val="0"/>
              </a:spcBef>
              <a:spcAft>
                <a:spcPts val="0"/>
              </a:spcAft>
              <a:buFont typeface="Wingdings" pitchFamily="2" charset="2"/>
              <a:buChar char="Ø"/>
            </a:pPr>
            <a:r>
              <a:rPr lang="fr-FR" dirty="0"/>
              <a:t>17 ont présenté un SOS (dont 2 cas sévères et 11 cas très sévères). </a:t>
            </a:r>
          </a:p>
          <a:p>
            <a:pPr marL="171450" lvl="0" indent="-171450" algn="l" rtl="0">
              <a:spcBef>
                <a:spcPts val="0"/>
              </a:spcBef>
              <a:spcAft>
                <a:spcPts val="0"/>
              </a:spcAft>
              <a:buFont typeface="Wingdings" pitchFamily="2" charset="2"/>
              <a:buChar char="Ø"/>
            </a:pPr>
            <a:r>
              <a:rPr lang="fr-FR" dirty="0"/>
              <a:t>7 patients ont bénéficié de la pose d’un TIPS devant une dégradation malgré le traitement médical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Ces résultats sont particulièrement intéressants car on note </a:t>
            </a:r>
            <a:r>
              <a:rPr lang="fr-FR" b="1" dirty="0"/>
              <a:t>un taux de réponse complète chez 100% des patients</a:t>
            </a:r>
            <a:r>
              <a:rPr lang="fr-FR" dirty="0"/>
              <a:t>. </a:t>
            </a:r>
          </a:p>
          <a:p>
            <a:pPr marL="0" lvl="0" indent="0" algn="l" rtl="0">
              <a:spcBef>
                <a:spcPts val="0"/>
              </a:spcBef>
              <a:spcAft>
                <a:spcPts val="0"/>
              </a:spcAft>
              <a:buNone/>
            </a:pPr>
            <a:r>
              <a:rPr lang="fr-FR" dirty="0"/>
              <a:t>En ce qui concerne le délai entre le diagnostic de SOS et la pose du TIPS, il est cette fois-ci plus précoce que dans les études antérieures avec une </a:t>
            </a:r>
            <a:r>
              <a:rPr lang="fr-FR" b="1" dirty="0">
                <a:solidFill>
                  <a:schemeClr val="bg2">
                    <a:lumMod val="75000"/>
                    <a:lumOff val="25000"/>
                  </a:schemeClr>
                </a:solidFill>
              </a:rPr>
              <a:t>moyenne inférieur ou égale à 6 jours chez 86 % des patients (6/7).</a:t>
            </a:r>
          </a:p>
          <a:p>
            <a:pPr marL="0" lvl="0" indent="0" algn="l" rtl="0">
              <a:spcBef>
                <a:spcPts val="0"/>
              </a:spcBef>
              <a:spcAft>
                <a:spcPts val="0"/>
              </a:spcAft>
              <a:buNone/>
            </a:pPr>
            <a:endParaRPr lang="fr-FR" dirty="0"/>
          </a:p>
          <a:p>
            <a:pPr marL="0" lvl="0" indent="0" algn="l" rtl="0">
              <a:spcBef>
                <a:spcPts val="0"/>
              </a:spcBef>
              <a:spcAft>
                <a:spcPts val="0"/>
              </a:spcAft>
              <a:buNone/>
            </a:pPr>
            <a:r>
              <a:rPr lang="fr-FR" i="1" u="none" dirty="0"/>
              <a:t>Référence</a:t>
            </a:r>
            <a:r>
              <a:rPr lang="fr-FR" dirty="0"/>
              <a:t>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dirty="0">
                <a:solidFill>
                  <a:schemeClr val="dk1"/>
                </a:solidFill>
                <a:latin typeface="Calibri"/>
                <a:ea typeface="Calibri"/>
                <a:cs typeface="Calibri"/>
                <a:sym typeface="Calibri"/>
              </a:rPr>
              <a:t>Gomez-Centurion et al. Biol Blood </a:t>
            </a:r>
            <a:r>
              <a:rPr lang="fr-FR" sz="1200" i="1" dirty="0" err="1">
                <a:solidFill>
                  <a:schemeClr val="dk1"/>
                </a:solidFill>
                <a:latin typeface="Calibri"/>
                <a:ea typeface="Calibri"/>
                <a:cs typeface="Calibri"/>
                <a:sym typeface="Calibri"/>
              </a:rPr>
              <a:t>Marrow</a:t>
            </a:r>
            <a:r>
              <a:rPr lang="fr-FR" sz="1200" i="1" dirty="0">
                <a:solidFill>
                  <a:schemeClr val="dk1"/>
                </a:solidFill>
                <a:latin typeface="Calibri"/>
                <a:ea typeface="Calibri"/>
                <a:cs typeface="Calibri"/>
                <a:sym typeface="Calibri"/>
              </a:rPr>
              <a:t> Transplant 26, 2020</a:t>
            </a:r>
          </a:p>
        </p:txBody>
      </p:sp>
      <p:sp>
        <p:nvSpPr>
          <p:cNvPr id="522" name="Google Shape;52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buNone/>
            </a:pPr>
            <a:r>
              <a:rPr lang="fr-FR" b="0" i="0" u="none" strike="noStrike" dirty="0">
                <a:solidFill>
                  <a:srgbClr val="000000"/>
                </a:solidFill>
                <a:effectLst/>
                <a:latin typeface="-webkit-standard"/>
              </a:rPr>
              <a:t>Ce graphique, représentant l’évolution des ALAT chez les 7 patients ayant bénéficié du TIPS, renforce l’idée qu’une mise en place précoce de cette procédure mérite d’être discutée. </a:t>
            </a:r>
          </a:p>
          <a:p>
            <a:pPr algn="l">
              <a:buNone/>
            </a:pPr>
            <a:endParaRPr lang="fr-FR" b="0" i="0" u="none" strike="noStrike" dirty="0">
              <a:solidFill>
                <a:srgbClr val="000000"/>
              </a:solidFill>
              <a:effectLst/>
              <a:latin typeface="-webkit-standard"/>
            </a:endParaRPr>
          </a:p>
          <a:p>
            <a:pPr algn="l">
              <a:buNone/>
            </a:pPr>
            <a:r>
              <a:rPr lang="fr-FR" b="0" i="0" u="none" strike="noStrike" dirty="0">
                <a:solidFill>
                  <a:srgbClr val="000000"/>
                </a:solidFill>
                <a:effectLst/>
                <a:latin typeface="-webkit-standard"/>
              </a:rPr>
              <a:t>En effet :</a:t>
            </a:r>
            <a:endParaRPr lang="fr-FR" b="0" i="0" u="none" strike="noStrike" dirty="0">
              <a:solidFill>
                <a:srgbClr val="000000"/>
              </a:solidFill>
              <a:effectLst/>
            </a:endParaRPr>
          </a:p>
          <a:p>
            <a:pPr algn="l">
              <a:buFont typeface="Wingdings" pitchFamily="2" charset="2"/>
              <a:buChar char="Ø"/>
            </a:pPr>
            <a:r>
              <a:rPr lang="fr-FR" b="0" i="0" u="none" strike="noStrike" dirty="0">
                <a:solidFill>
                  <a:srgbClr val="000000"/>
                </a:solidFill>
                <a:effectLst/>
              </a:rPr>
              <a:t>On observe une </a:t>
            </a:r>
            <a:r>
              <a:rPr lang="fr-FR" b="1" i="0" u="none" strike="noStrike" dirty="0">
                <a:solidFill>
                  <a:srgbClr val="000000"/>
                </a:solidFill>
                <a:effectLst/>
              </a:rPr>
              <a:t>élévation significative des ALAT au moment du diagnostic de SOS</a:t>
            </a:r>
            <a:r>
              <a:rPr lang="fr-FR" b="0" i="0" u="none" strike="noStrike" dirty="0">
                <a:solidFill>
                  <a:srgbClr val="000000"/>
                </a:solidFill>
                <a:effectLst/>
              </a:rPr>
              <a:t>.</a:t>
            </a:r>
          </a:p>
          <a:p>
            <a:pPr algn="l">
              <a:buFont typeface="Wingdings" pitchFamily="2" charset="2"/>
              <a:buChar char="Ø"/>
            </a:pPr>
            <a:r>
              <a:rPr lang="fr-FR" b="0" i="0" u="none" strike="noStrike" dirty="0">
                <a:solidFill>
                  <a:srgbClr val="000000"/>
                </a:solidFill>
                <a:effectLst/>
              </a:rPr>
              <a:t>Après la mise en place du TIPS, il y a une </a:t>
            </a:r>
            <a:r>
              <a:rPr lang="fr-FR" b="1" i="0" u="none" strike="noStrike" dirty="0">
                <a:solidFill>
                  <a:srgbClr val="000000"/>
                </a:solidFill>
                <a:effectLst/>
              </a:rPr>
              <a:t>diminution rapide et marquée des ALAT</a:t>
            </a:r>
            <a:r>
              <a:rPr lang="fr-FR" b="0" i="0" u="none" strike="noStrike" dirty="0">
                <a:solidFill>
                  <a:srgbClr val="000000"/>
                </a:solidFill>
                <a:effectLst/>
              </a:rPr>
              <a:t> chez l’ensemble des patients, dès le 7e jour post-TIPS, et qui se maintient à J+15.</a:t>
            </a:r>
          </a:p>
          <a:p>
            <a:pPr algn="l">
              <a:buFont typeface="Wingdings" pitchFamily="2" charset="2"/>
              <a:buChar char="Ø"/>
            </a:pPr>
            <a:r>
              <a:rPr lang="fr-FR" b="1" i="0" u="none" strike="noStrike" dirty="0">
                <a:solidFill>
                  <a:srgbClr val="000000"/>
                </a:solidFill>
                <a:effectLst/>
              </a:rPr>
              <a:t>100% des patients sont vivants à J100.</a:t>
            </a:r>
            <a:endParaRPr lang="fr-FR" b="1" i="0" u="none" strike="noStrike" dirty="0">
              <a:solidFill>
                <a:srgbClr val="000000"/>
              </a:solidFill>
              <a:effectLst/>
              <a:latin typeface="Arial"/>
            </a:endParaRPr>
          </a:p>
          <a:p>
            <a:pPr algn="l">
              <a:buFont typeface="Wingdings" pitchFamily="2" charset="2"/>
              <a:buChar char="Ø"/>
            </a:pPr>
            <a:r>
              <a:rPr lang="fr-FR" b="0" i="0" u="none" strike="noStrike" dirty="0">
                <a:solidFill>
                  <a:srgbClr val="000000"/>
                </a:solidFill>
                <a:effectLst/>
                <a:latin typeface="-webkit-standard"/>
              </a:rPr>
              <a:t>À la fin du suivi (durée médiane de 13 mois), </a:t>
            </a:r>
            <a:r>
              <a:rPr lang="fr-FR" b="1" i="0" u="none" strike="noStrike" dirty="0">
                <a:solidFill>
                  <a:srgbClr val="000000"/>
                </a:solidFill>
                <a:effectLst/>
              </a:rPr>
              <a:t>6 des 7 patients étaient toujours en vie. </a:t>
            </a:r>
          </a:p>
          <a:p>
            <a:pPr algn="l">
              <a:buFont typeface="Wingdings" pitchFamily="2" charset="2"/>
              <a:buChar char="ü"/>
            </a:pPr>
            <a:endParaRPr lang="fr-FR" b="1" i="0" u="none" strike="noStrike" dirty="0">
              <a:solidFill>
                <a:srgbClr val="000000"/>
              </a:solidFill>
              <a:effectLst/>
            </a:endParaRPr>
          </a:p>
          <a:p>
            <a:pPr marL="228600" indent="0" algn="l">
              <a:buFontTx/>
              <a:buNone/>
            </a:pPr>
            <a:r>
              <a:rPr lang="fr-FR" b="0" i="1" u="none" strike="noStrike" dirty="0">
                <a:solidFill>
                  <a:srgbClr val="000000"/>
                </a:solidFill>
                <a:effectLst/>
              </a:rPr>
              <a:t>Référence</a:t>
            </a:r>
            <a:r>
              <a:rPr lang="fr-FR" b="1" i="0" u="none" strike="noStrike" dirty="0">
                <a:solidFill>
                  <a:srgbClr val="000000"/>
                </a:solidFill>
                <a:effectLst/>
              </a:rPr>
              <a:t> :</a:t>
            </a:r>
          </a:p>
          <a:p>
            <a:pPr marL="2286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fr-FR" sz="1200" i="1" dirty="0">
                <a:solidFill>
                  <a:schemeClr val="dk1"/>
                </a:solidFill>
                <a:latin typeface="Calibri"/>
                <a:ea typeface="Calibri"/>
                <a:cs typeface="Calibri"/>
                <a:sym typeface="Calibri"/>
              </a:rPr>
              <a:t>Gomez-Centurion et al. Biol Blood </a:t>
            </a:r>
            <a:r>
              <a:rPr lang="fr-FR" sz="1200" i="1" dirty="0" err="1">
                <a:solidFill>
                  <a:schemeClr val="dk1"/>
                </a:solidFill>
                <a:latin typeface="Calibri"/>
                <a:ea typeface="Calibri"/>
                <a:cs typeface="Calibri"/>
                <a:sym typeface="Calibri"/>
              </a:rPr>
              <a:t>Marrow</a:t>
            </a:r>
            <a:r>
              <a:rPr lang="fr-FR" sz="1200" i="1" dirty="0">
                <a:solidFill>
                  <a:schemeClr val="dk1"/>
                </a:solidFill>
                <a:latin typeface="Calibri"/>
                <a:ea typeface="Calibri"/>
                <a:cs typeface="Calibri"/>
                <a:sym typeface="Calibri"/>
              </a:rPr>
              <a:t> Transplant 26, 2020</a:t>
            </a:r>
          </a:p>
          <a:p>
            <a:pPr marL="228600" indent="0" algn="l">
              <a:buFontTx/>
              <a:buNone/>
            </a:pPr>
            <a:endParaRPr lang="fr-FR" b="1" i="0" u="none" strike="noStrike" dirty="0">
              <a:solidFill>
                <a:srgbClr val="000000"/>
              </a:solidFill>
              <a:effectLst/>
            </a:endParaRPr>
          </a:p>
        </p:txBody>
      </p:sp>
      <p:sp>
        <p:nvSpPr>
          <p:cNvPr id="538" name="Google Shape;53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Dans cette même optique, et pour terminer avec cette étude, voici ci-joint une </a:t>
            </a:r>
            <a:r>
              <a:rPr lang="fr-FR" b="0" i="0" u="none" strike="noStrike" dirty="0">
                <a:solidFill>
                  <a:srgbClr val="000000"/>
                </a:solidFill>
                <a:effectLst/>
                <a:latin typeface="-webkit-standard"/>
              </a:rPr>
              <a:t>figure représentant l’évolution des paramètres </a:t>
            </a:r>
            <a:r>
              <a:rPr lang="fr-FR" b="0" i="0" u="none" strike="noStrike" dirty="0" err="1">
                <a:solidFill>
                  <a:srgbClr val="000000"/>
                </a:solidFill>
                <a:effectLst/>
                <a:latin typeface="-webkit-standard"/>
              </a:rPr>
              <a:t>clinico</a:t>
            </a:r>
            <a:r>
              <a:rPr lang="fr-FR" b="0" i="0" u="none" strike="noStrike" dirty="0">
                <a:solidFill>
                  <a:srgbClr val="000000"/>
                </a:solidFill>
                <a:effectLst/>
                <a:latin typeface="-webkit-standard"/>
              </a:rPr>
              <a:t>-biologique de ces patients : </a:t>
            </a:r>
          </a:p>
          <a:p>
            <a:pPr marL="0" lvl="0" indent="0" algn="l" rtl="0">
              <a:spcBef>
                <a:spcPts val="0"/>
              </a:spcBef>
              <a:spcAft>
                <a:spcPts val="0"/>
              </a:spcAft>
              <a:buNone/>
            </a:pPr>
            <a:endParaRPr lang="fr-FR" b="0" i="0" u="none" strike="noStrike" dirty="0">
              <a:solidFill>
                <a:srgbClr val="000000"/>
              </a:solidFill>
              <a:effectLst/>
              <a:latin typeface="-webkit-standard"/>
            </a:endParaRPr>
          </a:p>
          <a:p>
            <a:pPr>
              <a:buFont typeface="Wingdings" pitchFamily="2" charset="2"/>
              <a:buChar char="Ø"/>
            </a:pPr>
            <a:r>
              <a:rPr lang="fr-FR" dirty="0"/>
              <a:t>La </a:t>
            </a:r>
            <a:r>
              <a:rPr lang="fr-FR" b="1" dirty="0"/>
              <a:t>pression portale hépatique (HVPG)</a:t>
            </a:r>
            <a:r>
              <a:rPr lang="fr-FR" dirty="0"/>
              <a:t>, très élevée en pré-TIPS (14 à 29 </a:t>
            </a:r>
            <a:r>
              <a:rPr lang="fr-FR" dirty="0" err="1"/>
              <a:t>mmHg</a:t>
            </a:r>
            <a:r>
              <a:rPr lang="fr-FR" dirty="0"/>
              <a:t>), a </a:t>
            </a:r>
            <a:r>
              <a:rPr lang="fr-FR" b="1" dirty="0"/>
              <a:t>nettement diminué après le TIPS</a:t>
            </a:r>
            <a:r>
              <a:rPr lang="fr-FR" dirty="0"/>
              <a:t> (2 à 11 </a:t>
            </a:r>
            <a:r>
              <a:rPr lang="fr-FR" dirty="0" err="1"/>
              <a:t>mmHg</a:t>
            </a:r>
            <a:r>
              <a:rPr lang="fr-FR" dirty="0"/>
              <a:t>). </a:t>
            </a:r>
          </a:p>
          <a:p>
            <a:pPr>
              <a:buFont typeface="Wingdings" pitchFamily="2" charset="2"/>
              <a:buChar char="Ø"/>
            </a:pPr>
            <a:r>
              <a:rPr lang="fr-FR" dirty="0"/>
              <a:t>Les marqueurs biologiques hépatique s’améliorent tous de manière </a:t>
            </a:r>
            <a:r>
              <a:rPr lang="fr-FR" b="0" dirty="0"/>
              <a:t>globale en post-TIPS :</a:t>
            </a:r>
          </a:p>
          <a:p>
            <a:pPr marL="228600" indent="0">
              <a:buFont typeface="Arial" panose="020B0604020202020204" pitchFamily="34" charset="0"/>
              <a:buNone/>
            </a:pPr>
            <a:r>
              <a:rPr lang="fr-FR" dirty="0"/>
              <a:t>La </a:t>
            </a:r>
            <a:r>
              <a:rPr lang="fr-FR" b="1" dirty="0"/>
              <a:t>bilirubine</a:t>
            </a:r>
            <a:r>
              <a:rPr lang="fr-FR" dirty="0"/>
              <a:t> reste stable voire diminue.</a:t>
            </a:r>
          </a:p>
          <a:p>
            <a:pPr marL="228600" indent="0">
              <a:buFont typeface="Arial" panose="020B0604020202020204" pitchFamily="34" charset="0"/>
              <a:buNone/>
            </a:pPr>
            <a:r>
              <a:rPr lang="fr-FR" dirty="0"/>
              <a:t>Les </a:t>
            </a:r>
            <a:r>
              <a:rPr lang="fr-FR" b="1" dirty="0"/>
              <a:t>ALAT</a:t>
            </a:r>
            <a:r>
              <a:rPr lang="fr-FR" dirty="0"/>
              <a:t>, très élevées avant TIPS (jusqu’à 2595 UI/L), diminue après la procédure.</a:t>
            </a:r>
          </a:p>
          <a:p>
            <a:pPr marL="0" lvl="0" indent="0" algn="l" rtl="0">
              <a:spcBef>
                <a:spcPts val="0"/>
              </a:spcBef>
              <a:spcAft>
                <a:spcPts val="0"/>
              </a:spcAft>
              <a:buNone/>
            </a:pPr>
            <a:endParaRPr lang="fr-FR" b="1"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i="0" u="none" strike="noStrike" dirty="0">
                <a:solidFill>
                  <a:srgbClr val="000000"/>
                </a:solidFill>
                <a:effectLst/>
                <a:latin typeface="-webkit-standard"/>
              </a:rPr>
              <a:t>Ces résultats illustrent une amélioration rapide de l'état clinique et biologique après TIPS, confirmant son </a:t>
            </a:r>
            <a:r>
              <a:rPr lang="fr-FR" b="1" i="0" u="none" strike="noStrike" dirty="0">
                <a:solidFill>
                  <a:srgbClr val="000000"/>
                </a:solidFill>
                <a:effectLst/>
              </a:rPr>
              <a:t> intérêt en cas de dégradation rapide malgré le traitement médical</a:t>
            </a:r>
            <a:r>
              <a:rPr lang="fr-FR" b="1" i="0" u="none" strike="noStrike" dirty="0">
                <a:solidFill>
                  <a:srgbClr val="000000"/>
                </a:solidFill>
                <a:effectLst/>
                <a:latin typeface="-webkit-standard"/>
              </a:rPr>
              <a:t> bien conduit.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1"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0" i="1" u="none" strike="noStrike" dirty="0">
                <a:solidFill>
                  <a:srgbClr val="000000"/>
                </a:solidFill>
                <a:effectLst/>
                <a:latin typeface="-webkit-standard"/>
              </a:rPr>
              <a:t>Référence</a:t>
            </a:r>
            <a:r>
              <a:rPr lang="fr-FR" b="0" i="0" u="none" strike="noStrike" dirty="0">
                <a:solidFill>
                  <a:srgbClr val="000000"/>
                </a:solidFill>
                <a:effectLst/>
                <a:latin typeface="-webkit-standard"/>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dirty="0">
                <a:solidFill>
                  <a:schemeClr val="dk1"/>
                </a:solidFill>
                <a:latin typeface="Calibri"/>
                <a:ea typeface="Calibri"/>
                <a:cs typeface="Calibri"/>
                <a:sym typeface="Calibri"/>
              </a:rPr>
              <a:t>Gomez-Centurion et al. Biol Blood </a:t>
            </a:r>
            <a:r>
              <a:rPr lang="fr-FR" sz="1200" i="1" dirty="0" err="1">
                <a:solidFill>
                  <a:schemeClr val="dk1"/>
                </a:solidFill>
                <a:latin typeface="Calibri"/>
                <a:ea typeface="Calibri"/>
                <a:cs typeface="Calibri"/>
                <a:sym typeface="Calibri"/>
              </a:rPr>
              <a:t>Marrow</a:t>
            </a:r>
            <a:r>
              <a:rPr lang="fr-FR" sz="1200" i="1" dirty="0">
                <a:solidFill>
                  <a:schemeClr val="dk1"/>
                </a:solidFill>
                <a:latin typeface="Calibri"/>
                <a:ea typeface="Calibri"/>
                <a:cs typeface="Calibri"/>
                <a:sym typeface="Calibri"/>
              </a:rPr>
              <a:t> Transplant 26, 2020</a:t>
            </a:r>
          </a:p>
          <a:p>
            <a:pPr>
              <a:buFont typeface="Wingdings" pitchFamily="2" charset="2"/>
              <a:buChar char="Ø"/>
            </a:pPr>
            <a:endParaRPr lang="fr-FR" b="1" i="0" u="none" strike="noStrike" dirty="0">
              <a:solidFill>
                <a:srgbClr val="000000"/>
              </a:solidFill>
              <a:effectLst/>
              <a:latin typeface="-webkit-standard"/>
            </a:endParaRPr>
          </a:p>
          <a:p>
            <a:pPr marL="228600" indent="0">
              <a:buFontTx/>
              <a:buNone/>
            </a:pPr>
            <a:endParaRPr lang="fr-FR" b="1" i="0" u="none" strike="noStrike" dirty="0">
              <a:solidFill>
                <a:srgbClr val="000000"/>
              </a:solidFill>
              <a:effectLst/>
              <a:latin typeface="-webkit-standard"/>
            </a:endParaRPr>
          </a:p>
        </p:txBody>
      </p:sp>
      <p:sp>
        <p:nvSpPr>
          <p:cNvPr id="628" name="Google Shape;62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Cette présentation s’est principalement attachée à démontrer l’efficacité du TIPS dans le traitement du SOS après une greffe de moelle, cette indication étant la plus fréquente en Europe. Il convient toutefois de souligner que de nombreuses études ont également mis en évidence son efficacité dans d’autres indications, notamment pour le SOS induit par </a:t>
            </a:r>
            <a:r>
              <a:rPr lang="fr-FR" b="1" dirty="0"/>
              <a:t>les alcaloïdes de </a:t>
            </a:r>
            <a:r>
              <a:rPr lang="fr-FR" b="1" dirty="0" err="1"/>
              <a:t>Pyrrolizidine</a:t>
            </a:r>
            <a:r>
              <a:rPr lang="fr-FR" dirty="0"/>
              <a:t>.</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Cette étude </a:t>
            </a:r>
            <a:r>
              <a:rPr lang="fr-FR" b="0" dirty="0"/>
              <a:t>récente publiée en 2024, multicentrique et rétrospective de 164 patients avait pour but d’</a:t>
            </a:r>
            <a:r>
              <a:rPr lang="fr-FR" b="0" i="0" u="none" strike="noStrike" dirty="0">
                <a:solidFill>
                  <a:srgbClr val="000000"/>
                </a:solidFill>
                <a:effectLst/>
                <a:latin typeface="-webkit-standard"/>
              </a:rPr>
              <a:t>évaluer l’impact du </a:t>
            </a:r>
            <a:r>
              <a:rPr lang="fr-FR" b="0" i="0" u="none" strike="noStrike" dirty="0">
                <a:solidFill>
                  <a:srgbClr val="000000"/>
                </a:solidFill>
                <a:effectLst/>
              </a:rPr>
              <a:t>TIPS</a:t>
            </a:r>
            <a:r>
              <a:rPr lang="fr-FR" b="0" i="0" u="none" strike="noStrike" dirty="0">
                <a:solidFill>
                  <a:srgbClr val="000000"/>
                </a:solidFill>
                <a:effectLst/>
                <a:latin typeface="-webkit-standard"/>
              </a:rPr>
              <a:t> sur la </a:t>
            </a:r>
            <a:r>
              <a:rPr lang="fr-FR" b="0" i="0" u="none" strike="noStrike" dirty="0">
                <a:solidFill>
                  <a:srgbClr val="000000"/>
                </a:solidFill>
                <a:effectLst/>
              </a:rPr>
              <a:t>survie</a:t>
            </a:r>
            <a:r>
              <a:rPr lang="fr-FR" b="0" i="0" u="none" strike="noStrike" dirty="0">
                <a:solidFill>
                  <a:srgbClr val="000000"/>
                </a:solidFill>
                <a:effectLst/>
                <a:latin typeface="-webkit-standard"/>
              </a:rPr>
              <a:t> et les </a:t>
            </a:r>
            <a:r>
              <a:rPr lang="fr-FR" b="0" i="0" u="none" strike="noStrike" dirty="0">
                <a:solidFill>
                  <a:srgbClr val="000000"/>
                </a:solidFill>
                <a:effectLst/>
              </a:rPr>
              <a:t>complications liées à l’hypertension portale (HTP)</a:t>
            </a:r>
            <a:r>
              <a:rPr lang="fr-FR" b="0" i="0" u="none" strike="noStrike" dirty="0">
                <a:solidFill>
                  <a:srgbClr val="000000"/>
                </a:solidFill>
                <a:effectLst/>
                <a:latin typeface="-webkit-standard"/>
              </a:rPr>
              <a:t> chez des patients avec SOS et </a:t>
            </a:r>
            <a:r>
              <a:rPr lang="fr-FR" b="0" i="0" u="none" strike="noStrike" dirty="0" err="1">
                <a:solidFill>
                  <a:srgbClr val="000000"/>
                </a:solidFill>
                <a:effectLst/>
                <a:latin typeface="-webkit-standard"/>
              </a:rPr>
              <a:t>Alcaloide</a:t>
            </a:r>
            <a:r>
              <a:rPr lang="fr-FR" b="0" i="0" u="none" strike="noStrike" dirty="0">
                <a:solidFill>
                  <a:srgbClr val="000000"/>
                </a:solidFill>
                <a:effectLst/>
                <a:latin typeface="-webkit-standard"/>
              </a:rPr>
              <a:t> de </a:t>
            </a:r>
            <a:r>
              <a:rPr lang="fr-FR" b="0" i="0" u="none" strike="noStrike" dirty="0" err="1">
                <a:solidFill>
                  <a:srgbClr val="000000"/>
                </a:solidFill>
                <a:effectLst/>
                <a:latin typeface="-webkit-standard"/>
              </a:rPr>
              <a:t>Pyrrolizidine</a:t>
            </a:r>
            <a:r>
              <a:rPr lang="fr-FR" b="0" i="0" u="none" strike="noStrike" dirty="0">
                <a:solidFill>
                  <a:srgbClr val="000000"/>
                </a:solidFill>
                <a:effectLst/>
                <a:latin typeface="-webkit-standard"/>
              </a:rPr>
              <a:t>.</a:t>
            </a:r>
          </a:p>
          <a:p>
            <a:pPr marL="0" lvl="0" indent="0" algn="l" rtl="0">
              <a:spcBef>
                <a:spcPts val="0"/>
              </a:spcBef>
              <a:spcAft>
                <a:spcPts val="0"/>
              </a:spcAft>
              <a:buNone/>
            </a:pPr>
            <a:endParaRPr lang="fr-FR" b="0" i="0" u="none" strike="noStrike" dirty="0">
              <a:solidFill>
                <a:srgbClr val="000000"/>
              </a:solidFill>
              <a:effectLst/>
              <a:latin typeface="-webkit-standard"/>
            </a:endParaRPr>
          </a:p>
          <a:p>
            <a:pPr marL="0" lvl="0" indent="0" algn="l" rtl="0">
              <a:spcBef>
                <a:spcPts val="0"/>
              </a:spcBef>
              <a:spcAft>
                <a:spcPts val="0"/>
              </a:spcAft>
              <a:buNone/>
            </a:pPr>
            <a:r>
              <a:rPr lang="fr-FR" b="0" i="0" u="none" strike="noStrike" dirty="0">
                <a:solidFill>
                  <a:srgbClr val="000000"/>
                </a:solidFill>
                <a:effectLst/>
                <a:latin typeface="-webkit-standard"/>
              </a:rPr>
              <a:t>Le graphique représente une </a:t>
            </a:r>
            <a:r>
              <a:rPr lang="fr-FR" b="0" i="0" u="none" strike="noStrike" dirty="0">
                <a:solidFill>
                  <a:srgbClr val="000000"/>
                </a:solidFill>
                <a:effectLst/>
              </a:rPr>
              <a:t>courbe de survie</a:t>
            </a:r>
            <a:r>
              <a:rPr lang="fr-FR" b="0" i="0" u="none" strike="noStrike" dirty="0">
                <a:solidFill>
                  <a:srgbClr val="000000"/>
                </a:solidFill>
                <a:effectLst/>
                <a:latin typeface="-webkit-standard"/>
              </a:rPr>
              <a:t> (</a:t>
            </a:r>
            <a:r>
              <a:rPr lang="fr-FR" b="0" i="0" u="none" strike="noStrike" dirty="0">
                <a:solidFill>
                  <a:srgbClr val="000000"/>
                </a:solidFill>
                <a:effectLst/>
              </a:rPr>
              <a:t>incidence cumulative de décès</a:t>
            </a:r>
            <a:r>
              <a:rPr lang="fr-FR" b="0" i="0" u="none" strike="noStrike" dirty="0">
                <a:solidFill>
                  <a:srgbClr val="000000"/>
                </a:solidFill>
                <a:effectLst/>
                <a:latin typeface="-webkit-standard"/>
              </a:rPr>
              <a:t>) comparant deux groupes de patients : groupe avec TIPS (rouge) et le groupe sans TIPS (bleu).</a:t>
            </a:r>
          </a:p>
          <a:p>
            <a:pPr marL="171450" lvl="0" indent="-171450" algn="l" rtl="0">
              <a:spcBef>
                <a:spcPts val="0"/>
              </a:spcBef>
              <a:spcAft>
                <a:spcPts val="0"/>
              </a:spcAft>
              <a:buFont typeface="Wingdings" pitchFamily="2" charset="2"/>
              <a:buChar char="Ø"/>
            </a:pPr>
            <a:r>
              <a:rPr lang="fr-FR" dirty="0"/>
              <a:t>Le </a:t>
            </a:r>
            <a:r>
              <a:rPr lang="fr-FR" b="1" dirty="0"/>
              <a:t>groupe TIPS</a:t>
            </a:r>
            <a:r>
              <a:rPr lang="fr-FR" dirty="0"/>
              <a:t> a une </a:t>
            </a:r>
            <a:r>
              <a:rPr lang="fr-FR" b="1" dirty="0"/>
              <a:t>incidence de décès plus faible</a:t>
            </a:r>
            <a:r>
              <a:rPr lang="fr-FR" dirty="0"/>
              <a:t> tout au long du suivi par rapport au groupe non TIPS.</a:t>
            </a:r>
          </a:p>
          <a:p>
            <a:pPr marL="171450" lvl="0" indent="-171450" algn="l" rtl="0">
              <a:spcBef>
                <a:spcPts val="0"/>
              </a:spcBef>
              <a:spcAft>
                <a:spcPts val="0"/>
              </a:spcAft>
              <a:buFont typeface="Wingdings" pitchFamily="2" charset="2"/>
              <a:buChar char="Ø"/>
            </a:pPr>
            <a:r>
              <a:rPr lang="fr-FR" dirty="0"/>
              <a:t>Dès les premiers mois, on observe une différence entre les deux courbes, qui </a:t>
            </a:r>
            <a:r>
              <a:rPr lang="fr-FR" b="1" dirty="0"/>
              <a:t>se maintient durablement</a:t>
            </a:r>
            <a:r>
              <a:rPr lang="fr-FR" dirty="0"/>
              <a:t> jusqu’à la fin du suivi.</a:t>
            </a:r>
          </a:p>
          <a:p>
            <a:pPr marL="171450" lvl="0" indent="-171450" algn="l" rtl="0">
              <a:spcBef>
                <a:spcPts val="0"/>
              </a:spcBef>
              <a:spcAft>
                <a:spcPts val="0"/>
              </a:spcAft>
              <a:buFont typeface="Wingdings" pitchFamily="2" charset="2"/>
              <a:buChar char="Ø"/>
            </a:pPr>
            <a:r>
              <a:rPr lang="fr-FR" dirty="0"/>
              <a:t>Cette différence est </a:t>
            </a:r>
            <a:r>
              <a:rPr lang="fr-FR" b="1" dirty="0"/>
              <a:t>statistiquement significative</a:t>
            </a:r>
            <a:r>
              <a:rPr lang="fr-FR" dirty="0"/>
              <a:t> : le TIPS est associé à une </a:t>
            </a:r>
            <a:r>
              <a:rPr lang="fr-FR" b="1" dirty="0"/>
              <a:t>meilleure survie</a:t>
            </a:r>
            <a:r>
              <a:rPr lang="fr-FR" dirty="0"/>
              <a:t>.</a:t>
            </a:r>
          </a:p>
          <a:p>
            <a:pPr marL="171450" lvl="0" indent="-171450" algn="l" rtl="0">
              <a:spcBef>
                <a:spcPts val="0"/>
              </a:spcBef>
              <a:spcAft>
                <a:spcPts val="0"/>
              </a:spcAft>
              <a:buFont typeface="Wingdings" pitchFamily="2" charset="2"/>
              <a:buChar char="ü"/>
            </a:pPr>
            <a:endParaRPr lang="fr-FR" dirty="0"/>
          </a:p>
          <a:p>
            <a:pPr marL="0" lvl="0" indent="0" algn="l" rtl="0">
              <a:spcBef>
                <a:spcPts val="0"/>
              </a:spcBef>
              <a:spcAft>
                <a:spcPts val="0"/>
              </a:spcAft>
              <a:buFontTx/>
              <a:buNone/>
            </a:pPr>
            <a:r>
              <a:rPr lang="fr-FR" b="1" i="0" u="none" strike="noStrike" dirty="0">
                <a:solidFill>
                  <a:srgbClr val="000000"/>
                </a:solidFill>
                <a:effectLst/>
                <a:latin typeface="-webkit-standard"/>
              </a:rPr>
              <a:t>Cette étude rapporte des résultats favorables, en cohérence avec les données précédemment publiées sur l’utilisation du TIPS dans le traitement du syndrome d’obstruction sinusoïdale post greffe de moelle présentées ultérieurement. </a:t>
            </a:r>
          </a:p>
          <a:p>
            <a:pPr marL="0" lvl="0" indent="0" algn="l" rtl="0">
              <a:spcBef>
                <a:spcPts val="0"/>
              </a:spcBef>
              <a:spcAft>
                <a:spcPts val="0"/>
              </a:spcAft>
              <a:buFontTx/>
              <a:buNone/>
            </a:pPr>
            <a:endParaRPr lang="fr-FR" b="1" i="0" u="none" strike="noStrike" dirty="0">
              <a:solidFill>
                <a:srgbClr val="000000"/>
              </a:solidFill>
              <a:effectLst/>
              <a:latin typeface="-webkit-standard"/>
            </a:endParaRPr>
          </a:p>
          <a:p>
            <a:pPr marL="0" lvl="0" indent="0" algn="l" rtl="0">
              <a:spcBef>
                <a:spcPts val="0"/>
              </a:spcBef>
              <a:spcAft>
                <a:spcPts val="0"/>
              </a:spcAft>
              <a:buFontTx/>
              <a:buNone/>
            </a:pPr>
            <a:endParaRPr lang="fr-FR" b="1" i="0" u="none" strike="noStrike" dirty="0">
              <a:solidFill>
                <a:srgbClr val="000000"/>
              </a:solidFill>
              <a:effectLst/>
              <a:latin typeface="-webkit-standard"/>
            </a:endParaRPr>
          </a:p>
          <a:p>
            <a:pPr marL="0" lvl="0" indent="0" algn="l" rtl="0">
              <a:spcBef>
                <a:spcPts val="0"/>
              </a:spcBef>
              <a:spcAft>
                <a:spcPts val="0"/>
              </a:spcAft>
              <a:buFontTx/>
              <a:buNone/>
            </a:pPr>
            <a:r>
              <a:rPr lang="fr-FR" b="0" i="1" u="none" strike="noStrike" dirty="0">
                <a:solidFill>
                  <a:srgbClr val="000000"/>
                </a:solidFill>
                <a:effectLst/>
                <a:latin typeface="-webkit-standard"/>
              </a:rPr>
              <a:t>Référence</a:t>
            </a:r>
            <a:r>
              <a:rPr lang="fr-FR" b="1" i="0" u="none" strike="noStrike" dirty="0">
                <a:solidFill>
                  <a:srgbClr val="000000"/>
                </a:solidFill>
                <a:effectLst/>
                <a:latin typeface="-webkit-standard"/>
              </a:rPr>
              <a:t> :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fr-FR" b="0" i="1" u="none" strike="noStrike" dirty="0">
                <a:solidFill>
                  <a:srgbClr val="000000"/>
                </a:solidFill>
                <a:effectLst/>
                <a:latin typeface="-webkit-standard"/>
              </a:rPr>
              <a:t>Wang et al. </a:t>
            </a:r>
            <a:r>
              <a:rPr lang="fr-FR" b="0" i="1" u="none" strike="noStrike" dirty="0" err="1">
                <a:solidFill>
                  <a:srgbClr val="000000"/>
                </a:solidFill>
                <a:effectLst/>
                <a:latin typeface="-webkit-standard"/>
              </a:rPr>
              <a:t>Heliyon</a:t>
            </a:r>
            <a:r>
              <a:rPr lang="fr-FR" b="0" i="1" u="none" strike="noStrike" dirty="0">
                <a:solidFill>
                  <a:srgbClr val="000000"/>
                </a:solidFill>
                <a:effectLst/>
                <a:latin typeface="-webkit-standard"/>
              </a:rPr>
              <a:t>. 2024</a:t>
            </a:r>
            <a:endParaRPr lang="fr-FR" sz="1200" dirty="0">
              <a:solidFill>
                <a:srgbClr val="0C0C0C"/>
              </a:solidFill>
              <a:latin typeface="Arial"/>
              <a:ea typeface="Arial"/>
              <a:cs typeface="Arial"/>
              <a:sym typeface="Arial"/>
            </a:endParaRPr>
          </a:p>
        </p:txBody>
      </p:sp>
      <p:sp>
        <p:nvSpPr>
          <p:cNvPr id="641" name="Google Shape;64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b="0" u="sng" dirty="0"/>
              <a:t>EN CONCLUSION </a:t>
            </a:r>
            <a:r>
              <a:rPr lang="fr-FR" b="0" u="none" dirty="0"/>
              <a:t>: </a:t>
            </a:r>
          </a:p>
          <a:p>
            <a:pPr marL="0" lvl="0" indent="0" algn="l" rtl="0">
              <a:spcBef>
                <a:spcPts val="0"/>
              </a:spcBef>
              <a:spcAft>
                <a:spcPts val="0"/>
              </a:spcAft>
              <a:buNone/>
            </a:pPr>
            <a:endParaRPr lang="fr-FR" b="0" dirty="0"/>
          </a:p>
          <a:p>
            <a:pPr marL="171450" lvl="0" indent="-171450" algn="l" rtl="0">
              <a:spcBef>
                <a:spcPts val="0"/>
              </a:spcBef>
              <a:spcAft>
                <a:spcPts val="0"/>
              </a:spcAft>
              <a:buFontTx/>
              <a:buChar char="-"/>
            </a:pPr>
            <a:r>
              <a:rPr lang="fr-FR" b="0" dirty="0"/>
              <a:t>Le syndrome d’obstruction sinusoïdale (SOS) est une affection </a:t>
            </a:r>
            <a:r>
              <a:rPr lang="fr-FR" b="1" dirty="0"/>
              <a:t>rare</a:t>
            </a:r>
            <a:r>
              <a:rPr lang="fr-FR" b="0" dirty="0"/>
              <a:t> mais </a:t>
            </a:r>
            <a:r>
              <a:rPr lang="fr-FR" b="1" dirty="0"/>
              <a:t>sévère</a:t>
            </a:r>
            <a:r>
              <a:rPr lang="fr-FR" b="0" dirty="0"/>
              <a:t>, avec un </a:t>
            </a:r>
            <a:r>
              <a:rPr lang="fr-FR" b="1" dirty="0"/>
              <a:t>taux de mortalité compris entre 3 et 45 %.  </a:t>
            </a:r>
          </a:p>
          <a:p>
            <a:pPr marL="171450" lvl="0" indent="-171450" algn="l" rtl="0">
              <a:spcBef>
                <a:spcPts val="0"/>
              </a:spcBef>
              <a:spcAft>
                <a:spcPts val="0"/>
              </a:spcAft>
              <a:buFontTx/>
              <a:buChar char="-"/>
            </a:pPr>
            <a:endParaRPr lang="fr-FR" b="0" dirty="0"/>
          </a:p>
          <a:p>
            <a:pPr marL="171450" lvl="0" indent="-171450" algn="l" rtl="0">
              <a:spcBef>
                <a:spcPts val="0"/>
              </a:spcBef>
              <a:spcAft>
                <a:spcPts val="0"/>
              </a:spcAft>
              <a:buFontTx/>
              <a:buChar char="-"/>
            </a:pPr>
            <a:r>
              <a:rPr lang="fr-FR" b="0" dirty="0"/>
              <a:t>La principale cause est la </a:t>
            </a:r>
            <a:r>
              <a:rPr lang="fr-FR" b="1" dirty="0"/>
              <a:t>transplantation de cellules souches hématopoïétiques (CSH), </a:t>
            </a:r>
            <a:r>
              <a:rPr lang="fr-FR" b="0" dirty="0"/>
              <a:t>avec une survenue habituellement dans les </a:t>
            </a:r>
            <a:r>
              <a:rPr lang="fr-FR" b="1" dirty="0"/>
              <a:t>30 jours </a:t>
            </a:r>
            <a:r>
              <a:rPr lang="fr-FR" b="0" dirty="0"/>
              <a:t>suivant la greffe.  </a:t>
            </a:r>
          </a:p>
          <a:p>
            <a:pPr marL="0" lvl="0" indent="0" algn="l" rtl="0">
              <a:spcBef>
                <a:spcPts val="0"/>
              </a:spcBef>
              <a:spcAft>
                <a:spcPts val="0"/>
              </a:spcAft>
              <a:buFontTx/>
              <a:buNone/>
            </a:pPr>
            <a:endParaRPr lang="fr-FR" b="0" dirty="0"/>
          </a:p>
          <a:p>
            <a:pPr marL="171450" lvl="0" indent="-171450" algn="l" rtl="0">
              <a:spcBef>
                <a:spcPts val="0"/>
              </a:spcBef>
              <a:spcAft>
                <a:spcPts val="0"/>
              </a:spcAft>
              <a:buFontTx/>
              <a:buChar char="-"/>
            </a:pPr>
            <a:r>
              <a:rPr lang="fr-FR" b="0" i="0" u="none" strike="noStrike" dirty="0">
                <a:solidFill>
                  <a:srgbClr val="000000"/>
                </a:solidFill>
                <a:effectLst/>
                <a:latin typeface="-webkit-standard"/>
              </a:rPr>
              <a:t>De </a:t>
            </a:r>
            <a:r>
              <a:rPr lang="fr-FR" b="1" i="0" u="none" strike="noStrike" dirty="0">
                <a:solidFill>
                  <a:srgbClr val="000000"/>
                </a:solidFill>
                <a:effectLst/>
                <a:latin typeface="-webkit-standard"/>
              </a:rPr>
              <a:t>nouveaux critères</a:t>
            </a:r>
            <a:r>
              <a:rPr lang="fr-FR" b="0" i="0" u="none" strike="noStrike" dirty="0">
                <a:solidFill>
                  <a:srgbClr val="000000"/>
                </a:solidFill>
                <a:effectLst/>
                <a:latin typeface="-webkit-standard"/>
              </a:rPr>
              <a:t>, actualisés en </a:t>
            </a:r>
            <a:r>
              <a:rPr lang="fr-FR" b="1" i="0" u="none" strike="noStrike" dirty="0">
                <a:solidFill>
                  <a:srgbClr val="000000"/>
                </a:solidFill>
                <a:effectLst/>
                <a:latin typeface="-webkit-standard"/>
              </a:rPr>
              <a:t>2023</a:t>
            </a:r>
            <a:r>
              <a:rPr lang="fr-FR" b="0" i="0" u="none" strike="noStrike" dirty="0">
                <a:solidFill>
                  <a:srgbClr val="000000"/>
                </a:solidFill>
                <a:effectLst/>
                <a:latin typeface="-webkit-standard"/>
              </a:rPr>
              <a:t>, ont été proposés non seulement pour le diagnostic du SOS, mais également pour en évaluer la sévérité (selon les recommandations </a:t>
            </a:r>
            <a:r>
              <a:rPr lang="fr-FR" b="0" i="0" u="none" strike="noStrike">
                <a:solidFill>
                  <a:srgbClr val="000000"/>
                </a:solidFill>
                <a:effectLst/>
                <a:latin typeface="-webkit-standard"/>
              </a:rPr>
              <a:t>de l’EBMT)</a:t>
            </a:r>
            <a:endParaRPr lang="fr-FR" b="0" dirty="0"/>
          </a:p>
          <a:p>
            <a:pPr marL="171450" lvl="0" indent="-171450" algn="l" rtl="0">
              <a:spcBef>
                <a:spcPts val="0"/>
              </a:spcBef>
              <a:spcAft>
                <a:spcPts val="0"/>
              </a:spcAft>
              <a:buFontTx/>
              <a:buChar char="-"/>
            </a:pPr>
            <a:endParaRPr lang="fr-FR" b="0" dirty="0"/>
          </a:p>
          <a:p>
            <a:pPr marL="171450" lvl="0" indent="-171450" algn="l" rtl="0">
              <a:spcBef>
                <a:spcPts val="0"/>
              </a:spcBef>
              <a:spcAft>
                <a:spcPts val="0"/>
              </a:spcAft>
              <a:buFontTx/>
              <a:buChar char="-"/>
            </a:pPr>
            <a:r>
              <a:rPr lang="fr-FR" b="0" dirty="0"/>
              <a:t>Un traitement prophylactique par </a:t>
            </a:r>
            <a:r>
              <a:rPr lang="fr-FR" b="1" dirty="0"/>
              <a:t>AUC doit être prescrit dès le conditionnement et poursuivie jusqu’à 90 jours après la greffe.</a:t>
            </a:r>
            <a:r>
              <a:rPr lang="fr-FR" b="0" dirty="0"/>
              <a:t>  </a:t>
            </a:r>
          </a:p>
          <a:p>
            <a:pPr marL="171450" lvl="0" indent="-171450" algn="l" rtl="0">
              <a:spcBef>
                <a:spcPts val="0"/>
              </a:spcBef>
              <a:spcAft>
                <a:spcPts val="0"/>
              </a:spcAft>
              <a:buFontTx/>
              <a:buChar char="-"/>
            </a:pPr>
            <a:endParaRPr lang="fr-FR" b="0" dirty="0"/>
          </a:p>
          <a:p>
            <a:pPr marL="171450" lvl="0" indent="-171450" algn="l" rtl="0">
              <a:spcBef>
                <a:spcPts val="0"/>
              </a:spcBef>
              <a:spcAft>
                <a:spcPts val="0"/>
              </a:spcAft>
              <a:buFontTx/>
              <a:buChar char="-"/>
            </a:pPr>
            <a:r>
              <a:rPr lang="fr-FR" b="0" dirty="0"/>
              <a:t>La mise en place du traitement curatif dépend du </a:t>
            </a:r>
            <a:r>
              <a:rPr lang="fr-FR" b="1" dirty="0"/>
              <a:t>degré de sévérité </a:t>
            </a:r>
            <a:r>
              <a:rPr lang="fr-FR" b="0" dirty="0"/>
              <a:t>:</a:t>
            </a:r>
          </a:p>
          <a:p>
            <a:pPr marL="171450" lvl="0" indent="-171450" algn="l" rtl="0">
              <a:spcBef>
                <a:spcPts val="0"/>
              </a:spcBef>
              <a:spcAft>
                <a:spcPts val="0"/>
              </a:spcAft>
              <a:buFont typeface="Courier New" panose="02070309020205020404" pitchFamily="49" charset="0"/>
              <a:buChar char="o"/>
            </a:pPr>
            <a:r>
              <a:rPr lang="fr-FR" b="0" dirty="0"/>
              <a:t>Le </a:t>
            </a:r>
            <a:r>
              <a:rPr lang="fr-FR" b="1" dirty="0" err="1"/>
              <a:t>défibrotide</a:t>
            </a:r>
            <a:r>
              <a:rPr lang="fr-FR" b="0" dirty="0"/>
              <a:t> est recommandé dans les </a:t>
            </a:r>
            <a:r>
              <a:rPr lang="fr-FR" b="1" dirty="0"/>
              <a:t>formes sévères à très sévères</a:t>
            </a:r>
            <a:r>
              <a:rPr lang="fr-FR" b="0" dirty="0"/>
              <a:t>.  </a:t>
            </a:r>
          </a:p>
          <a:p>
            <a:pPr marL="171450" lvl="0" indent="-171450" algn="l" rtl="0">
              <a:spcBef>
                <a:spcPts val="0"/>
              </a:spcBef>
              <a:spcAft>
                <a:spcPts val="0"/>
              </a:spcAft>
              <a:buFont typeface="Courier New" panose="02070309020205020404" pitchFamily="49" charset="0"/>
              <a:buChar char="o"/>
            </a:pPr>
            <a:r>
              <a:rPr lang="fr-FR" b="0" dirty="0"/>
              <a:t>Le </a:t>
            </a:r>
            <a:r>
              <a:rPr lang="fr-FR" b="1" dirty="0"/>
              <a:t>TIPS</a:t>
            </a:r>
            <a:r>
              <a:rPr lang="fr-FR" b="0" dirty="0"/>
              <a:t> doit être </a:t>
            </a:r>
            <a:r>
              <a:rPr lang="fr-FR" b="1" dirty="0"/>
              <a:t>envisagé </a:t>
            </a:r>
            <a:r>
              <a:rPr lang="fr-FR" b="1" u="sng" dirty="0"/>
              <a:t>précocement</a:t>
            </a:r>
            <a:r>
              <a:rPr lang="fr-FR" b="1" dirty="0"/>
              <a:t> en cas d’aggravation rapide du tableau </a:t>
            </a:r>
            <a:r>
              <a:rPr lang="fr-FR" b="1" dirty="0" err="1"/>
              <a:t>clinico</a:t>
            </a:r>
            <a:r>
              <a:rPr lang="fr-FR" b="1" dirty="0"/>
              <a:t>-biologique, malgré un traitement médical bien conduit</a:t>
            </a:r>
            <a:r>
              <a:rPr lang="fr-FR" b="0" dirty="0"/>
              <a:t>.</a:t>
            </a:r>
          </a:p>
          <a:p>
            <a:pPr marL="0" lvl="0" indent="0" algn="l" rtl="0">
              <a:spcBef>
                <a:spcPts val="0"/>
              </a:spcBef>
              <a:spcAft>
                <a:spcPts val="0"/>
              </a:spcAft>
              <a:buNone/>
            </a:pPr>
            <a:endParaRPr lang="fr-FR" dirty="0"/>
          </a:p>
        </p:txBody>
      </p:sp>
      <p:sp>
        <p:nvSpPr>
          <p:cNvPr id="654" name="Google Shape;65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indent="0" algn="l" rtl="0">
              <a:spcAft>
                <a:spcPts val="100"/>
              </a:spcAft>
              <a:buFont typeface="Arial" panose="020B0604020202020204" pitchFamily="34" charset="0"/>
              <a:buNone/>
            </a:pPr>
            <a:r>
              <a:rPr lang="fr-FR" sz="1800" b="0" i="0" u="none" strike="noStrike" dirty="0">
                <a:solidFill>
                  <a:srgbClr val="000000"/>
                </a:solidFill>
                <a:effectLst/>
                <a:latin typeface="Calibri" panose="020F0502020204030204" pitchFamily="34" charset="0"/>
              </a:rPr>
              <a:t>Le </a:t>
            </a:r>
            <a:r>
              <a:rPr lang="fr-FR" sz="1800" b="1" i="0" u="none" strike="noStrike" dirty="0">
                <a:solidFill>
                  <a:srgbClr val="000000"/>
                </a:solidFill>
                <a:effectLst/>
                <a:latin typeface="Calibri" panose="020F0502020204030204" pitchFamily="34" charset="0"/>
              </a:rPr>
              <a:t>S</a:t>
            </a:r>
            <a:r>
              <a:rPr lang="fr-FR" sz="1800" b="0" i="0" u="none" strike="noStrike" dirty="0">
                <a:solidFill>
                  <a:srgbClr val="000000"/>
                </a:solidFill>
                <a:effectLst/>
                <a:latin typeface="Calibri" panose="020F0502020204030204" pitchFamily="34" charset="0"/>
              </a:rPr>
              <a:t>yndrome d’</a:t>
            </a:r>
            <a:r>
              <a:rPr lang="fr-FR" sz="1800" b="1" i="0" u="none" strike="noStrike" dirty="0">
                <a:solidFill>
                  <a:srgbClr val="000000"/>
                </a:solidFill>
                <a:effectLst/>
                <a:latin typeface="Calibri" panose="020F0502020204030204" pitchFamily="34" charset="0"/>
              </a:rPr>
              <a:t>O</a:t>
            </a:r>
            <a:r>
              <a:rPr lang="fr-FR" sz="1800" b="0" i="0" u="none" strike="noStrike" dirty="0">
                <a:solidFill>
                  <a:srgbClr val="000000"/>
                </a:solidFill>
                <a:effectLst/>
                <a:latin typeface="Calibri" panose="020F0502020204030204" pitchFamily="34" charset="0"/>
              </a:rPr>
              <a:t>bstruction </a:t>
            </a:r>
            <a:r>
              <a:rPr lang="fr-FR" sz="1800" b="1" i="0" u="none" strike="noStrike" dirty="0">
                <a:solidFill>
                  <a:srgbClr val="000000"/>
                </a:solidFill>
                <a:effectLst/>
                <a:latin typeface="Calibri" panose="020F0502020204030204" pitchFamily="34" charset="0"/>
              </a:rPr>
              <a:t>S</a:t>
            </a:r>
            <a:r>
              <a:rPr lang="fr-FR" sz="1800" b="0" i="0" u="none" strike="noStrike" dirty="0">
                <a:solidFill>
                  <a:srgbClr val="000000"/>
                </a:solidFill>
                <a:effectLst/>
                <a:latin typeface="Calibri" panose="020F0502020204030204" pitchFamily="34" charset="0"/>
              </a:rPr>
              <a:t>inusoïdale, désigné par l’acronyme « </a:t>
            </a:r>
            <a:r>
              <a:rPr lang="fr-FR" sz="1800" b="1" i="0" u="none" strike="noStrike" dirty="0">
                <a:solidFill>
                  <a:srgbClr val="000000"/>
                </a:solidFill>
                <a:effectLst/>
                <a:latin typeface="Calibri" panose="020F0502020204030204" pitchFamily="34" charset="0"/>
              </a:rPr>
              <a:t>SOS</a:t>
            </a:r>
            <a:r>
              <a:rPr lang="fr-FR" sz="1800" b="0" i="0" u="none" strike="noStrike" dirty="0">
                <a:solidFill>
                  <a:srgbClr val="000000"/>
                </a:solidFill>
                <a:effectLst/>
                <a:latin typeface="Calibri" panose="020F0502020204030204" pitchFamily="34" charset="0"/>
              </a:rPr>
              <a:t> », est une pathologie rare résultant de l’obstruction concentrique non thrombotique de la lumière des veinules hépatiques, en l’absence de lésion primitive ou de thrombose des veines hépatiques</a:t>
            </a:r>
            <a:r>
              <a:rPr lang="fr-FR" sz="1800" b="0" i="0" u="none" strike="noStrike" baseline="30000" dirty="0">
                <a:solidFill>
                  <a:srgbClr val="000000"/>
                </a:solidFill>
                <a:effectLst/>
                <a:latin typeface="Calibri" panose="020F0502020204030204" pitchFamily="34" charset="0"/>
              </a:rPr>
              <a:t>1</a:t>
            </a:r>
            <a:r>
              <a:rPr lang="fr-FR" sz="1800" b="0" i="0" u="none" strike="noStrike" dirty="0">
                <a:solidFill>
                  <a:srgbClr val="000000"/>
                </a:solidFill>
                <a:effectLst/>
                <a:latin typeface="Calibri" panose="020F0502020204030204" pitchFamily="34" charset="0"/>
              </a:rPr>
              <a:t>. Anciennement appelé maladie </a:t>
            </a:r>
            <a:r>
              <a:rPr lang="fr-FR" sz="1800" b="0" i="0" u="none" strike="noStrike" dirty="0" err="1">
                <a:solidFill>
                  <a:srgbClr val="000000"/>
                </a:solidFill>
                <a:effectLst/>
                <a:latin typeface="Calibri" panose="020F0502020204030204" pitchFamily="34" charset="0"/>
              </a:rPr>
              <a:t>veino</a:t>
            </a:r>
            <a:r>
              <a:rPr lang="fr-FR" sz="1800" b="0" i="0" u="none" strike="noStrike" dirty="0">
                <a:solidFill>
                  <a:srgbClr val="000000"/>
                </a:solidFill>
                <a:effectLst/>
                <a:latin typeface="Calibri" panose="020F0502020204030204" pitchFamily="34" charset="0"/>
              </a:rPr>
              <a:t>-occlusive, le SOS correspond donc à une atteinte des </a:t>
            </a:r>
            <a:r>
              <a:rPr lang="fr-FR" sz="1800" b="1" i="0" u="none" strike="noStrike" dirty="0">
                <a:solidFill>
                  <a:srgbClr val="000000"/>
                </a:solidFill>
                <a:effectLst/>
                <a:latin typeface="Calibri" panose="020F0502020204030204" pitchFamily="34" charset="0"/>
              </a:rPr>
              <a:t>cellules endothéliales sinusoïdales </a:t>
            </a:r>
            <a:r>
              <a:rPr lang="fr-FR" sz="1800" b="0" i="0" u="none" strike="noStrike" dirty="0">
                <a:solidFill>
                  <a:srgbClr val="000000"/>
                </a:solidFill>
                <a:effectLst/>
                <a:latin typeface="Calibri" panose="020F0502020204030204" pitchFamily="34" charset="0"/>
              </a:rPr>
              <a:t>et des </a:t>
            </a:r>
            <a:r>
              <a:rPr lang="fr-FR" sz="1800" b="1" i="0" u="none" strike="noStrike" dirty="0">
                <a:solidFill>
                  <a:srgbClr val="000000"/>
                </a:solidFill>
                <a:effectLst/>
                <a:latin typeface="Calibri" panose="020F0502020204030204" pitchFamily="34" charset="0"/>
              </a:rPr>
              <a:t>hépatocytes</a:t>
            </a:r>
            <a:r>
              <a:rPr lang="fr-FR" sz="1800" b="0" i="0" u="none" strike="noStrike" dirty="0">
                <a:solidFill>
                  <a:srgbClr val="000000"/>
                </a:solidFill>
                <a:effectLst/>
                <a:latin typeface="Calibri" panose="020F0502020204030204" pitchFamily="34" charset="0"/>
              </a:rPr>
              <a:t> prédominants en </a:t>
            </a:r>
            <a:r>
              <a:rPr lang="fr-FR" sz="1800" b="1" i="0" u="none" strike="noStrike" dirty="0">
                <a:solidFill>
                  <a:srgbClr val="000000"/>
                </a:solidFill>
                <a:effectLst/>
                <a:latin typeface="Calibri" panose="020F0502020204030204" pitchFamily="34" charset="0"/>
              </a:rPr>
              <a:t>zone centro-lobulaire </a:t>
            </a:r>
            <a:r>
              <a:rPr lang="fr-FR" sz="1800" b="0" i="0" u="none" strike="noStrike" dirty="0">
                <a:solidFill>
                  <a:srgbClr val="000000"/>
                </a:solidFill>
                <a:effectLst/>
                <a:latin typeface="Calibri" panose="020F0502020204030204" pitchFamily="34" charset="0"/>
              </a:rPr>
              <a:t>du lobule hépatique, engendrée par une </a:t>
            </a:r>
            <a:r>
              <a:rPr lang="fr-FR" sz="1800" b="1" i="0" u="none" strike="noStrike" dirty="0">
                <a:solidFill>
                  <a:srgbClr val="000000"/>
                </a:solidFill>
                <a:effectLst/>
                <a:latin typeface="Calibri" panose="020F0502020204030204" pitchFamily="34" charset="0"/>
              </a:rPr>
              <a:t>cause toxique</a:t>
            </a:r>
            <a:r>
              <a:rPr lang="fr-FR" sz="1800" b="0" i="0" u="none" strike="noStrike" dirty="0">
                <a:solidFill>
                  <a:srgbClr val="000000"/>
                </a:solidFill>
                <a:effectLst/>
                <a:latin typeface="Calibri" panose="020F0502020204030204" pitchFamily="34" charset="0"/>
              </a:rPr>
              <a:t>. </a:t>
            </a:r>
          </a:p>
          <a:p>
            <a:pPr marL="228600" indent="0" algn="l" rtl="0">
              <a:spcAft>
                <a:spcPts val="100"/>
              </a:spcAft>
              <a:buFont typeface="Arial" panose="020B0604020202020204" pitchFamily="34" charset="0"/>
              <a:buNone/>
            </a:pPr>
            <a:endParaRPr lang="fr-FR" sz="1800" b="0" i="0" u="none" strike="noStrike" dirty="0">
              <a:solidFill>
                <a:srgbClr val="000000"/>
              </a:solidFill>
              <a:effectLst/>
              <a:latin typeface="Calibri" panose="020F0502020204030204" pitchFamily="34" charset="0"/>
            </a:endParaRPr>
          </a:p>
          <a:p>
            <a:pPr marL="228600" indent="0" algn="l" rtl="0">
              <a:spcAft>
                <a:spcPts val="100"/>
              </a:spcAft>
              <a:buFont typeface="Arial" panose="020B0604020202020204" pitchFamily="34" charset="0"/>
              <a:buNone/>
            </a:pPr>
            <a:r>
              <a:rPr lang="fr-FR" sz="1800" b="0" i="0" u="sng" strike="noStrike" dirty="0">
                <a:solidFill>
                  <a:srgbClr val="000000"/>
                </a:solidFill>
                <a:effectLst/>
                <a:latin typeface="Calibri" panose="020F0502020204030204" pitchFamily="34" charset="0"/>
              </a:rPr>
              <a:t>Sa physiopathologie, bien qu’encore débattue, implique</a:t>
            </a:r>
            <a:r>
              <a:rPr lang="fr-FR" sz="1800" b="0" i="0" u="sng" strike="noStrike" baseline="30000" dirty="0">
                <a:solidFill>
                  <a:srgbClr val="000000"/>
                </a:solidFill>
                <a:effectLst/>
                <a:latin typeface="Calibri" panose="020F0502020204030204" pitchFamily="34" charset="0"/>
              </a:rPr>
              <a:t>2</a:t>
            </a:r>
            <a:r>
              <a:rPr lang="fr-FR" sz="1800" b="0" i="0" u="sng" strike="noStrike" dirty="0">
                <a:solidFill>
                  <a:srgbClr val="000000"/>
                </a:solidFill>
                <a:effectLst/>
                <a:latin typeface="Calibri" panose="020F0502020204030204" pitchFamily="34" charset="0"/>
              </a:rPr>
              <a:t> </a:t>
            </a:r>
            <a:r>
              <a:rPr lang="fr-FR" sz="1800" b="0" i="0" u="none" strike="noStrike" dirty="0">
                <a:solidFill>
                  <a:srgbClr val="000000"/>
                </a:solidFill>
                <a:effectLst/>
                <a:latin typeface="Calibri" panose="020F0502020204030204" pitchFamily="34" charset="0"/>
              </a:rPr>
              <a:t>: </a:t>
            </a:r>
          </a:p>
          <a:p>
            <a:pPr marL="571500" indent="-342900" algn="l" rtl="0">
              <a:spcAft>
                <a:spcPts val="100"/>
              </a:spcAft>
              <a:buFont typeface="+mj-lt"/>
              <a:buAutoNum type="arabicPeriod"/>
            </a:pPr>
            <a:r>
              <a:rPr lang="fr-FR" sz="1800" b="0" i="0" u="none" strike="noStrike" dirty="0">
                <a:solidFill>
                  <a:srgbClr val="000000"/>
                </a:solidFill>
                <a:effectLst/>
                <a:latin typeface="Calibri" panose="020F0502020204030204" pitchFamily="34" charset="0"/>
              </a:rPr>
              <a:t>Une lésion au niveau des sinusoïdes causée par un toxique, entrainant une brèche dans la barrière endothéliale.</a:t>
            </a:r>
          </a:p>
          <a:p>
            <a:pPr marL="571500" indent="-342900" algn="l" rtl="0">
              <a:spcAft>
                <a:spcPts val="100"/>
              </a:spcAft>
              <a:buFont typeface="+mj-lt"/>
              <a:buAutoNum type="arabicPeriod"/>
            </a:pPr>
            <a:r>
              <a:rPr lang="fr-FR" sz="1800" b="0" i="0" u="none" strike="noStrike" dirty="0">
                <a:solidFill>
                  <a:srgbClr val="000000"/>
                </a:solidFill>
                <a:effectLst/>
                <a:latin typeface="Calibri" panose="020F0502020204030204" pitchFamily="34" charset="0"/>
              </a:rPr>
              <a:t>S’en suit un afflux de débris cellulaires et d’érythrocytes dans l’espace de Disse.</a:t>
            </a:r>
          </a:p>
          <a:p>
            <a:pPr marL="571500" indent="-342900" algn="l" rtl="0">
              <a:spcAft>
                <a:spcPts val="100"/>
              </a:spcAft>
              <a:buFont typeface="+mj-lt"/>
              <a:buAutoNum type="arabicPeriod"/>
            </a:pPr>
            <a:r>
              <a:rPr lang="fr-FR" sz="1800" b="0" i="0" u="none" strike="noStrike" dirty="0">
                <a:solidFill>
                  <a:srgbClr val="000000"/>
                </a:solidFill>
                <a:effectLst/>
                <a:latin typeface="Calibri" panose="020F0502020204030204" pitchFamily="34" charset="0"/>
              </a:rPr>
              <a:t>Ce qui entraine un obstacle du flux sanguin dans les veines centro-lobulaires. </a:t>
            </a:r>
          </a:p>
          <a:p>
            <a:pPr marL="228600" indent="0" algn="l" rtl="0">
              <a:spcAft>
                <a:spcPts val="100"/>
              </a:spcAft>
              <a:buFont typeface="Arial" panose="020B0604020202020204" pitchFamily="34" charset="0"/>
              <a:buNone/>
            </a:pPr>
            <a:endParaRPr lang="fr-FR" sz="1800" b="0" i="0" u="none" strike="noStrike" dirty="0">
              <a:solidFill>
                <a:srgbClr val="000000"/>
              </a:solidFill>
              <a:effectLst/>
              <a:latin typeface="Calibri" panose="020F0502020204030204" pitchFamily="34" charset="0"/>
            </a:endParaRPr>
          </a:p>
          <a:p>
            <a:pPr marL="228600" indent="0" algn="l" rtl="0">
              <a:spcAft>
                <a:spcPts val="100"/>
              </a:spcAft>
              <a:buFont typeface="Arial" panose="020B0604020202020204" pitchFamily="34" charset="0"/>
              <a:buNone/>
            </a:pPr>
            <a:r>
              <a:rPr lang="fr-FR" sz="4000" b="0" i="0" u="none" strike="noStrike" dirty="0">
                <a:solidFill>
                  <a:srgbClr val="000000"/>
                </a:solidFill>
                <a:effectLst/>
                <a:latin typeface="-webkit-standard"/>
              </a:rPr>
              <a:t>La conséquence directe de ce mécanisme est donc le développement d’une </a:t>
            </a:r>
            <a:r>
              <a:rPr lang="fr-FR" sz="4000" b="1" i="0" u="sng" strike="noStrike" dirty="0">
                <a:solidFill>
                  <a:srgbClr val="000000"/>
                </a:solidFill>
                <a:effectLst/>
                <a:latin typeface="-webkit-standard"/>
              </a:rPr>
              <a:t>hypertension portale post-sinusoïdale</a:t>
            </a:r>
            <a:r>
              <a:rPr lang="fr-FR" sz="4000" b="0" i="0" u="none" strike="noStrike" dirty="0">
                <a:solidFill>
                  <a:srgbClr val="000000"/>
                </a:solidFill>
                <a:effectLst/>
                <a:latin typeface="-webkit-standard"/>
              </a:rPr>
              <a:t>. Dans ce contexte, le </a:t>
            </a:r>
            <a:r>
              <a:rPr lang="fr-FR" sz="5400" b="0" i="0" u="none" strike="noStrike" dirty="0">
                <a:solidFill>
                  <a:srgbClr val="000000"/>
                </a:solidFill>
                <a:effectLst/>
              </a:rPr>
              <a:t>gradient de pression porto-cave</a:t>
            </a:r>
            <a:r>
              <a:rPr lang="fr-FR" sz="5400" b="0" i="0" u="none" strike="noStrike" dirty="0">
                <a:solidFill>
                  <a:srgbClr val="000000"/>
                </a:solidFill>
                <a:effectLst/>
                <a:latin typeface="-webkit-standard"/>
              </a:rPr>
              <a:t> sera </a:t>
            </a:r>
            <a:r>
              <a:rPr lang="fr-FR" sz="5400" b="0" i="0" u="none" strike="noStrike" dirty="0">
                <a:solidFill>
                  <a:srgbClr val="000000"/>
                </a:solidFill>
                <a:effectLst/>
              </a:rPr>
              <a:t>augmenté</a:t>
            </a:r>
            <a:r>
              <a:rPr lang="fr-FR" sz="5400" b="0" i="0" u="none" strike="noStrike" dirty="0">
                <a:solidFill>
                  <a:srgbClr val="000000"/>
                </a:solidFill>
                <a:effectLst/>
                <a:latin typeface="-webkit-standard"/>
              </a:rPr>
              <a:t>.</a:t>
            </a:r>
          </a:p>
          <a:p>
            <a:pPr marL="228600" indent="0" algn="l" rtl="0">
              <a:spcAft>
                <a:spcPts val="100"/>
              </a:spcAft>
              <a:buFont typeface="Arial" panose="020B0604020202020204" pitchFamily="34" charset="0"/>
              <a:buNone/>
            </a:pPr>
            <a:endParaRPr lang="fr-FR" sz="1800" b="0" i="1" u="none" strike="noStrike" dirty="0">
              <a:solidFill>
                <a:srgbClr val="000000"/>
              </a:solidFill>
              <a:effectLst/>
              <a:latin typeface="Calibri" panose="020F0502020204030204" pitchFamily="34" charset="0"/>
            </a:endParaRPr>
          </a:p>
          <a:p>
            <a:pPr marL="228600" indent="0" algn="l" rtl="0">
              <a:spcAft>
                <a:spcPts val="100"/>
              </a:spcAft>
              <a:buFont typeface="Arial" panose="020B0604020202020204" pitchFamily="34" charset="0"/>
              <a:buNone/>
            </a:pPr>
            <a:r>
              <a:rPr lang="fr-FR" sz="1800" b="0" i="1" u="none" strike="noStrike" dirty="0">
                <a:solidFill>
                  <a:srgbClr val="000000"/>
                </a:solidFill>
                <a:effectLst/>
                <a:latin typeface="Calibri" panose="020F0502020204030204" pitchFamily="34" charset="0"/>
              </a:rPr>
              <a:t>Références</a:t>
            </a:r>
            <a:r>
              <a:rPr lang="fr-FR" sz="1800" b="0" i="0" u="none" strike="noStrike" dirty="0">
                <a:solidFill>
                  <a:srgbClr val="000000"/>
                </a:solidFill>
                <a:effectLst/>
                <a:latin typeface="Calibri" panose="020F0502020204030204" pitchFamily="34" charset="0"/>
              </a:rPr>
              <a:t> : </a:t>
            </a:r>
          </a:p>
          <a:p>
            <a:pPr marL="571500" indent="-342900" algn="l" rtl="0">
              <a:spcAft>
                <a:spcPts val="100"/>
              </a:spcAft>
              <a:buFont typeface="Arial" panose="020B0604020202020204" pitchFamily="34" charset="0"/>
              <a:buAutoNum type="arabicPeriod"/>
            </a:pPr>
            <a:r>
              <a:rPr lang="fr-FR" sz="1800" b="0" i="1" u="none" strike="noStrike" dirty="0">
                <a:solidFill>
                  <a:srgbClr val="000000"/>
                </a:solidFill>
                <a:effectLst/>
                <a:latin typeface="Calibri" panose="020F0502020204030204" pitchFamily="34" charset="0"/>
              </a:rPr>
              <a:t>FMC, POST’U 2024 « Maladies vasculaires du foie (hors thrombose porte) »</a:t>
            </a:r>
          </a:p>
          <a:p>
            <a:pPr marL="571500" indent="-342900" algn="l" rtl="0">
              <a:spcAft>
                <a:spcPts val="100"/>
              </a:spcAft>
              <a:buFont typeface="Arial" panose="020B0604020202020204" pitchFamily="34" charset="0"/>
              <a:buAutoNum type="arabicPeriod"/>
            </a:pPr>
            <a:r>
              <a:rPr lang="fr-FR" sz="2800" b="0" i="1" u="none" strike="noStrike" dirty="0" err="1">
                <a:solidFill>
                  <a:srgbClr val="212121"/>
                </a:solidFill>
                <a:effectLst/>
                <a:latin typeface="BlinkMacSystemFont"/>
              </a:rPr>
              <a:t>Mohty</a:t>
            </a:r>
            <a:r>
              <a:rPr lang="fr-FR" sz="2800" b="0" i="1" u="none" strike="noStrike" dirty="0">
                <a:solidFill>
                  <a:srgbClr val="212121"/>
                </a:solidFill>
                <a:effectLst/>
                <a:latin typeface="BlinkMacSystemFont"/>
              </a:rPr>
              <a:t> M and al. </a:t>
            </a:r>
            <a:r>
              <a:rPr lang="fr-FR" sz="2800" b="0" i="1" u="none" strike="noStrike" dirty="0" err="1">
                <a:solidFill>
                  <a:srgbClr val="212121"/>
                </a:solidFill>
                <a:effectLst/>
                <a:latin typeface="BlinkMacSystemFont"/>
              </a:rPr>
              <a:t>Sinusoidal</a:t>
            </a:r>
            <a:r>
              <a:rPr lang="fr-FR" sz="2800" b="0" i="1" u="none" strike="noStrike" dirty="0">
                <a:solidFill>
                  <a:srgbClr val="212121"/>
                </a:solidFill>
                <a:effectLst/>
                <a:latin typeface="BlinkMacSystemFont"/>
              </a:rPr>
              <a:t> obstruction syndrome/</a:t>
            </a:r>
            <a:r>
              <a:rPr lang="fr-FR" sz="2800" b="0" i="1" u="none" strike="noStrike" dirty="0" err="1">
                <a:solidFill>
                  <a:srgbClr val="212121"/>
                </a:solidFill>
                <a:effectLst/>
                <a:latin typeface="BlinkMacSystemFont"/>
              </a:rPr>
              <a:t>veno</a:t>
            </a:r>
            <a:r>
              <a:rPr lang="fr-FR" sz="2800" b="0" i="1" u="none" strike="noStrike" dirty="0">
                <a:solidFill>
                  <a:srgbClr val="212121"/>
                </a:solidFill>
                <a:effectLst/>
                <a:latin typeface="BlinkMacSystemFont"/>
              </a:rPr>
              <a:t>-occlusive </a:t>
            </a:r>
            <a:r>
              <a:rPr lang="fr-FR" sz="2800" b="0" i="1" u="none" strike="noStrike" dirty="0" err="1">
                <a:solidFill>
                  <a:srgbClr val="212121"/>
                </a:solidFill>
                <a:effectLst/>
                <a:latin typeface="BlinkMacSystemFont"/>
              </a:rPr>
              <a:t>disease</a:t>
            </a:r>
            <a:r>
              <a:rPr lang="fr-FR" sz="2800" b="0" i="1" u="none" strike="noStrike" dirty="0">
                <a:solidFill>
                  <a:srgbClr val="212121"/>
                </a:solidFill>
                <a:effectLst/>
                <a:latin typeface="BlinkMacSystemFont"/>
              </a:rPr>
              <a:t>: </a:t>
            </a:r>
            <a:r>
              <a:rPr lang="fr-FR" sz="2800" b="0" i="1" u="none" strike="noStrike" dirty="0" err="1">
                <a:solidFill>
                  <a:srgbClr val="212121"/>
                </a:solidFill>
                <a:effectLst/>
                <a:latin typeface="BlinkMacSystemFont"/>
              </a:rPr>
              <a:t>current</a:t>
            </a:r>
            <a:r>
              <a:rPr lang="fr-FR" sz="2800" b="0" i="1" u="none" strike="noStrike" dirty="0">
                <a:solidFill>
                  <a:srgbClr val="212121"/>
                </a:solidFill>
                <a:effectLst/>
                <a:latin typeface="BlinkMacSystemFont"/>
              </a:rPr>
              <a:t> situation and perspectives-a position </a:t>
            </a:r>
            <a:r>
              <a:rPr lang="fr-FR" sz="2800" b="0" i="1" u="none" strike="noStrike" dirty="0" err="1">
                <a:solidFill>
                  <a:srgbClr val="212121"/>
                </a:solidFill>
                <a:effectLst/>
                <a:latin typeface="BlinkMacSystemFont"/>
              </a:rPr>
              <a:t>statement</a:t>
            </a:r>
            <a:r>
              <a:rPr lang="fr-FR" sz="2800" b="0" i="1" u="none" strike="noStrike" dirty="0">
                <a:solidFill>
                  <a:srgbClr val="212121"/>
                </a:solidFill>
                <a:effectLst/>
                <a:latin typeface="BlinkMacSystemFont"/>
              </a:rPr>
              <a:t> </a:t>
            </a:r>
            <a:r>
              <a:rPr lang="fr-FR" sz="2800" b="0" i="1" u="none" strike="noStrike" dirty="0" err="1">
                <a:solidFill>
                  <a:srgbClr val="212121"/>
                </a:solidFill>
                <a:effectLst/>
                <a:latin typeface="BlinkMacSystemFont"/>
              </a:rPr>
              <a:t>from</a:t>
            </a:r>
            <a:r>
              <a:rPr lang="fr-FR" sz="2800" b="0" i="1" u="none" strike="noStrike" dirty="0">
                <a:solidFill>
                  <a:srgbClr val="212121"/>
                </a:solidFill>
                <a:effectLst/>
                <a:latin typeface="BlinkMacSystemFont"/>
              </a:rPr>
              <a:t> the </a:t>
            </a:r>
            <a:r>
              <a:rPr lang="fr-FR" sz="2800" b="0" i="1" u="none" strike="noStrike" dirty="0" err="1">
                <a:solidFill>
                  <a:srgbClr val="212121"/>
                </a:solidFill>
                <a:effectLst/>
                <a:latin typeface="BlinkMacSystemFont"/>
              </a:rPr>
              <a:t>European</a:t>
            </a:r>
            <a:r>
              <a:rPr lang="fr-FR" sz="2800" b="0" i="1" u="none" strike="noStrike" dirty="0">
                <a:solidFill>
                  <a:srgbClr val="212121"/>
                </a:solidFill>
                <a:effectLst/>
                <a:latin typeface="BlinkMacSystemFont"/>
              </a:rPr>
              <a:t> Society for Blood and </a:t>
            </a:r>
            <a:r>
              <a:rPr lang="fr-FR" sz="2800" b="0" i="1" u="none" strike="noStrike" dirty="0" err="1">
                <a:solidFill>
                  <a:srgbClr val="212121"/>
                </a:solidFill>
                <a:effectLst/>
                <a:latin typeface="BlinkMacSystemFont"/>
              </a:rPr>
              <a:t>Marrow</a:t>
            </a:r>
            <a:r>
              <a:rPr lang="fr-FR" sz="2800" b="0" i="1" u="none" strike="noStrike" dirty="0">
                <a:solidFill>
                  <a:srgbClr val="212121"/>
                </a:solidFill>
                <a:effectLst/>
                <a:latin typeface="BlinkMacSystemFont"/>
              </a:rPr>
              <a:t> Transplantation (EBMT). Bone </a:t>
            </a:r>
            <a:r>
              <a:rPr lang="fr-FR" sz="2800" b="0" i="1" u="none" strike="noStrike" dirty="0" err="1">
                <a:solidFill>
                  <a:srgbClr val="212121"/>
                </a:solidFill>
                <a:effectLst/>
                <a:latin typeface="BlinkMacSystemFont"/>
              </a:rPr>
              <a:t>Marrow</a:t>
            </a:r>
            <a:r>
              <a:rPr lang="fr-FR" sz="2800" b="0" i="1" u="none" strike="noStrike" dirty="0">
                <a:solidFill>
                  <a:srgbClr val="212121"/>
                </a:solidFill>
                <a:effectLst/>
                <a:latin typeface="BlinkMacSystemFont"/>
              </a:rPr>
              <a:t> Transplant. 2015 Jun</a:t>
            </a:r>
          </a:p>
          <a:p>
            <a:pPr marL="571500" marR="0" lvl="0" indent="-342900" algn="l" defTabSz="914400" rtl="0" eaLnBrk="1" fontAlgn="auto" latinLnBrk="0" hangingPunct="1">
              <a:lnSpc>
                <a:spcPct val="100000"/>
              </a:lnSpc>
              <a:spcBef>
                <a:spcPts val="0"/>
              </a:spcBef>
              <a:spcAft>
                <a:spcPts val="100"/>
              </a:spcAft>
              <a:buClr>
                <a:srgbClr val="000000"/>
              </a:buClr>
              <a:buSzPts val="1400"/>
              <a:buFont typeface="Arial" panose="020B0604020202020204" pitchFamily="34" charset="0"/>
              <a:buAutoNum type="arabicPeriod"/>
              <a:tabLst/>
              <a:defRPr/>
            </a:pPr>
            <a:r>
              <a:rPr lang="fr-FR" sz="1800" i="1" dirty="0" err="1">
                <a:effectLst/>
                <a:latin typeface="TrebuchetMS" panose="020B0703020202090204" pitchFamily="34" charset="0"/>
              </a:rPr>
              <a:t>DeLeve</a:t>
            </a:r>
            <a:r>
              <a:rPr lang="fr-FR" sz="1800" i="1" dirty="0">
                <a:effectLst/>
                <a:latin typeface="TrebuchetMS" panose="020B0703020202090204" pitchFamily="34" charset="0"/>
              </a:rPr>
              <a:t> LD, and al. </a:t>
            </a:r>
            <a:r>
              <a:rPr lang="fr-FR" sz="1800" i="1" dirty="0" err="1">
                <a:effectLst/>
                <a:latin typeface="TrebuchetMS" panose="020B0703020202090204" pitchFamily="34" charset="0"/>
              </a:rPr>
              <a:t>Toxic</a:t>
            </a:r>
            <a:r>
              <a:rPr lang="fr-FR" sz="1800" i="1" dirty="0">
                <a:effectLst/>
                <a:latin typeface="TrebuchetMS" panose="020B0703020202090204" pitchFamily="34" charset="0"/>
              </a:rPr>
              <a:t> </a:t>
            </a:r>
            <a:r>
              <a:rPr lang="fr-FR" sz="1800" i="1" dirty="0" err="1">
                <a:effectLst/>
                <a:latin typeface="TrebuchetMS" panose="020B0703020202090204" pitchFamily="34" charset="0"/>
              </a:rPr>
              <a:t>injury</a:t>
            </a:r>
            <a:r>
              <a:rPr lang="fr-FR" sz="1800" i="1" dirty="0">
                <a:effectLst/>
                <a:latin typeface="TrebuchetMS" panose="020B0703020202090204" pitchFamily="34" charset="0"/>
              </a:rPr>
              <a:t> to </a:t>
            </a:r>
            <a:r>
              <a:rPr lang="fr-FR" sz="1800" i="1" dirty="0" err="1">
                <a:effectLst/>
                <a:latin typeface="TrebuchetMS" panose="020B0703020202090204" pitchFamily="34" charset="0"/>
              </a:rPr>
              <a:t>hepa</a:t>
            </a:r>
            <a:r>
              <a:rPr lang="fr-FR" sz="1800" i="1" dirty="0">
                <a:effectLst/>
                <a:latin typeface="TrebuchetMS" panose="020B0703020202090204" pitchFamily="34" charset="0"/>
              </a:rPr>
              <a:t>- tic </a:t>
            </a:r>
            <a:r>
              <a:rPr lang="fr-FR" sz="1800" i="1" dirty="0" err="1">
                <a:effectLst/>
                <a:latin typeface="TrebuchetMS" panose="020B0703020202090204" pitchFamily="34" charset="0"/>
              </a:rPr>
              <a:t>sinusoids</a:t>
            </a:r>
            <a:r>
              <a:rPr lang="fr-FR" sz="1800" i="1" dirty="0">
                <a:effectLst/>
                <a:latin typeface="TrebuchetMS" panose="020B0703020202090204" pitchFamily="34" charset="0"/>
              </a:rPr>
              <a:t>: </a:t>
            </a:r>
            <a:r>
              <a:rPr lang="fr-FR" sz="1800" i="1" dirty="0" err="1">
                <a:effectLst/>
                <a:latin typeface="TrebuchetMS" panose="020B0703020202090204" pitchFamily="34" charset="0"/>
              </a:rPr>
              <a:t>sinusoidal</a:t>
            </a:r>
            <a:r>
              <a:rPr lang="fr-FR" sz="1800" i="1" dirty="0">
                <a:effectLst/>
                <a:latin typeface="TrebuchetMS" panose="020B0703020202090204" pitchFamily="34" charset="0"/>
              </a:rPr>
              <a:t> obstruction syndrome (</a:t>
            </a:r>
            <a:r>
              <a:rPr lang="fr-FR" sz="1800" i="1" dirty="0" err="1">
                <a:effectLst/>
                <a:latin typeface="TrebuchetMS" panose="020B0703020202090204" pitchFamily="34" charset="0"/>
              </a:rPr>
              <a:t>veno</a:t>
            </a:r>
            <a:r>
              <a:rPr lang="fr-FR" sz="1800" i="1" dirty="0">
                <a:effectLst/>
                <a:latin typeface="TrebuchetMS" panose="020B0703020202090204" pitchFamily="34" charset="0"/>
              </a:rPr>
              <a:t>-occlusive </a:t>
            </a:r>
            <a:r>
              <a:rPr lang="fr-FR" sz="1800" i="1" dirty="0" err="1">
                <a:effectLst/>
                <a:latin typeface="TrebuchetMS" panose="020B0703020202090204" pitchFamily="34" charset="0"/>
              </a:rPr>
              <a:t>disease</a:t>
            </a:r>
            <a:r>
              <a:rPr lang="fr-FR" sz="1800" i="1" dirty="0">
                <a:effectLst/>
                <a:latin typeface="TrebuchetMS" panose="020B0703020202090204" pitchFamily="34" charset="0"/>
              </a:rPr>
              <a:t>). </a:t>
            </a:r>
            <a:r>
              <a:rPr lang="fr-FR" sz="1800" i="1" dirty="0" err="1">
                <a:effectLst/>
                <a:latin typeface="TrebuchetMS" panose="020B0703020202090204" pitchFamily="34" charset="0"/>
              </a:rPr>
              <a:t>Semin</a:t>
            </a:r>
            <a:r>
              <a:rPr lang="fr-FR" sz="1800" i="1" dirty="0">
                <a:effectLst/>
                <a:latin typeface="TrebuchetMS" panose="020B0703020202090204" pitchFamily="34" charset="0"/>
              </a:rPr>
              <a:t> </a:t>
            </a:r>
            <a:r>
              <a:rPr lang="fr-FR" sz="1800" i="1" dirty="0" err="1">
                <a:effectLst/>
                <a:latin typeface="TrebuchetMS" panose="020B0703020202090204" pitchFamily="34" charset="0"/>
              </a:rPr>
              <a:t>Liver</a:t>
            </a:r>
            <a:r>
              <a:rPr lang="fr-FR" sz="1800" i="1" dirty="0">
                <a:effectLst/>
                <a:latin typeface="TrebuchetMS" panose="020B0703020202090204" pitchFamily="34" charset="0"/>
              </a:rPr>
              <a:t> Dis 2002 </a:t>
            </a:r>
          </a:p>
          <a:p>
            <a:pPr marL="571500" marR="0" lvl="0" indent="-342900" algn="l" defTabSz="914400" rtl="0" eaLnBrk="1" fontAlgn="auto" latinLnBrk="0" hangingPunct="1">
              <a:lnSpc>
                <a:spcPct val="100000"/>
              </a:lnSpc>
              <a:spcBef>
                <a:spcPts val="0"/>
              </a:spcBef>
              <a:spcAft>
                <a:spcPts val="100"/>
              </a:spcAft>
              <a:buClr>
                <a:srgbClr val="000000"/>
              </a:buClr>
              <a:buSzPts val="1400"/>
              <a:buFont typeface="Arial" panose="020B0604020202020204" pitchFamily="34" charset="0"/>
              <a:buAutoNum type="arabicPeriod"/>
              <a:tabLst/>
              <a:defRPr/>
            </a:pPr>
            <a:r>
              <a:rPr lang="fr-FR" sz="4000" i="1" dirty="0"/>
              <a:t>Carreras E. How manage </a:t>
            </a:r>
            <a:r>
              <a:rPr lang="fr-FR" sz="4000" i="1" dirty="0" err="1"/>
              <a:t>sinusoidal</a:t>
            </a:r>
            <a:r>
              <a:rPr lang="fr-FR" sz="4000" i="1" dirty="0"/>
              <a:t> obstruction syndrome </a:t>
            </a:r>
            <a:r>
              <a:rPr lang="fr-FR" sz="4000" i="1" dirty="0" err="1"/>
              <a:t>after</a:t>
            </a:r>
            <a:r>
              <a:rPr lang="fr-FR" sz="4000" i="1" dirty="0"/>
              <a:t> </a:t>
            </a:r>
            <a:r>
              <a:rPr lang="fr-FR" sz="4000" i="1" dirty="0" err="1"/>
              <a:t>haematopoietic</a:t>
            </a:r>
            <a:r>
              <a:rPr lang="fr-FR" sz="4000" i="1" dirty="0"/>
              <a:t> </a:t>
            </a:r>
            <a:r>
              <a:rPr lang="fr-FR" sz="4000" i="1" dirty="0" err="1"/>
              <a:t>cell</a:t>
            </a:r>
            <a:r>
              <a:rPr lang="fr-FR" sz="4000" i="1" dirty="0"/>
              <a:t> transplantation. Br J </a:t>
            </a:r>
            <a:r>
              <a:rPr lang="fr-FR" sz="4000" i="1" dirty="0" err="1"/>
              <a:t>Haematol</a:t>
            </a:r>
            <a:r>
              <a:rPr lang="fr-FR" sz="4000" i="1" dirty="0"/>
              <a:t>. 2014</a:t>
            </a:r>
          </a:p>
        </p:txBody>
      </p:sp>
      <p:sp>
        <p:nvSpPr>
          <p:cNvPr id="323" name="Google Shape;3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a:extLst>
            <a:ext uri="{FF2B5EF4-FFF2-40B4-BE49-F238E27FC236}">
              <a16:creationId xmlns:a16="http://schemas.microsoft.com/office/drawing/2014/main" id="{A1721544-2120-54DB-AC1A-3C43382C6649}"/>
            </a:ext>
          </a:extLst>
        </p:cNvPr>
        <p:cNvGrpSpPr/>
        <p:nvPr/>
      </p:nvGrpSpPr>
      <p:grpSpPr>
        <a:xfrm>
          <a:off x="0" y="0"/>
          <a:ext cx="0" cy="0"/>
          <a:chOff x="0" y="0"/>
          <a:chExt cx="0" cy="0"/>
        </a:xfrm>
      </p:grpSpPr>
      <p:sp>
        <p:nvSpPr>
          <p:cNvPr id="322" name="Google Shape;322;p20:notes">
            <a:extLst>
              <a:ext uri="{FF2B5EF4-FFF2-40B4-BE49-F238E27FC236}">
                <a16:creationId xmlns:a16="http://schemas.microsoft.com/office/drawing/2014/main" id="{4220ABC7-00B3-4DB7-B2BF-5E65D465849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b="0" i="0" u="none" strike="noStrike" dirty="0">
                <a:solidFill>
                  <a:srgbClr val="000000"/>
                </a:solidFill>
                <a:effectLst/>
                <a:latin typeface="-webkit-standard"/>
              </a:rPr>
              <a:t>Afin d’illustrer les points précédemment abordés, nous rapportons ici le cas d’une patiente de 30 ans ayant développé un SOS dans les suites d’une allogreffe de moelle. </a:t>
            </a:r>
          </a:p>
          <a:p>
            <a:pPr marL="0" lvl="0" indent="0" algn="l" rtl="0">
              <a:spcBef>
                <a:spcPts val="0"/>
              </a:spcBef>
              <a:spcAft>
                <a:spcPts val="0"/>
              </a:spcAft>
              <a:buNone/>
            </a:pPr>
            <a:endParaRPr lang="fr-FR" b="0" i="0" u="none" strike="noStrike" dirty="0">
              <a:solidFill>
                <a:srgbClr val="000000"/>
              </a:solidFill>
              <a:effectLst/>
              <a:latin typeface="-webkit-standard"/>
            </a:endParaRPr>
          </a:p>
          <a:p>
            <a:pPr marL="0" lvl="0" indent="0" algn="l" rtl="0">
              <a:spcBef>
                <a:spcPts val="0"/>
              </a:spcBef>
              <a:spcAft>
                <a:spcPts val="0"/>
              </a:spcAft>
              <a:buNone/>
            </a:pPr>
            <a:r>
              <a:rPr lang="fr-FR" b="0" i="0" u="none" strike="noStrike" dirty="0">
                <a:solidFill>
                  <a:srgbClr val="000000"/>
                </a:solidFill>
                <a:effectLst/>
                <a:latin typeface="-webkit-standard"/>
              </a:rPr>
              <a:t>La biopsie hépatique réalisée par voie trans-jugulaire met en évidence des lésions histologiques typiques du SOS</a:t>
            </a:r>
            <a:r>
              <a:rPr lang="fr-FR" b="0" i="0" u="none" strike="noStrike" baseline="30000" dirty="0">
                <a:solidFill>
                  <a:srgbClr val="000000"/>
                </a:solidFill>
                <a:effectLst/>
                <a:latin typeface="-webkit-standard"/>
              </a:rPr>
              <a:t>1,2 </a:t>
            </a:r>
            <a:r>
              <a:rPr lang="fr-FR" b="0" i="0" u="none" strike="noStrike" baseline="0" dirty="0">
                <a:solidFill>
                  <a:srgbClr val="000000"/>
                </a:solidFill>
                <a:effectLst/>
                <a:latin typeface="-webkit-standard"/>
              </a:rPr>
              <a:t>, à savoir :</a:t>
            </a:r>
            <a:endParaRPr lang="fr-FR" b="0" i="0" u="none" strike="noStrike" dirty="0">
              <a:solidFill>
                <a:srgbClr val="000000"/>
              </a:solidFill>
              <a:effectLst/>
              <a:latin typeface="-webkit-standard"/>
            </a:endParaRPr>
          </a:p>
          <a:p>
            <a:pPr marL="228600" lvl="0" indent="-228600" algn="l" rtl="0">
              <a:spcBef>
                <a:spcPts val="0"/>
              </a:spcBef>
              <a:spcAft>
                <a:spcPts val="0"/>
              </a:spcAft>
              <a:buFont typeface="+mj-lt"/>
              <a:buAutoNum type="arabicPeriod"/>
            </a:pPr>
            <a:r>
              <a:rPr lang="fr-FR" b="1" dirty="0"/>
              <a:t>Une congestion et une dilatation sinusoïdale péri centro-lobulaire</a:t>
            </a:r>
            <a:r>
              <a:rPr lang="fr-FR" dirty="0"/>
              <a:t> : autrement dit l’accumulation de sang dans les sinusoïdes (zones claires et dilatées dans les régions centrales des lobules).</a:t>
            </a:r>
          </a:p>
          <a:p>
            <a:pPr marL="228600" lvl="0" indent="-228600" algn="l" rtl="0">
              <a:spcBef>
                <a:spcPts val="0"/>
              </a:spcBef>
              <a:spcAft>
                <a:spcPts val="0"/>
              </a:spcAft>
              <a:buFont typeface="+mj-lt"/>
              <a:buAutoNum type="arabicPeriod"/>
            </a:pPr>
            <a:r>
              <a:rPr lang="fr-FR" b="1" dirty="0"/>
              <a:t>Une nécrose ischémique des hépatocytes adjacents </a:t>
            </a:r>
            <a:r>
              <a:rPr lang="fr-FR" dirty="0"/>
              <a:t>: on observe une raréfaction ou une disparition des cellules hépatiques dans ces zones.</a:t>
            </a:r>
          </a:p>
          <a:p>
            <a:pPr marL="228600" lvl="0" indent="-228600" algn="l" rtl="0">
              <a:spcBef>
                <a:spcPts val="0"/>
              </a:spcBef>
              <a:spcAft>
                <a:spcPts val="0"/>
              </a:spcAft>
              <a:buFont typeface="+mj-lt"/>
              <a:buAutoNum type="arabicPeriod"/>
            </a:pPr>
            <a:r>
              <a:rPr lang="fr-FR" b="1" dirty="0"/>
              <a:t>Une fibrose péri-sinusoïdale</a:t>
            </a:r>
            <a:r>
              <a:rPr lang="fr-FR" dirty="0"/>
              <a:t> : plus difficile à détecter en H&amp;E, mais elle apparaît comme un épaississement autour des sinusoïdes.</a:t>
            </a:r>
          </a:p>
          <a:p>
            <a:pPr marL="228600" lvl="0" indent="-228600" algn="l" rtl="0">
              <a:spcBef>
                <a:spcPts val="0"/>
              </a:spcBef>
              <a:spcAft>
                <a:spcPts val="0"/>
              </a:spcAft>
              <a:buFont typeface="+mj-lt"/>
              <a:buAutoNum type="arabicPeriod"/>
            </a:pPr>
            <a:r>
              <a:rPr lang="fr-FR" b="1" dirty="0"/>
              <a:t>Obstruction ou disparition des veinules centro-lobulaires</a:t>
            </a:r>
            <a:r>
              <a:rPr lang="fr-FR" dirty="0"/>
              <a:t>.</a:t>
            </a:r>
          </a:p>
          <a:p>
            <a:pPr marL="228600" lvl="0" indent="-228600" algn="l" rtl="0">
              <a:spcBef>
                <a:spcPts val="0"/>
              </a:spcBef>
              <a:spcAft>
                <a:spcPts val="0"/>
              </a:spcAft>
              <a:buFont typeface="+mj-lt"/>
              <a:buAutoNum type="arabicPeriod"/>
            </a:pPr>
            <a:endParaRPr lang="fr-FR" dirty="0"/>
          </a:p>
          <a:p>
            <a:pPr marL="0" lvl="0" indent="0" algn="l" rtl="0">
              <a:spcBef>
                <a:spcPts val="0"/>
              </a:spcBef>
              <a:spcAft>
                <a:spcPts val="0"/>
              </a:spcAft>
              <a:buFont typeface="+mj-lt"/>
              <a:buNone/>
            </a:pPr>
            <a:r>
              <a:rPr lang="fr-FR" b="0" i="1" dirty="0"/>
              <a:t>Références : </a:t>
            </a:r>
          </a:p>
          <a:p>
            <a:pPr marL="228600" lvl="0" indent="-228600" algn="l" rtl="0">
              <a:spcBef>
                <a:spcPts val="0"/>
              </a:spcBef>
              <a:spcAft>
                <a:spcPts val="0"/>
              </a:spcAft>
              <a:buFont typeface="+mj-lt"/>
              <a:buAutoNum type="arabicPeriod"/>
            </a:pPr>
            <a:r>
              <a:rPr lang="fr-FR" b="0" i="1" u="none" strike="noStrike" dirty="0">
                <a:solidFill>
                  <a:srgbClr val="212121"/>
                </a:solidFill>
                <a:effectLst/>
                <a:latin typeface="BlinkMacSystemFont"/>
              </a:rPr>
              <a:t>Carreras E, Fernández-Avilés F, Silva L, et al. </a:t>
            </a:r>
            <a:r>
              <a:rPr lang="fr-FR" b="0" i="1" u="none" strike="noStrike" dirty="0" err="1">
                <a:solidFill>
                  <a:srgbClr val="212121"/>
                </a:solidFill>
                <a:effectLst/>
                <a:latin typeface="BlinkMacSystemFont"/>
              </a:rPr>
              <a:t>Engraftment</a:t>
            </a:r>
            <a:r>
              <a:rPr lang="fr-FR" b="0" i="1" u="none" strike="noStrike" dirty="0">
                <a:solidFill>
                  <a:srgbClr val="212121"/>
                </a:solidFill>
                <a:effectLst/>
                <a:latin typeface="BlinkMacSystemFont"/>
              </a:rPr>
              <a:t> syndrome </a:t>
            </a:r>
            <a:r>
              <a:rPr lang="fr-FR" b="0" i="1" u="none" strike="noStrike" dirty="0" err="1">
                <a:solidFill>
                  <a:srgbClr val="212121"/>
                </a:solidFill>
                <a:effectLst/>
                <a:latin typeface="BlinkMacSystemFont"/>
              </a:rPr>
              <a:t>after</a:t>
            </a:r>
            <a:r>
              <a:rPr lang="fr-FR" b="0" i="1" u="none" strike="noStrike" dirty="0">
                <a:solidFill>
                  <a:srgbClr val="212121"/>
                </a:solidFill>
                <a:effectLst/>
                <a:latin typeface="BlinkMacSystemFont"/>
              </a:rPr>
              <a:t> auto-SCT: </a:t>
            </a:r>
            <a:r>
              <a:rPr lang="fr-FR" b="0" i="1" u="none" strike="noStrike" dirty="0" err="1">
                <a:solidFill>
                  <a:srgbClr val="212121"/>
                </a:solidFill>
                <a:effectLst/>
                <a:latin typeface="BlinkMacSystemFont"/>
              </a:rPr>
              <a:t>analysis</a:t>
            </a:r>
            <a:r>
              <a:rPr lang="fr-FR" b="0" i="1" u="none" strike="noStrike" dirty="0">
                <a:solidFill>
                  <a:srgbClr val="212121"/>
                </a:solidFill>
                <a:effectLst/>
                <a:latin typeface="BlinkMacSystemFont"/>
              </a:rPr>
              <a:t> of diagnostic </a:t>
            </a:r>
            <a:r>
              <a:rPr lang="fr-FR" b="0" i="1" u="none" strike="noStrike" dirty="0" err="1">
                <a:solidFill>
                  <a:srgbClr val="212121"/>
                </a:solidFill>
                <a:effectLst/>
                <a:latin typeface="BlinkMacSystemFont"/>
              </a:rPr>
              <a:t>criteria</a:t>
            </a:r>
            <a:r>
              <a:rPr lang="fr-FR" b="0" i="1" u="none" strike="noStrike" dirty="0">
                <a:solidFill>
                  <a:srgbClr val="212121"/>
                </a:solidFill>
                <a:effectLst/>
                <a:latin typeface="BlinkMacSystemFont"/>
              </a:rPr>
              <a:t> and </a:t>
            </a:r>
            <a:r>
              <a:rPr lang="fr-FR" b="0" i="1" u="none" strike="noStrike" dirty="0" err="1">
                <a:solidFill>
                  <a:srgbClr val="212121"/>
                </a:solidFill>
                <a:effectLst/>
                <a:latin typeface="BlinkMacSystemFont"/>
              </a:rPr>
              <a:t>risk</a:t>
            </a:r>
            <a:r>
              <a:rPr lang="fr-FR" b="0" i="1" u="none" strike="noStrike" dirty="0">
                <a:solidFill>
                  <a:srgbClr val="212121"/>
                </a:solidFill>
                <a:effectLst/>
                <a:latin typeface="BlinkMacSystemFont"/>
              </a:rPr>
              <a:t> </a:t>
            </a:r>
            <a:r>
              <a:rPr lang="fr-FR" b="0" i="1" u="none" strike="noStrike" dirty="0" err="1">
                <a:solidFill>
                  <a:srgbClr val="212121"/>
                </a:solidFill>
                <a:effectLst/>
                <a:latin typeface="BlinkMacSystemFont"/>
              </a:rPr>
              <a:t>factors</a:t>
            </a:r>
            <a:r>
              <a:rPr lang="fr-FR" b="0" i="1" u="none" strike="noStrike" dirty="0">
                <a:solidFill>
                  <a:srgbClr val="212121"/>
                </a:solidFill>
                <a:effectLst/>
                <a:latin typeface="BlinkMacSystemFont"/>
              </a:rPr>
              <a:t> in a large </a:t>
            </a:r>
            <a:r>
              <a:rPr lang="fr-FR" b="0" i="1" u="none" strike="noStrike" dirty="0" err="1">
                <a:solidFill>
                  <a:srgbClr val="212121"/>
                </a:solidFill>
                <a:effectLst/>
                <a:latin typeface="BlinkMacSystemFont"/>
              </a:rPr>
              <a:t>series</a:t>
            </a:r>
            <a:r>
              <a:rPr lang="fr-FR" b="0" i="1" u="none" strike="noStrike" dirty="0">
                <a:solidFill>
                  <a:srgbClr val="212121"/>
                </a:solidFill>
                <a:effectLst/>
                <a:latin typeface="BlinkMacSystemFont"/>
              </a:rPr>
              <a:t> </a:t>
            </a:r>
            <a:r>
              <a:rPr lang="fr-FR" b="0" i="1" u="none" strike="noStrike" dirty="0" err="1">
                <a:solidFill>
                  <a:srgbClr val="212121"/>
                </a:solidFill>
                <a:effectLst/>
                <a:latin typeface="BlinkMacSystemFont"/>
              </a:rPr>
              <a:t>from</a:t>
            </a:r>
            <a:r>
              <a:rPr lang="fr-FR" b="0" i="1" u="none" strike="noStrike" dirty="0">
                <a:solidFill>
                  <a:srgbClr val="212121"/>
                </a:solidFill>
                <a:effectLst/>
                <a:latin typeface="BlinkMacSystemFont"/>
              </a:rPr>
              <a:t> a single center. Bone </a:t>
            </a:r>
            <a:r>
              <a:rPr lang="fr-FR" b="0" i="1" u="none" strike="noStrike" dirty="0" err="1">
                <a:solidFill>
                  <a:srgbClr val="212121"/>
                </a:solidFill>
                <a:effectLst/>
                <a:latin typeface="BlinkMacSystemFont"/>
              </a:rPr>
              <a:t>Marrow</a:t>
            </a:r>
            <a:r>
              <a:rPr lang="fr-FR" b="0" i="1" u="none" strike="noStrike" dirty="0">
                <a:solidFill>
                  <a:srgbClr val="212121"/>
                </a:solidFill>
                <a:effectLst/>
                <a:latin typeface="BlinkMacSystemFont"/>
              </a:rPr>
              <a:t> Transplant. 2010</a:t>
            </a:r>
            <a:endParaRPr lang="fr-FR" i="1" dirty="0"/>
          </a:p>
        </p:txBody>
      </p:sp>
      <p:sp>
        <p:nvSpPr>
          <p:cNvPr id="323" name="Google Shape;323;p20:notes">
            <a:extLst>
              <a:ext uri="{FF2B5EF4-FFF2-40B4-BE49-F238E27FC236}">
                <a16:creationId xmlns:a16="http://schemas.microsoft.com/office/drawing/2014/main" id="{733681C4-B2F0-8F5D-908B-46C00FA5A1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166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a:extLst>
            <a:ext uri="{FF2B5EF4-FFF2-40B4-BE49-F238E27FC236}">
              <a16:creationId xmlns:a16="http://schemas.microsoft.com/office/drawing/2014/main" id="{5660FEDF-7195-698E-2C0B-B7864DC2C19D}"/>
            </a:ext>
          </a:extLst>
        </p:cNvPr>
        <p:cNvGrpSpPr/>
        <p:nvPr/>
      </p:nvGrpSpPr>
      <p:grpSpPr>
        <a:xfrm>
          <a:off x="0" y="0"/>
          <a:ext cx="0" cy="0"/>
          <a:chOff x="0" y="0"/>
          <a:chExt cx="0" cy="0"/>
        </a:xfrm>
      </p:grpSpPr>
      <p:sp>
        <p:nvSpPr>
          <p:cNvPr id="322" name="Google Shape;322;p20:notes">
            <a:extLst>
              <a:ext uri="{FF2B5EF4-FFF2-40B4-BE49-F238E27FC236}">
                <a16:creationId xmlns:a16="http://schemas.microsoft.com/office/drawing/2014/main" id="{9863D945-DCB1-5A96-9228-17342B1E4B0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sz="1800" b="0" i="0" u="none" strike="noStrike" dirty="0">
                <a:solidFill>
                  <a:srgbClr val="000000"/>
                </a:solidFill>
                <a:effectLst/>
                <a:latin typeface="-webkit-standard"/>
              </a:rPr>
              <a:t>Comme mentionné précédemment, le SOS résulte d’une agression par un agent toxique, dont les étiologies sont nombreuses. Pour cette présentation, nous avons choisi de nous concentrer sur les trois causes principales :</a:t>
            </a:r>
          </a:p>
          <a:p>
            <a:pPr marL="0" lvl="0" indent="0" algn="l" rtl="0">
              <a:spcBef>
                <a:spcPts val="0"/>
              </a:spcBef>
              <a:spcAft>
                <a:spcPts val="0"/>
              </a:spcAft>
              <a:buNone/>
            </a:pPr>
            <a:endParaRPr lang="fr-FR" sz="1800" b="0" i="0" u="none" strike="noStrike" dirty="0">
              <a:solidFill>
                <a:srgbClr val="000000"/>
              </a:solidFill>
              <a:effectLst/>
              <a:latin typeface="-webkit-standard"/>
            </a:endParaRPr>
          </a:p>
          <a:p>
            <a:pPr marL="228600" lvl="0" indent="-228600" algn="l" rtl="0">
              <a:spcBef>
                <a:spcPts val="0"/>
              </a:spcBef>
              <a:spcAft>
                <a:spcPts val="0"/>
              </a:spcAft>
              <a:buAutoNum type="arabicPeriod"/>
            </a:pPr>
            <a:r>
              <a:rPr lang="fr-FR" sz="1800" b="0" i="0" u="sng" strike="noStrike" dirty="0">
                <a:solidFill>
                  <a:srgbClr val="000000"/>
                </a:solidFill>
                <a:effectLst/>
                <a:latin typeface="-webkit-standard"/>
              </a:rPr>
              <a:t>Greffe de cellules souches hématopoïétique</a:t>
            </a:r>
          </a:p>
          <a:p>
            <a:pPr marL="0" lvl="0" indent="0" algn="l" rtl="0">
              <a:spcBef>
                <a:spcPts val="0"/>
              </a:spcBef>
              <a:spcAft>
                <a:spcPts val="0"/>
              </a:spcAft>
              <a:buFontTx/>
              <a:buNone/>
            </a:pPr>
            <a:r>
              <a:rPr lang="fr-FR" sz="1800" b="0" i="0" u="none" strike="noStrike" dirty="0">
                <a:solidFill>
                  <a:srgbClr val="000000"/>
                </a:solidFill>
                <a:effectLst/>
                <a:latin typeface="-webkit-standard"/>
              </a:rPr>
              <a:t>C’est la c</a:t>
            </a:r>
            <a:r>
              <a:rPr lang="fr-FR" sz="1800" b="0" i="0" u="none" strike="noStrike" dirty="0">
                <a:solidFill>
                  <a:srgbClr val="000000"/>
                </a:solidFill>
                <a:effectLst/>
                <a:latin typeface="Calibri" panose="020F0502020204030204" pitchFamily="34" charset="0"/>
              </a:rPr>
              <a:t>ause la </a:t>
            </a:r>
            <a:r>
              <a:rPr lang="fr-FR" sz="1800" b="1" i="0" u="none" strike="noStrike" dirty="0">
                <a:solidFill>
                  <a:srgbClr val="000000"/>
                </a:solidFill>
                <a:effectLst/>
                <a:latin typeface="Calibri" panose="020F0502020204030204" pitchFamily="34" charset="0"/>
              </a:rPr>
              <a:t>plus fréquente</a:t>
            </a:r>
            <a:r>
              <a:rPr lang="fr-FR" sz="1800" b="0" i="0" u="none" strike="noStrike" baseline="30000" dirty="0">
                <a:solidFill>
                  <a:srgbClr val="000000"/>
                </a:solidFill>
                <a:effectLst/>
                <a:latin typeface="-webkit-standard"/>
              </a:rPr>
              <a:t>1,2</a:t>
            </a:r>
            <a:r>
              <a:rPr lang="fr-FR" sz="1800" b="0" i="0" u="none" strike="noStrike" dirty="0">
                <a:solidFill>
                  <a:srgbClr val="000000"/>
                </a:solidFill>
                <a:effectLst/>
                <a:latin typeface="Calibri" panose="020F0502020204030204" pitchFamily="34" charset="0"/>
              </a:rPr>
              <a:t> dans les pays occidentaux : bien connue des hématologues, sa prévalence est estimée entre 3 à 15% lors d’une allogreffe, et est principalement causée par un conditionnement </a:t>
            </a:r>
            <a:r>
              <a:rPr lang="fr-FR" sz="1800" b="0" i="0" u="none" strike="noStrike" dirty="0" err="1">
                <a:solidFill>
                  <a:srgbClr val="000000"/>
                </a:solidFill>
                <a:effectLst/>
                <a:latin typeface="Calibri" panose="020F0502020204030204" pitchFamily="34" charset="0"/>
              </a:rPr>
              <a:t>myéloablatif</a:t>
            </a:r>
            <a:r>
              <a:rPr lang="fr-FR" sz="1800" b="0" i="0" u="none" strike="noStrike" dirty="0">
                <a:solidFill>
                  <a:srgbClr val="000000"/>
                </a:solidFill>
                <a:effectLst/>
                <a:latin typeface="Calibri" panose="020F0502020204030204" pitchFamily="34" charset="0"/>
              </a:rPr>
              <a:t>.  Il existe plusieurs facteurs de risque de SOS qu’il est important de repérer chez ces patients, tels que la présence d’une hépatopathie préexistante, une exposition préalable à des traitements </a:t>
            </a:r>
            <a:r>
              <a:rPr lang="fr-FR" sz="1800" b="0" i="0" u="none" strike="noStrike" dirty="0" err="1">
                <a:solidFill>
                  <a:srgbClr val="000000"/>
                </a:solidFill>
                <a:effectLst/>
                <a:latin typeface="Calibri" panose="020F0502020204030204" pitchFamily="34" charset="0"/>
              </a:rPr>
              <a:t>myélosuppresseurs</a:t>
            </a:r>
            <a:r>
              <a:rPr lang="fr-FR" sz="1800" b="0" i="0" u="none" strike="noStrike" dirty="0">
                <a:solidFill>
                  <a:srgbClr val="000000"/>
                </a:solidFill>
                <a:effectLst/>
                <a:latin typeface="Calibri" panose="020F0502020204030204" pitchFamily="34" charset="0"/>
              </a:rPr>
              <a:t>, une dose d’</a:t>
            </a:r>
            <a:r>
              <a:rPr lang="fr-FR" sz="1800" b="0" i="0" u="none" strike="noStrike" dirty="0" err="1">
                <a:solidFill>
                  <a:srgbClr val="000000"/>
                </a:solidFill>
                <a:effectLst/>
                <a:latin typeface="Calibri" panose="020F0502020204030204" pitchFamily="34" charset="0"/>
              </a:rPr>
              <a:t>iradiation</a:t>
            </a:r>
            <a:r>
              <a:rPr lang="fr-FR" sz="1800" b="0" i="0" u="none" strike="noStrike" dirty="0">
                <a:solidFill>
                  <a:srgbClr val="000000"/>
                </a:solidFill>
                <a:effectLst/>
                <a:latin typeface="Calibri" panose="020F0502020204030204" pitchFamily="34" charset="0"/>
              </a:rPr>
              <a:t> importante, ou encore l’utilisation d’un traitement contenant du </a:t>
            </a:r>
            <a:r>
              <a:rPr lang="fr-FR" sz="1800" b="0" i="0" u="none" strike="noStrike" dirty="0" err="1">
                <a:solidFill>
                  <a:srgbClr val="000000"/>
                </a:solidFill>
                <a:effectLst/>
                <a:latin typeface="Calibri" panose="020F0502020204030204" pitchFamily="34" charset="0"/>
              </a:rPr>
              <a:t>Busulfan</a:t>
            </a:r>
            <a:r>
              <a:rPr lang="fr-FR" sz="1800" b="0" i="0" u="none" strike="noStrike" dirty="0">
                <a:solidFill>
                  <a:srgbClr val="00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fr-FR"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fr-FR" sz="1800" b="0" i="0" u="none" strike="noStrike" dirty="0">
                <a:solidFill>
                  <a:srgbClr val="000000"/>
                </a:solidFill>
                <a:effectLst/>
                <a:latin typeface="Calibri" panose="020F0502020204030204" pitchFamily="34" charset="0"/>
              </a:rPr>
              <a:t>Sa survenue intervient </a:t>
            </a:r>
            <a:r>
              <a:rPr lang="fr-FR" sz="1800" b="1" i="0" u="none" strike="noStrike" dirty="0">
                <a:solidFill>
                  <a:srgbClr val="000000"/>
                </a:solidFill>
                <a:effectLst/>
                <a:latin typeface="Calibri" panose="020F0502020204030204" pitchFamily="34" charset="0"/>
              </a:rPr>
              <a:t>généralement dans les 30 jours post-greffe</a:t>
            </a:r>
            <a:r>
              <a:rPr lang="fr-FR" sz="1800" b="0" i="0" u="none" strike="noStrike" dirty="0">
                <a:solidFill>
                  <a:srgbClr val="000000"/>
                </a:solidFill>
                <a:effectLst/>
                <a:latin typeface="Calibri" panose="020F0502020204030204" pitchFamily="34" charset="0"/>
              </a:rPr>
              <a:t>.</a:t>
            </a:r>
          </a:p>
          <a:p>
            <a:pPr marL="0" lvl="0" indent="0" algn="l" rtl="0">
              <a:spcBef>
                <a:spcPts val="0"/>
              </a:spcBef>
              <a:spcAft>
                <a:spcPts val="0"/>
              </a:spcAft>
              <a:buFontTx/>
              <a:buNone/>
            </a:pPr>
            <a:endParaRPr lang="fr-FR" sz="1800" b="0" i="0" u="none" strike="noStrike" dirty="0">
              <a:solidFill>
                <a:srgbClr val="000000"/>
              </a:solidFill>
              <a:effectLst/>
              <a:latin typeface="Calibri" panose="020F0502020204030204" pitchFamily="34" charset="0"/>
            </a:endParaRPr>
          </a:p>
          <a:p>
            <a:pPr marL="0" lvl="0" indent="0" algn="l" rtl="0">
              <a:spcBef>
                <a:spcPts val="0"/>
              </a:spcBef>
              <a:spcAft>
                <a:spcPts val="0"/>
              </a:spcAft>
              <a:buFontTx/>
              <a:buNone/>
            </a:pPr>
            <a:r>
              <a:rPr lang="fr-FR" sz="1800" b="0" i="0" u="none" strike="noStrike" dirty="0">
                <a:solidFill>
                  <a:srgbClr val="000000"/>
                </a:solidFill>
                <a:effectLst/>
                <a:latin typeface="Calibri" panose="020F0502020204030204" pitchFamily="34" charset="0"/>
              </a:rPr>
              <a:t>La mortalité est élevée (entre 3 et 45%) et dépend la forme du SOS : </a:t>
            </a:r>
            <a:endParaRPr lang="fr-FR" sz="1800" b="0" i="0" u="none" strike="noStrike" dirty="0">
              <a:solidFill>
                <a:srgbClr val="000000"/>
              </a:solidFill>
              <a:effectLst/>
              <a:latin typeface="Noto Sans Symbols"/>
            </a:endParaRPr>
          </a:p>
          <a:p>
            <a:pPr algn="l" rtl="0" fontAlgn="base">
              <a:buFont typeface="Arial" panose="020B0604020202020204" pitchFamily="34" charset="0"/>
              <a:buChar char="•"/>
            </a:pPr>
            <a:r>
              <a:rPr lang="fr-FR" sz="1800" b="0" i="0" u="none" strike="noStrike" dirty="0">
                <a:solidFill>
                  <a:srgbClr val="000000"/>
                </a:solidFill>
                <a:effectLst/>
                <a:latin typeface="Calibri" panose="020F0502020204030204" pitchFamily="34" charset="0"/>
              </a:rPr>
              <a:t>Forme légère (8%, ne nécessite pas de traitement) </a:t>
            </a:r>
          </a:p>
          <a:p>
            <a:pPr algn="l" rtl="0" fontAlgn="base">
              <a:buFont typeface="Arial" panose="020B0604020202020204" pitchFamily="34" charset="0"/>
              <a:buChar char="•"/>
            </a:pPr>
            <a:r>
              <a:rPr lang="fr-FR" sz="1800" b="0" i="0" u="none" strike="noStrike" dirty="0">
                <a:solidFill>
                  <a:srgbClr val="000000"/>
                </a:solidFill>
                <a:effectLst/>
                <a:latin typeface="Calibri" panose="020F0502020204030204" pitchFamily="34" charset="0"/>
              </a:rPr>
              <a:t>Forme modérée 64% (a nécessité un traitement, puis rémission) </a:t>
            </a:r>
          </a:p>
          <a:p>
            <a:pPr algn="l" rtl="0" fontAlgn="base">
              <a:buFont typeface="Arial" panose="020B0604020202020204" pitchFamily="34" charset="0"/>
              <a:buChar char="•"/>
            </a:pPr>
            <a:r>
              <a:rPr lang="fr-FR" sz="1800" b="0" i="0" u="none" strike="noStrike" dirty="0">
                <a:solidFill>
                  <a:srgbClr val="000000"/>
                </a:solidFill>
                <a:effectLst/>
                <a:latin typeface="Calibri" panose="020F0502020204030204" pitchFamily="34" charset="0"/>
              </a:rPr>
              <a:t>Forme sévère 28% (décès ou persistance du SOS à J100)</a:t>
            </a:r>
            <a:endParaRPr lang="fr-FR" sz="1800" dirty="0"/>
          </a:p>
          <a:p>
            <a:pPr marL="228600" indent="0" algn="l" rtl="0" fontAlgn="base">
              <a:buFontTx/>
              <a:buNone/>
            </a:pPr>
            <a:endParaRPr lang="fr-FR" sz="1800" b="0" i="0" u="none" strike="noStrike" dirty="0">
              <a:solidFill>
                <a:srgbClr val="000000"/>
              </a:solidFill>
              <a:effectLst/>
              <a:latin typeface="-webkit-standard"/>
            </a:endParaRPr>
          </a:p>
          <a:p>
            <a:pPr marL="228600" lvl="0" indent="-228600" algn="l" rtl="0">
              <a:spcBef>
                <a:spcPts val="0"/>
              </a:spcBef>
              <a:spcAft>
                <a:spcPts val="0"/>
              </a:spcAft>
              <a:buFont typeface="+mj-lt"/>
              <a:buAutoNum type="arabicPeriod" startAt="2"/>
            </a:pPr>
            <a:r>
              <a:rPr lang="fr-FR" sz="1800" b="0" i="0" u="sng" strike="noStrike" dirty="0">
                <a:solidFill>
                  <a:srgbClr val="000000"/>
                </a:solidFill>
                <a:effectLst/>
                <a:latin typeface="-webkit-standard"/>
              </a:rPr>
              <a:t>Chimiothérapie </a:t>
            </a:r>
            <a:r>
              <a:rPr lang="fr-FR" sz="1800" b="0" i="0" u="sng" strike="noStrike" dirty="0" err="1">
                <a:solidFill>
                  <a:srgbClr val="000000"/>
                </a:solidFill>
                <a:effectLst/>
                <a:latin typeface="-webkit-standard"/>
              </a:rPr>
              <a:t>néo-adjuvante</a:t>
            </a:r>
            <a:r>
              <a:rPr lang="fr-FR" sz="1800" b="0" i="0" u="sng" strike="noStrike" dirty="0">
                <a:solidFill>
                  <a:srgbClr val="000000"/>
                </a:solidFill>
                <a:effectLst/>
                <a:latin typeface="-webkit-standard"/>
              </a:rPr>
              <a:t> à l’</a:t>
            </a:r>
            <a:r>
              <a:rPr lang="fr-FR" sz="1800" b="0" i="0" u="sng" strike="noStrike" dirty="0" err="1">
                <a:solidFill>
                  <a:srgbClr val="000000"/>
                </a:solidFill>
                <a:effectLst/>
                <a:latin typeface="-webkit-standard"/>
              </a:rPr>
              <a:t>oxaliplatine</a:t>
            </a:r>
            <a:r>
              <a:rPr lang="fr-FR" sz="1800" b="0" i="0" u="sng" strike="noStrike" dirty="0">
                <a:solidFill>
                  <a:srgbClr val="000000"/>
                </a:solidFill>
                <a:effectLst/>
                <a:latin typeface="-webkit-standard"/>
              </a:rPr>
              <a:t> </a:t>
            </a:r>
          </a:p>
          <a:p>
            <a:pPr marL="0" lvl="0" indent="0" algn="l" rtl="0">
              <a:spcBef>
                <a:spcPts val="0"/>
              </a:spcBef>
              <a:spcAft>
                <a:spcPts val="0"/>
              </a:spcAft>
              <a:buFontTx/>
              <a:buNone/>
            </a:pPr>
            <a:r>
              <a:rPr lang="fr-FR" sz="1800" b="0" i="0" u="none" strike="noStrike" dirty="0">
                <a:solidFill>
                  <a:srgbClr val="000000"/>
                </a:solidFill>
                <a:effectLst/>
                <a:latin typeface="Calibri" panose="020F0502020204030204" pitchFamily="34" charset="0"/>
              </a:rPr>
              <a:t>Plus récemment, l’</a:t>
            </a:r>
            <a:r>
              <a:rPr lang="fr-FR" sz="1800" b="0" i="0" u="none" strike="noStrike" dirty="0" err="1">
                <a:solidFill>
                  <a:srgbClr val="000000"/>
                </a:solidFill>
                <a:effectLst/>
                <a:latin typeface="Calibri" panose="020F0502020204030204" pitchFamily="34" charset="0"/>
              </a:rPr>
              <a:t>oxaliplatine</a:t>
            </a:r>
            <a:r>
              <a:rPr lang="fr-FR" sz="1800" b="0" i="0" u="none" strike="noStrike" dirty="0">
                <a:solidFill>
                  <a:srgbClr val="000000"/>
                </a:solidFill>
                <a:effectLst/>
                <a:latin typeface="Calibri" panose="020F0502020204030204" pitchFamily="34" charset="0"/>
              </a:rPr>
              <a:t> a </a:t>
            </a:r>
            <a:r>
              <a:rPr lang="fr-FR" sz="1800" b="0" i="0" u="none" strike="noStrike" dirty="0" err="1">
                <a:solidFill>
                  <a:srgbClr val="000000"/>
                </a:solidFill>
                <a:effectLst/>
                <a:latin typeface="Calibri" panose="020F0502020204030204" pitchFamily="34" charset="0"/>
              </a:rPr>
              <a:t>éte</a:t>
            </a:r>
            <a:r>
              <a:rPr lang="fr-FR" sz="1800" b="0" i="0" u="none" strike="noStrike" dirty="0">
                <a:solidFill>
                  <a:srgbClr val="000000"/>
                </a:solidFill>
                <a:effectLst/>
                <a:latin typeface="Calibri" panose="020F0502020204030204" pitchFamily="34" charset="0"/>
              </a:rPr>
              <a:t>́ rapporté comme pouvant être responsable d’atteintes vasculaires hépatiques. </a:t>
            </a:r>
            <a:r>
              <a:rPr lang="fr-FR" sz="1800" b="0" i="0" u="none" strike="noStrike" dirty="0">
                <a:solidFill>
                  <a:srgbClr val="000000"/>
                </a:solidFill>
                <a:effectLst/>
                <a:latin typeface="-webkit-standard"/>
              </a:rPr>
              <a:t>Une étude</a:t>
            </a:r>
            <a:r>
              <a:rPr lang="fr-FR" sz="1800" b="0" i="0" u="none" strike="noStrike" baseline="30000" dirty="0">
                <a:solidFill>
                  <a:srgbClr val="000000"/>
                </a:solidFill>
                <a:effectLst/>
                <a:latin typeface="-webkit-standard"/>
              </a:rPr>
              <a:t>3</a:t>
            </a:r>
            <a:r>
              <a:rPr lang="fr-FR" sz="1800" b="0" i="0" u="none" strike="noStrike" dirty="0">
                <a:solidFill>
                  <a:srgbClr val="000000"/>
                </a:solidFill>
                <a:effectLst/>
                <a:latin typeface="-webkit-standard"/>
              </a:rPr>
              <a:t> a en effet démontré un lien de causalité entre </a:t>
            </a:r>
            <a:r>
              <a:rPr lang="fr-FR" sz="1800" b="0" i="0" u="none" strike="noStrike" dirty="0" err="1">
                <a:solidFill>
                  <a:srgbClr val="000000"/>
                </a:solidFill>
                <a:effectLst/>
                <a:latin typeface="-webkit-standard"/>
              </a:rPr>
              <a:t>oxaliplatine</a:t>
            </a:r>
            <a:r>
              <a:rPr lang="fr-FR" sz="1800" b="0" i="0" u="none" strike="noStrike" dirty="0">
                <a:solidFill>
                  <a:srgbClr val="000000"/>
                </a:solidFill>
                <a:effectLst/>
                <a:latin typeface="-webkit-standard"/>
              </a:rPr>
              <a:t> et SOS : s</a:t>
            </a:r>
            <a:r>
              <a:rPr lang="fr-FR" sz="1800" b="0" i="0" u="none" strike="noStrike" dirty="0">
                <a:solidFill>
                  <a:srgbClr val="000000"/>
                </a:solidFill>
                <a:effectLst/>
                <a:latin typeface="Calibri" panose="020F0502020204030204" pitchFamily="34" charset="0"/>
              </a:rPr>
              <a:t>ur 153 résections hépatiques pour métastases de cancers colorectales, 44 d’entres elles (51%) présentait des lésions vasculaires endothéliales dont 21 des 44 (48%) présentaient le développement d’une fibrose péri-sinusoïdale et des veines centro-lobulaire. </a:t>
            </a:r>
          </a:p>
          <a:p>
            <a:pPr marL="0" lvl="0" indent="0" algn="l" rtl="0">
              <a:spcBef>
                <a:spcPts val="0"/>
              </a:spcBef>
              <a:spcAft>
                <a:spcPts val="0"/>
              </a:spcAft>
              <a:buFontTx/>
              <a:buNone/>
            </a:pPr>
            <a:r>
              <a:rPr lang="fr-FR" sz="1800" b="0" i="0" u="none" strike="noStrike" dirty="0">
                <a:solidFill>
                  <a:srgbClr val="000000"/>
                </a:solidFill>
                <a:effectLst/>
                <a:latin typeface="Calibri" panose="020F0502020204030204" pitchFamily="34" charset="0"/>
              </a:rPr>
              <a:t>En revanche, il est important de souligner que les patients sont généralement asymptomatiques, et présentent en principe de rare perturbation du bilan hépatique (en dehors d’une cholestase isolée). </a:t>
            </a:r>
          </a:p>
          <a:p>
            <a:pPr marL="0" lvl="0" indent="0" algn="l" rtl="0">
              <a:spcBef>
                <a:spcPts val="0"/>
              </a:spcBef>
              <a:spcAft>
                <a:spcPts val="0"/>
              </a:spcAft>
              <a:buFontTx/>
              <a:buNone/>
            </a:pPr>
            <a:endParaRPr lang="fr-FR" sz="1800" b="0" i="0" u="none" strike="noStrike" dirty="0">
              <a:solidFill>
                <a:srgbClr val="000000"/>
              </a:solidFill>
              <a:effectLst/>
              <a:latin typeface="-webkit-standard"/>
            </a:endParaRPr>
          </a:p>
          <a:p>
            <a:pPr marL="228600" lvl="0" indent="-228600" algn="l" rtl="0">
              <a:spcBef>
                <a:spcPts val="0"/>
              </a:spcBef>
              <a:spcAft>
                <a:spcPts val="0"/>
              </a:spcAft>
              <a:buFont typeface="+mj-lt"/>
              <a:buAutoNum type="arabicPeriod" startAt="3"/>
            </a:pPr>
            <a:r>
              <a:rPr lang="fr-FR" sz="1800" b="0" i="0" u="sng" strike="noStrike" dirty="0">
                <a:solidFill>
                  <a:srgbClr val="000000"/>
                </a:solidFill>
                <a:effectLst/>
                <a:latin typeface="-webkit-standard"/>
              </a:rPr>
              <a:t>Alcaloïdes de </a:t>
            </a:r>
            <a:r>
              <a:rPr lang="fr-FR" sz="1800" b="0" i="0" u="sng" strike="noStrike" dirty="0" err="1">
                <a:solidFill>
                  <a:srgbClr val="000000"/>
                </a:solidFill>
                <a:effectLst/>
                <a:latin typeface="-webkit-standard"/>
              </a:rPr>
              <a:t>Pyrrolizidine</a:t>
            </a:r>
            <a:endParaRPr lang="fr-FR" sz="1800" b="0" i="0" u="sng" strike="noStrike" baseline="30000" dirty="0">
              <a:solidFill>
                <a:srgbClr val="000000"/>
              </a:solidFill>
              <a:effectLst/>
              <a:latin typeface="-webkit-standard"/>
            </a:endParaRPr>
          </a:p>
          <a:p>
            <a:pPr marL="0" lvl="0" indent="0" algn="l" rtl="0">
              <a:spcBef>
                <a:spcPts val="0"/>
              </a:spcBef>
              <a:spcAft>
                <a:spcPts val="0"/>
              </a:spcAft>
              <a:buFontTx/>
              <a:buNone/>
            </a:pPr>
            <a:r>
              <a:rPr lang="fr-FR" sz="2800" b="0" i="0" u="none" strike="noStrike" dirty="0">
                <a:solidFill>
                  <a:srgbClr val="000000"/>
                </a:solidFill>
                <a:effectLst/>
                <a:latin typeface="-webkit-standard"/>
              </a:rPr>
              <a:t>Principalement retrouvés dans certaines plantes, les alcaloïdes de pyrrolizidine</a:t>
            </a:r>
            <a:r>
              <a:rPr lang="fr-FR" sz="2800" b="0" i="0" u="none" strike="noStrike" baseline="30000" dirty="0">
                <a:solidFill>
                  <a:srgbClr val="000000"/>
                </a:solidFill>
                <a:effectLst/>
                <a:latin typeface="-webkit-standard"/>
              </a:rPr>
              <a:t>4</a:t>
            </a:r>
            <a:r>
              <a:rPr lang="fr-FR" sz="2800" b="0" i="0" u="none" strike="noStrike" dirty="0">
                <a:solidFill>
                  <a:srgbClr val="000000"/>
                </a:solidFill>
                <a:effectLst/>
                <a:latin typeface="-webkit-standard"/>
              </a:rPr>
              <a:t> sont les premiers composés identifiés comme étant responsables du syndrome d’obstruction sinusoïdale, décrits pour la première fois dans les années 1920 en Afrique du Sud. Cette cause est majoritaire dans les pays d’Asie, et de façon plus rare dans les pays occidentaux.</a:t>
            </a:r>
          </a:p>
          <a:p>
            <a:pPr marL="0" lvl="0" indent="0" algn="l" rtl="0">
              <a:spcBef>
                <a:spcPts val="0"/>
              </a:spcBef>
              <a:spcAft>
                <a:spcPts val="0"/>
              </a:spcAft>
              <a:buFontTx/>
              <a:buNone/>
            </a:pPr>
            <a:endParaRPr lang="fr-FR" sz="1800" b="0" i="0" u="none" strike="noStrike" dirty="0">
              <a:solidFill>
                <a:srgbClr val="000000"/>
              </a:solidFill>
              <a:effectLst/>
              <a:latin typeface="-webkit-standard"/>
            </a:endParaRPr>
          </a:p>
          <a:p>
            <a:pPr marL="0" lvl="0" indent="0" algn="l" rtl="0">
              <a:spcBef>
                <a:spcPts val="0"/>
              </a:spcBef>
              <a:spcAft>
                <a:spcPts val="0"/>
              </a:spcAft>
              <a:buFontTx/>
              <a:buNone/>
            </a:pPr>
            <a:r>
              <a:rPr lang="fr-FR" sz="1800" b="0" i="1" u="none" strike="noStrike" dirty="0">
                <a:solidFill>
                  <a:srgbClr val="000000"/>
                </a:solidFill>
                <a:effectLst/>
                <a:latin typeface="-webkit-standard"/>
              </a:rPr>
              <a:t>Références : </a:t>
            </a:r>
          </a:p>
          <a:p>
            <a:pPr marL="342900" lvl="0" indent="-342900" algn="l" rtl="0">
              <a:spcBef>
                <a:spcPts val="0"/>
              </a:spcBef>
              <a:spcAft>
                <a:spcPts val="0"/>
              </a:spcAft>
              <a:buFontTx/>
              <a:buAutoNum type="arabicPeriod"/>
            </a:pPr>
            <a:r>
              <a:rPr lang="fr-FR" sz="1800" b="0" i="1" u="none" strike="noStrike" dirty="0">
                <a:solidFill>
                  <a:srgbClr val="000000"/>
                </a:solidFill>
                <a:effectLst/>
                <a:latin typeface="Calibri" panose="020F0502020204030204" pitchFamily="34" charset="0"/>
              </a:rPr>
              <a:t>Mc Donald Ann </a:t>
            </a:r>
            <a:r>
              <a:rPr lang="fr-FR" sz="1800" b="0" i="1" u="none" strike="noStrike" dirty="0" err="1">
                <a:solidFill>
                  <a:srgbClr val="000000"/>
                </a:solidFill>
                <a:effectLst/>
                <a:latin typeface="Calibri" panose="020F0502020204030204" pitchFamily="34" charset="0"/>
              </a:rPr>
              <a:t>Intern</a:t>
            </a:r>
            <a:r>
              <a:rPr lang="fr-FR" sz="1800" b="0" i="1" u="none" strike="noStrike" dirty="0">
                <a:solidFill>
                  <a:srgbClr val="000000"/>
                </a:solidFill>
                <a:effectLst/>
                <a:latin typeface="Calibri" panose="020F0502020204030204" pitchFamily="34" charset="0"/>
              </a:rPr>
              <a:t> Med 1993, Mc Donald Blood 2003</a:t>
            </a:r>
          </a:p>
          <a:p>
            <a:pPr marL="342900" lvl="0" indent="-342900" algn="l" rtl="0">
              <a:spcBef>
                <a:spcPts val="0"/>
              </a:spcBef>
              <a:spcAft>
                <a:spcPts val="0"/>
              </a:spcAft>
              <a:buFontTx/>
              <a:buAutoNum type="arabicPeriod"/>
            </a:pPr>
            <a:r>
              <a:rPr lang="fr-FR" sz="1800" b="0" i="1" u="none" strike="noStrike" dirty="0">
                <a:solidFill>
                  <a:srgbClr val="000000"/>
                </a:solidFill>
                <a:effectLst/>
                <a:latin typeface="Calibri" panose="020F0502020204030204" pitchFamily="34" charset="0"/>
              </a:rPr>
              <a:t>Kumar Mayo Clinic </a:t>
            </a:r>
            <a:r>
              <a:rPr lang="fr-FR" sz="1800" b="0" i="1" u="none" strike="noStrike" dirty="0" err="1">
                <a:solidFill>
                  <a:srgbClr val="000000"/>
                </a:solidFill>
                <a:effectLst/>
                <a:latin typeface="Calibri" panose="020F0502020204030204" pitchFamily="34" charset="0"/>
              </a:rPr>
              <a:t>Proceedings</a:t>
            </a:r>
            <a:r>
              <a:rPr lang="fr-FR" sz="1800" b="0" i="1" u="none" strike="noStrike" dirty="0">
                <a:solidFill>
                  <a:srgbClr val="000000"/>
                </a:solidFill>
                <a:effectLst/>
                <a:latin typeface="Calibri" panose="020F0502020204030204" pitchFamily="34" charset="0"/>
              </a:rPr>
              <a:t> 2003</a:t>
            </a:r>
          </a:p>
          <a:p>
            <a:pPr marL="342900" lvl="0" indent="-342900" algn="l" rtl="0">
              <a:spcBef>
                <a:spcPts val="0"/>
              </a:spcBef>
              <a:spcAft>
                <a:spcPts val="0"/>
              </a:spcAft>
              <a:buFontTx/>
              <a:buAutoNum type="arabicPeriod"/>
            </a:pPr>
            <a:r>
              <a:rPr lang="fr-FR" sz="1800" b="0" i="1" u="none" strike="noStrike" dirty="0">
                <a:solidFill>
                  <a:srgbClr val="000000"/>
                </a:solidFill>
                <a:effectLst/>
                <a:latin typeface="Calibri" panose="020F0502020204030204" pitchFamily="34" charset="0"/>
              </a:rPr>
              <a:t>Rubbia-Brandt L and al, Ann </a:t>
            </a:r>
            <a:r>
              <a:rPr lang="fr-FR" sz="1800" b="0" i="1" u="none" strike="noStrike" dirty="0" err="1">
                <a:solidFill>
                  <a:srgbClr val="000000"/>
                </a:solidFill>
                <a:effectLst/>
                <a:latin typeface="Calibri" panose="020F0502020204030204" pitchFamily="34" charset="0"/>
              </a:rPr>
              <a:t>Oncol</a:t>
            </a:r>
            <a:r>
              <a:rPr lang="fr-FR" sz="1800" b="0" i="1" u="none" strike="noStrike" dirty="0">
                <a:solidFill>
                  <a:srgbClr val="000000"/>
                </a:solidFill>
                <a:effectLst/>
                <a:latin typeface="Calibri" panose="020F0502020204030204" pitchFamily="34" charset="0"/>
              </a:rPr>
              <a:t>, 2004</a:t>
            </a:r>
          </a:p>
          <a:p>
            <a:pPr marL="342900" lvl="0" indent="-342900" algn="l" rtl="0">
              <a:spcBef>
                <a:spcPts val="0"/>
              </a:spcBef>
              <a:spcAft>
                <a:spcPts val="0"/>
              </a:spcAft>
              <a:buFontTx/>
              <a:buAutoNum type="arabicPeriod"/>
            </a:pPr>
            <a:r>
              <a:rPr lang="fr-FR" sz="2800" b="0" i="1" u="none" strike="noStrike" dirty="0" err="1">
                <a:solidFill>
                  <a:srgbClr val="000000"/>
                </a:solidFill>
                <a:effectLst/>
              </a:rPr>
              <a:t>Debureaux</a:t>
            </a:r>
            <a:r>
              <a:rPr lang="fr-FR" sz="2800" b="0" i="1" u="none" strike="noStrike" dirty="0">
                <a:solidFill>
                  <a:srgbClr val="000000"/>
                </a:solidFill>
                <a:effectLst/>
              </a:rPr>
              <a:t> P-E, Le Febvre de Nailly D, Tavernier E, </a:t>
            </a:r>
            <a:r>
              <a:rPr lang="fr-FR" sz="2800" b="0" i="1" u="none" strike="noStrike" dirty="0" err="1">
                <a:solidFill>
                  <a:srgbClr val="000000"/>
                </a:solidFill>
                <a:effectLst/>
              </a:rPr>
              <a:t>Bedoui</a:t>
            </a:r>
            <a:r>
              <a:rPr lang="fr-FR" sz="2800" b="0" i="1" u="none" strike="noStrike" dirty="0">
                <a:solidFill>
                  <a:srgbClr val="000000"/>
                </a:solidFill>
                <a:effectLst/>
              </a:rPr>
              <a:t> M, </a:t>
            </a:r>
            <a:r>
              <a:rPr lang="fr-FR" sz="2800" b="0" i="1" u="none" strike="noStrike" dirty="0" err="1">
                <a:solidFill>
                  <a:srgbClr val="000000"/>
                </a:solidFill>
                <a:effectLst/>
              </a:rPr>
              <a:t>Kuhnowski</a:t>
            </a:r>
            <a:r>
              <a:rPr lang="fr-FR" sz="2800" b="0" i="1" u="none" strike="noStrike" dirty="0">
                <a:solidFill>
                  <a:srgbClr val="000000"/>
                </a:solidFill>
                <a:effectLst/>
              </a:rPr>
              <a:t> F, et al</a:t>
            </a:r>
            <a:r>
              <a:rPr lang="fr-FR" sz="2800" b="1" i="1" u="none" strike="noStrike" dirty="0">
                <a:solidFill>
                  <a:srgbClr val="000000"/>
                </a:solidFill>
                <a:effectLst/>
              </a:rPr>
              <a:t>.</a:t>
            </a:r>
            <a:r>
              <a:rPr lang="fr-FR" sz="2800" b="0" i="1" u="none" strike="noStrike" dirty="0">
                <a:solidFill>
                  <a:srgbClr val="000000"/>
                </a:solidFill>
                <a:effectLst/>
                <a:latin typeface="-webkit-standard"/>
              </a:rPr>
              <a:t> </a:t>
            </a:r>
            <a:r>
              <a:rPr lang="fr-FR" sz="2800" b="0" i="1" u="none" strike="noStrike" dirty="0" err="1">
                <a:solidFill>
                  <a:srgbClr val="000000"/>
                </a:solidFill>
                <a:effectLst/>
                <a:latin typeface="-webkit-standard"/>
              </a:rPr>
              <a:t>Sinusoidal</a:t>
            </a:r>
            <a:r>
              <a:rPr lang="fr-FR" sz="2800" b="0" i="1" u="none" strike="noStrike" dirty="0">
                <a:solidFill>
                  <a:srgbClr val="000000"/>
                </a:solidFill>
                <a:effectLst/>
                <a:latin typeface="-webkit-standard"/>
              </a:rPr>
              <a:t> obstruction syndrome: a warning about </a:t>
            </a:r>
            <a:r>
              <a:rPr lang="fr-FR" sz="2800" b="0" i="1" u="none" strike="noStrike" dirty="0" err="1">
                <a:solidFill>
                  <a:srgbClr val="000000"/>
                </a:solidFill>
                <a:effectLst/>
                <a:latin typeface="-webkit-standard"/>
              </a:rPr>
              <a:t>autologous</a:t>
            </a:r>
            <a:r>
              <a:rPr lang="fr-FR" sz="2800" b="0" i="1" u="none" strike="noStrike" dirty="0">
                <a:solidFill>
                  <a:srgbClr val="000000"/>
                </a:solidFill>
                <a:effectLst/>
                <a:latin typeface="-webkit-standard"/>
              </a:rPr>
              <a:t> stem </a:t>
            </a:r>
            <a:r>
              <a:rPr lang="fr-FR" sz="2800" b="0" i="1" u="none" strike="noStrike" dirty="0" err="1">
                <a:solidFill>
                  <a:srgbClr val="000000"/>
                </a:solidFill>
                <a:effectLst/>
                <a:latin typeface="-webkit-standard"/>
              </a:rPr>
              <a:t>cell</a:t>
            </a:r>
            <a:r>
              <a:rPr lang="fr-FR" sz="2800" b="0" i="1" u="none" strike="noStrike" dirty="0">
                <a:solidFill>
                  <a:srgbClr val="000000"/>
                </a:solidFill>
                <a:effectLst/>
                <a:latin typeface="-webkit-standard"/>
              </a:rPr>
              <a:t> transplantation </a:t>
            </a:r>
            <a:r>
              <a:rPr lang="fr-FR" sz="2800" b="0" i="1" u="none" strike="noStrike" dirty="0" err="1">
                <a:solidFill>
                  <a:srgbClr val="000000"/>
                </a:solidFill>
                <a:effectLst/>
                <a:latin typeface="-webkit-standard"/>
              </a:rPr>
              <a:t>preceded</a:t>
            </a:r>
            <a:r>
              <a:rPr lang="fr-FR" sz="2800" b="0" i="1" u="none" strike="noStrike" dirty="0">
                <a:solidFill>
                  <a:srgbClr val="000000"/>
                </a:solidFill>
                <a:effectLst/>
                <a:latin typeface="-webkit-standard"/>
              </a:rPr>
              <a:t> by </a:t>
            </a:r>
            <a:r>
              <a:rPr lang="fr-FR" sz="2800" b="0" i="1" u="none" strike="noStrike" dirty="0" err="1">
                <a:solidFill>
                  <a:srgbClr val="000000"/>
                </a:solidFill>
                <a:effectLst/>
                <a:latin typeface="-webkit-standard"/>
              </a:rPr>
              <a:t>regimens</a:t>
            </a:r>
            <a:r>
              <a:rPr lang="fr-FR" sz="2800" b="0" i="1" u="none" strike="noStrike" dirty="0">
                <a:solidFill>
                  <a:srgbClr val="000000"/>
                </a:solidFill>
                <a:effectLst/>
                <a:latin typeface="-webkit-standard"/>
              </a:rPr>
              <a:t> </a:t>
            </a:r>
            <a:r>
              <a:rPr lang="fr-FR" sz="2800" b="0" i="1" u="none" strike="noStrike" dirty="0" err="1">
                <a:solidFill>
                  <a:srgbClr val="000000"/>
                </a:solidFill>
                <a:effectLst/>
                <a:latin typeface="-webkit-standard"/>
              </a:rPr>
              <a:t>containing</a:t>
            </a:r>
            <a:r>
              <a:rPr lang="fr-FR" sz="2800" b="0" i="1" u="none" strike="noStrike" dirty="0">
                <a:solidFill>
                  <a:srgbClr val="000000"/>
                </a:solidFill>
                <a:effectLst/>
                <a:latin typeface="-webkit-standard"/>
              </a:rPr>
              <a:t> </a:t>
            </a:r>
            <a:r>
              <a:rPr lang="fr-FR" sz="2800" b="0" i="1" u="none" strike="noStrike" dirty="0" err="1">
                <a:solidFill>
                  <a:srgbClr val="000000"/>
                </a:solidFill>
                <a:effectLst/>
                <a:latin typeface="-webkit-standard"/>
              </a:rPr>
              <a:t>oxaliplatin</a:t>
            </a:r>
            <a:r>
              <a:rPr lang="fr-FR" sz="2800" b="0" i="1" u="none" strike="noStrike" dirty="0">
                <a:solidFill>
                  <a:srgbClr val="000000"/>
                </a:solidFill>
                <a:effectLst/>
                <a:latin typeface="-webkit-standard"/>
              </a:rPr>
              <a:t>. </a:t>
            </a:r>
            <a:r>
              <a:rPr lang="fr-FR" sz="2800" b="0" i="1" u="none" strike="noStrike" dirty="0">
                <a:solidFill>
                  <a:srgbClr val="000000"/>
                </a:solidFill>
                <a:effectLst/>
              </a:rPr>
              <a:t>Bone </a:t>
            </a:r>
            <a:r>
              <a:rPr lang="fr-FR" sz="2800" b="0" i="1" u="none" strike="noStrike" dirty="0" err="1">
                <a:solidFill>
                  <a:srgbClr val="000000"/>
                </a:solidFill>
                <a:effectLst/>
              </a:rPr>
              <a:t>Marrow</a:t>
            </a:r>
            <a:r>
              <a:rPr lang="fr-FR" sz="2800" b="0" i="1" u="none" strike="noStrike" dirty="0">
                <a:solidFill>
                  <a:srgbClr val="000000"/>
                </a:solidFill>
                <a:effectLst/>
              </a:rPr>
              <a:t> Transplant.</a:t>
            </a:r>
            <a:r>
              <a:rPr lang="fr-FR" sz="2800" b="0" i="1" u="none" strike="noStrike" dirty="0">
                <a:solidFill>
                  <a:srgbClr val="000000"/>
                </a:solidFill>
                <a:effectLst/>
                <a:latin typeface="-webkit-standard"/>
              </a:rPr>
              <a:t> 2020 </a:t>
            </a:r>
            <a:endParaRPr lang="fr-FR" sz="1800" b="0" i="1" u="none" strike="noStrike" dirty="0">
              <a:solidFill>
                <a:srgbClr val="000000"/>
              </a:solidFill>
              <a:effectLst/>
            </a:endParaRPr>
          </a:p>
        </p:txBody>
      </p:sp>
      <p:sp>
        <p:nvSpPr>
          <p:cNvPr id="323" name="Google Shape;323;p20:notes">
            <a:extLst>
              <a:ext uri="{FF2B5EF4-FFF2-40B4-BE49-F238E27FC236}">
                <a16:creationId xmlns:a16="http://schemas.microsoft.com/office/drawing/2014/main" id="{B63C4E7A-3B61-D3A9-DD1A-DE78066CAE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40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a:extLst>
            <a:ext uri="{FF2B5EF4-FFF2-40B4-BE49-F238E27FC236}">
              <a16:creationId xmlns:a16="http://schemas.microsoft.com/office/drawing/2014/main" id="{65147DAB-D71B-1AB9-8A3E-9C10C1E9F4FC}"/>
            </a:ext>
          </a:extLst>
        </p:cNvPr>
        <p:cNvGrpSpPr/>
        <p:nvPr/>
      </p:nvGrpSpPr>
      <p:grpSpPr>
        <a:xfrm>
          <a:off x="0" y="0"/>
          <a:ext cx="0" cy="0"/>
          <a:chOff x="0" y="0"/>
          <a:chExt cx="0" cy="0"/>
        </a:xfrm>
      </p:grpSpPr>
      <p:sp>
        <p:nvSpPr>
          <p:cNvPr id="322" name="Google Shape;322;p20:notes">
            <a:extLst>
              <a:ext uri="{FF2B5EF4-FFF2-40B4-BE49-F238E27FC236}">
                <a16:creationId xmlns:a16="http://schemas.microsoft.com/office/drawing/2014/main" id="{707995FF-AEC6-FA7A-B31A-8049085CE20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b="0" i="0" u="none" strike="noStrike" dirty="0">
                <a:solidFill>
                  <a:srgbClr val="000000"/>
                </a:solidFill>
                <a:effectLst/>
                <a:latin typeface="-webkit-standard"/>
              </a:rPr>
              <a:t>Pendant longtemps, le diagnostic du SOS s’appuyait sur deux définitions utilisées à la fois en pratique clinique mais aussi dans les études (critères de Seattle modifiés et de Baltimore). Cependant, ces critères ne permettaient pas toujours de poser un diagnostic précoce, notamment chez certains patients qui ne présentaient pas tous les signes requis. Cela pouvait entraîner un retard dans la mise en place du traitement avec des conséquences potentiellement graves voire conduire rapidement au décès .</a:t>
            </a:r>
          </a:p>
          <a:p>
            <a:pPr marL="0" lvl="0" indent="0" algn="l" rtl="0">
              <a:spcBef>
                <a:spcPts val="0"/>
              </a:spcBef>
              <a:spcAft>
                <a:spcPts val="0"/>
              </a:spcAft>
              <a:buNone/>
            </a:pPr>
            <a:endParaRPr lang="fr-FR" sz="1200" b="0" i="0" u="none" strike="noStrike" dirty="0">
              <a:solidFill>
                <a:srgbClr val="000000"/>
              </a:solidFill>
              <a:effectLst/>
              <a:latin typeface="Calibri" panose="020F0502020204030204" pitchFamily="34" charset="0"/>
            </a:endParaRPr>
          </a:p>
          <a:p>
            <a:pPr marL="0" lvl="0" indent="0" algn="l" rtl="0">
              <a:spcBef>
                <a:spcPts val="0"/>
              </a:spcBef>
              <a:spcAft>
                <a:spcPts val="0"/>
              </a:spcAft>
              <a:buNone/>
            </a:pPr>
            <a:r>
              <a:rPr lang="fr-FR" sz="1200" b="0" i="0" u="none" strike="noStrike" dirty="0">
                <a:solidFill>
                  <a:srgbClr val="000000"/>
                </a:solidFill>
                <a:effectLst/>
                <a:latin typeface="Calibri" panose="020F0502020204030204" pitchFamily="34" charset="0"/>
              </a:rPr>
              <a:t>C’est en ce sens que l’EBMT (</a:t>
            </a:r>
            <a:r>
              <a:rPr lang="fr-FR" sz="1800" b="0" i="0" u="none" strike="noStrike" dirty="0" err="1">
                <a:solidFill>
                  <a:srgbClr val="474747"/>
                </a:solidFill>
                <a:effectLst/>
                <a:latin typeface="Google Sans"/>
              </a:rPr>
              <a:t>European</a:t>
            </a:r>
            <a:r>
              <a:rPr lang="fr-FR" sz="1800" b="0" i="0" u="none" strike="noStrike" dirty="0">
                <a:solidFill>
                  <a:srgbClr val="474747"/>
                </a:solidFill>
                <a:effectLst/>
                <a:latin typeface="Google Sans"/>
              </a:rPr>
              <a:t> Society for Blood and </a:t>
            </a:r>
            <a:r>
              <a:rPr lang="fr-FR" sz="1800" b="0" i="0" u="none" strike="noStrike" dirty="0" err="1">
                <a:solidFill>
                  <a:srgbClr val="474747"/>
                </a:solidFill>
                <a:effectLst/>
                <a:latin typeface="Google Sans"/>
              </a:rPr>
              <a:t>Marrow</a:t>
            </a:r>
            <a:r>
              <a:rPr lang="fr-FR" sz="1800" b="0" i="0" u="none" strike="noStrike" dirty="0">
                <a:solidFill>
                  <a:srgbClr val="474747"/>
                </a:solidFill>
                <a:effectLst/>
                <a:latin typeface="Google Sans"/>
              </a:rPr>
              <a:t> Transplantation</a:t>
            </a:r>
            <a:r>
              <a:rPr lang="fr-FR" sz="1200" b="0" i="0" u="none" strike="noStrike" dirty="0">
                <a:solidFill>
                  <a:srgbClr val="000000"/>
                </a:solidFill>
                <a:effectLst/>
                <a:latin typeface="Calibri" panose="020F0502020204030204" pitchFamily="34" charset="0"/>
              </a:rPr>
              <a:t>) a mis à jour de nouveaux critères</a:t>
            </a:r>
            <a:r>
              <a:rPr lang="fr-FR" sz="1200" b="0" i="0" u="none" strike="noStrike" baseline="30000" dirty="0">
                <a:solidFill>
                  <a:srgbClr val="000000"/>
                </a:solidFill>
                <a:effectLst/>
                <a:latin typeface="Calibri" panose="020F0502020204030204" pitchFamily="34" charset="0"/>
              </a:rPr>
              <a:t>1</a:t>
            </a:r>
            <a:r>
              <a:rPr lang="fr-FR" sz="1200" b="0" i="0" u="none" strike="noStrike" dirty="0">
                <a:solidFill>
                  <a:srgbClr val="000000"/>
                </a:solidFill>
                <a:effectLst/>
                <a:latin typeface="Calibri" panose="020F0502020204030204" pitchFamily="34" charset="0"/>
              </a:rPr>
              <a:t> :</a:t>
            </a:r>
          </a:p>
          <a:p>
            <a:pPr marL="285750" lvl="0" indent="-285750" algn="l" rtl="0">
              <a:spcBef>
                <a:spcPts val="0"/>
              </a:spcBef>
              <a:spcAft>
                <a:spcPts val="0"/>
              </a:spcAft>
              <a:buFont typeface="Arial" panose="020B0604020202020204" pitchFamily="34" charset="0"/>
              <a:buChar char="•"/>
            </a:pPr>
            <a:r>
              <a:rPr lang="fr-FR" sz="1200" b="0" i="0" u="none" strike="noStrike" dirty="0">
                <a:solidFill>
                  <a:srgbClr val="000000"/>
                </a:solidFill>
                <a:effectLst/>
                <a:latin typeface="Calibri" panose="020F0502020204030204" pitchFamily="34" charset="0"/>
              </a:rPr>
              <a:t>Le diagnostic est </a:t>
            </a:r>
            <a:r>
              <a:rPr lang="fr-FR" sz="1200" b="1" i="0" u="none" strike="noStrike" dirty="0">
                <a:solidFill>
                  <a:srgbClr val="000000"/>
                </a:solidFill>
                <a:effectLst/>
                <a:latin typeface="Calibri" panose="020F0502020204030204" pitchFamily="34" charset="0"/>
              </a:rPr>
              <a:t>probable</a:t>
            </a:r>
            <a:r>
              <a:rPr lang="fr-FR" sz="1200" b="0" i="0" u="none" strike="noStrike" dirty="0">
                <a:solidFill>
                  <a:srgbClr val="000000"/>
                </a:solidFill>
                <a:effectLst/>
                <a:latin typeface="Calibri" panose="020F0502020204030204" pitchFamily="34" charset="0"/>
              </a:rPr>
              <a:t> si ≥ 2 des 5 critères suivants sont présents : hyperbilirubinémie, hépatomégalie douloureuse, gain de poids &gt; 5 %, ascite et/ou échographie et/ou </a:t>
            </a:r>
            <a:r>
              <a:rPr lang="fr-FR" sz="1200" b="0" i="0" u="none" strike="noStrike" dirty="0" err="1">
                <a:solidFill>
                  <a:srgbClr val="000000"/>
                </a:solidFill>
                <a:effectLst/>
                <a:latin typeface="Calibri" panose="020F0502020204030204" pitchFamily="34" charset="0"/>
              </a:rPr>
              <a:t>élastométrie</a:t>
            </a:r>
            <a:r>
              <a:rPr lang="fr-FR" sz="1200" b="0" i="0" u="none" strike="noStrike" dirty="0">
                <a:solidFill>
                  <a:srgbClr val="000000"/>
                </a:solidFill>
                <a:effectLst/>
                <a:latin typeface="Calibri" panose="020F0502020204030204" pitchFamily="34" charset="0"/>
              </a:rPr>
              <a:t> évoquant un SOS.</a:t>
            </a:r>
          </a:p>
          <a:p>
            <a:pPr marL="285750" lvl="0" indent="-285750" algn="l" rtl="0">
              <a:spcBef>
                <a:spcPts val="0"/>
              </a:spcBef>
              <a:spcAft>
                <a:spcPts val="0"/>
              </a:spcAft>
              <a:buFont typeface="Arial" panose="020B0604020202020204" pitchFamily="34" charset="0"/>
              <a:buChar char="•"/>
            </a:pPr>
            <a:r>
              <a:rPr lang="fr-FR" sz="1200" b="0" i="0" u="none" strike="noStrike" dirty="0">
                <a:solidFill>
                  <a:srgbClr val="000000"/>
                </a:solidFill>
                <a:effectLst/>
                <a:latin typeface="Calibri" panose="020F0502020204030204" pitchFamily="34" charset="0"/>
              </a:rPr>
              <a:t>Le diagnostic est </a:t>
            </a:r>
            <a:r>
              <a:rPr lang="fr-FR" sz="1200" b="1" i="0" u="none" strike="noStrike" dirty="0">
                <a:solidFill>
                  <a:srgbClr val="000000"/>
                </a:solidFill>
                <a:effectLst/>
                <a:latin typeface="Calibri" panose="020F0502020204030204" pitchFamily="34" charset="0"/>
              </a:rPr>
              <a:t>clinique</a:t>
            </a:r>
            <a:r>
              <a:rPr lang="fr-FR" sz="1200" b="0" i="0" u="none" strike="noStrike" dirty="0">
                <a:solidFill>
                  <a:srgbClr val="000000"/>
                </a:solidFill>
                <a:effectLst/>
                <a:latin typeface="Calibri" panose="020F0502020204030204" pitchFamily="34" charset="0"/>
              </a:rPr>
              <a:t> en cas d’association d'une hyperbilirubinémie avec 2 des critères suivants : hépatomégalie douloureuse, prise de poids &gt;5% et/ou ascite. </a:t>
            </a:r>
          </a:p>
          <a:p>
            <a:pPr marL="285750" lvl="0" indent="-285750" algn="l" rtl="0">
              <a:spcBef>
                <a:spcPts val="0"/>
              </a:spcBef>
              <a:spcAft>
                <a:spcPts val="0"/>
              </a:spcAft>
              <a:buFont typeface="Arial" panose="020B0604020202020204" pitchFamily="34" charset="0"/>
              <a:buChar char="•"/>
            </a:pPr>
            <a:r>
              <a:rPr lang="fr-FR" sz="1200" b="0" i="0" u="none" strike="noStrike" dirty="0">
                <a:solidFill>
                  <a:srgbClr val="000000"/>
                </a:solidFill>
                <a:effectLst/>
                <a:latin typeface="Calibri" panose="020F0502020204030204" pitchFamily="34" charset="0"/>
              </a:rPr>
              <a:t>Le diagnostic est </a:t>
            </a:r>
            <a:r>
              <a:rPr lang="fr-FR" sz="1200" b="1" i="0" u="none" strike="noStrike" dirty="0">
                <a:solidFill>
                  <a:srgbClr val="000000"/>
                </a:solidFill>
                <a:effectLst/>
                <a:latin typeface="Calibri" panose="020F0502020204030204" pitchFamily="34" charset="0"/>
              </a:rPr>
              <a:t>prouvé</a:t>
            </a:r>
            <a:r>
              <a:rPr lang="fr-FR" sz="1200" b="0" i="0" u="none" strike="noStrike" dirty="0">
                <a:solidFill>
                  <a:srgbClr val="000000"/>
                </a:solidFill>
                <a:effectLst/>
                <a:latin typeface="Calibri" panose="020F0502020204030204" pitchFamily="34" charset="0"/>
              </a:rPr>
              <a:t> en cas de signe histologique compatible.</a:t>
            </a:r>
          </a:p>
          <a:p>
            <a:pPr marL="285750" lvl="0" indent="-285750" algn="l" rtl="0">
              <a:spcBef>
                <a:spcPts val="0"/>
              </a:spcBef>
              <a:spcAft>
                <a:spcPts val="0"/>
              </a:spcAft>
              <a:buFontTx/>
              <a:buChar char="-"/>
            </a:pPr>
            <a:endParaRPr lang="fr-FR" sz="1200" b="0" i="0" u="none" strike="noStrike" dirty="0">
              <a:solidFill>
                <a:srgbClr val="000000"/>
              </a:solidFill>
              <a:effectLst/>
              <a:latin typeface="Calibri" panose="020F0502020204030204" pitchFamily="34" charset="0"/>
            </a:endParaRPr>
          </a:p>
          <a:p>
            <a:pPr marL="0" lvl="0" indent="0" algn="l" rtl="0">
              <a:spcBef>
                <a:spcPts val="0"/>
              </a:spcBef>
              <a:spcAft>
                <a:spcPts val="0"/>
              </a:spcAft>
              <a:buFontTx/>
              <a:buNone/>
            </a:pPr>
            <a:r>
              <a:rPr lang="fr-FR" sz="1200" b="0" i="0" u="none" strike="noStrike" dirty="0">
                <a:solidFill>
                  <a:srgbClr val="000000"/>
                </a:solidFill>
                <a:effectLst/>
                <a:latin typeface="Calibri" panose="020F0502020204030204" pitchFamily="34" charset="0"/>
              </a:rPr>
              <a:t>Le SOS est également qualifié de </a:t>
            </a:r>
            <a:r>
              <a:rPr lang="fr-FR" sz="1200" b="1" i="0" u="none" strike="noStrike" dirty="0">
                <a:solidFill>
                  <a:srgbClr val="000000"/>
                </a:solidFill>
                <a:effectLst/>
                <a:latin typeface="Calibri" panose="020F0502020204030204" pitchFamily="34" charset="0"/>
              </a:rPr>
              <a:t>« classique » </a:t>
            </a:r>
            <a:r>
              <a:rPr lang="fr-FR" sz="1200" b="0" i="0" u="none" strike="noStrike" dirty="0">
                <a:solidFill>
                  <a:srgbClr val="000000"/>
                </a:solidFill>
                <a:effectLst/>
                <a:latin typeface="Calibri" panose="020F0502020204030204" pitchFamily="34" charset="0"/>
              </a:rPr>
              <a:t>si le délai d’apparition est ≤ à 21 jours.</a:t>
            </a:r>
          </a:p>
          <a:p>
            <a:pPr marL="0" lvl="0" indent="0" algn="l" rtl="0">
              <a:spcBef>
                <a:spcPts val="0"/>
              </a:spcBef>
              <a:spcAft>
                <a:spcPts val="0"/>
              </a:spcAft>
              <a:buFontTx/>
              <a:buNone/>
            </a:pPr>
            <a:r>
              <a:rPr lang="fr-FR" sz="1200" b="0" i="0" u="none" strike="noStrike" dirty="0">
                <a:solidFill>
                  <a:srgbClr val="000000"/>
                </a:solidFill>
                <a:effectLst/>
                <a:latin typeface="Calibri" panose="020F0502020204030204" pitchFamily="34" charset="0"/>
              </a:rPr>
              <a:t>Et est qualifié de </a:t>
            </a:r>
            <a:r>
              <a:rPr lang="fr-FR" sz="1200" b="1" i="0" u="none" strike="noStrike" dirty="0">
                <a:solidFill>
                  <a:srgbClr val="000000"/>
                </a:solidFill>
                <a:effectLst/>
                <a:latin typeface="Calibri" panose="020F0502020204030204" pitchFamily="34" charset="0"/>
              </a:rPr>
              <a:t>« tardif » </a:t>
            </a:r>
            <a:r>
              <a:rPr lang="fr-FR" sz="1200" b="0" i="0" u="none" strike="noStrike" dirty="0">
                <a:solidFill>
                  <a:srgbClr val="000000"/>
                </a:solidFill>
                <a:effectLst/>
                <a:latin typeface="Calibri" panose="020F0502020204030204" pitchFamily="34" charset="0"/>
              </a:rPr>
              <a:t>si le délai d’apparition est &gt; à 21 jours.</a:t>
            </a:r>
          </a:p>
          <a:p>
            <a:pPr marL="0" lvl="0" indent="0" algn="l" rtl="0">
              <a:spcBef>
                <a:spcPts val="0"/>
              </a:spcBef>
              <a:spcAft>
                <a:spcPts val="0"/>
              </a:spcAft>
              <a:buFontTx/>
              <a:buNone/>
            </a:pPr>
            <a:endParaRPr lang="fr-FR" sz="1200" b="0" i="0" u="none" strike="noStrike" dirty="0">
              <a:solidFill>
                <a:srgbClr val="000000"/>
              </a:solidFill>
              <a:effectLst/>
              <a:latin typeface="Calibri" panose="020F0502020204030204" pitchFamily="34" charset="0"/>
            </a:endParaRPr>
          </a:p>
          <a:p>
            <a:pPr marL="0" lvl="0" indent="0" algn="l" rtl="0">
              <a:spcBef>
                <a:spcPts val="0"/>
              </a:spcBef>
              <a:spcAft>
                <a:spcPts val="0"/>
              </a:spcAft>
              <a:buFontTx/>
              <a:buNone/>
            </a:pPr>
            <a:r>
              <a:rPr lang="fr-FR" b="0" i="0" u="none" strike="noStrike" dirty="0">
                <a:solidFill>
                  <a:srgbClr val="000000"/>
                </a:solidFill>
                <a:effectLst/>
                <a:latin typeface="Roboto" panose="020F0502020204030204" pitchFamily="34" charset="0"/>
              </a:rPr>
              <a:t>Cette mise à jour des critères a comme principal objectif de permettre un diagnostic plus précoce et donc de prendre en charge plus rapidement et de manière plus optimale les malades.</a:t>
            </a:r>
          </a:p>
          <a:p>
            <a:pPr marL="0" lvl="0" indent="0" algn="l" rtl="0">
              <a:spcBef>
                <a:spcPts val="0"/>
              </a:spcBef>
              <a:spcAft>
                <a:spcPts val="0"/>
              </a:spcAft>
              <a:buFontTx/>
              <a:buNone/>
            </a:pPr>
            <a:r>
              <a:rPr lang="fr-FR" b="0" i="0" u="none" strike="noStrike" dirty="0">
                <a:solidFill>
                  <a:srgbClr val="000000"/>
                </a:solidFill>
                <a:effectLst/>
                <a:latin typeface="Roboto" panose="020F0502020204030204" pitchFamily="34" charset="0"/>
              </a:rPr>
              <a:t> </a:t>
            </a:r>
            <a:endParaRPr lang="fr-FR" dirty="0"/>
          </a:p>
          <a:p>
            <a:pPr marL="0" lvl="0" indent="0" algn="l" rtl="0">
              <a:spcBef>
                <a:spcPts val="0"/>
              </a:spcBef>
              <a:spcAft>
                <a:spcPts val="0"/>
              </a:spcAft>
              <a:buNone/>
            </a:pPr>
            <a:r>
              <a:rPr lang="fr-FR" i="1" dirty="0"/>
              <a:t>Références</a:t>
            </a:r>
            <a:r>
              <a:rPr lang="fr-FR" dirty="0"/>
              <a:t>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t>1. </a:t>
            </a:r>
            <a:r>
              <a:rPr lang="fr-FR" sz="1000" b="0" i="1" u="none" strike="noStrike" dirty="0">
                <a:solidFill>
                  <a:srgbClr val="000000"/>
                </a:solidFill>
                <a:latin typeface="Arial"/>
                <a:ea typeface="Arial"/>
                <a:cs typeface="Arial"/>
                <a:sym typeface="Arial"/>
              </a:rPr>
              <a:t>SOS </a:t>
            </a:r>
            <a:r>
              <a:rPr lang="fr-FR" sz="1000" b="0" i="1" u="none" strike="noStrike" dirty="0" err="1">
                <a:solidFill>
                  <a:srgbClr val="000000"/>
                </a:solidFill>
                <a:latin typeface="Arial"/>
                <a:ea typeface="Arial"/>
                <a:cs typeface="Arial"/>
                <a:sym typeface="Arial"/>
              </a:rPr>
              <a:t>criteria</a:t>
            </a:r>
            <a:r>
              <a:rPr lang="fr-FR" sz="1000" b="0" i="1" u="none" strike="noStrike" dirty="0">
                <a:solidFill>
                  <a:srgbClr val="000000"/>
                </a:solidFill>
                <a:latin typeface="Arial"/>
                <a:ea typeface="Arial"/>
                <a:cs typeface="Arial"/>
                <a:sym typeface="Arial"/>
              </a:rPr>
              <a:t> for </a:t>
            </a:r>
            <a:r>
              <a:rPr lang="fr-FR" sz="1000" b="0" i="1" u="none" strike="noStrike" dirty="0" err="1">
                <a:solidFill>
                  <a:srgbClr val="000000"/>
                </a:solidFill>
                <a:latin typeface="Arial"/>
                <a:ea typeface="Arial"/>
                <a:cs typeface="Arial"/>
                <a:sym typeface="Arial"/>
              </a:rPr>
              <a:t>diagnosis</a:t>
            </a:r>
            <a:r>
              <a:rPr lang="fr-FR" sz="1000" b="0" i="1" u="none" strike="noStrike" dirty="0">
                <a:solidFill>
                  <a:srgbClr val="000000"/>
                </a:solidFill>
                <a:latin typeface="Arial"/>
                <a:ea typeface="Arial"/>
                <a:cs typeface="Arial"/>
                <a:sym typeface="Arial"/>
              </a:rPr>
              <a:t> (</a:t>
            </a:r>
            <a:r>
              <a:rPr lang="fr-FR" sz="1000" b="0" i="1" u="none" strike="noStrike" dirty="0" err="1">
                <a:solidFill>
                  <a:srgbClr val="000000"/>
                </a:solidFill>
                <a:latin typeface="Arial"/>
                <a:ea typeface="Arial"/>
                <a:cs typeface="Arial"/>
                <a:sym typeface="Arial"/>
              </a:rPr>
              <a:t>adults</a:t>
            </a:r>
            <a:r>
              <a:rPr lang="fr-FR" sz="1000" b="0" i="1" u="none" strike="noStrike" dirty="0">
                <a:solidFill>
                  <a:srgbClr val="000000"/>
                </a:solidFill>
                <a:latin typeface="Arial"/>
                <a:ea typeface="Arial"/>
                <a:cs typeface="Arial"/>
                <a:sym typeface="Arial"/>
              </a:rPr>
              <a:t>) </a:t>
            </a:r>
            <a:r>
              <a:rPr lang="fr-FR" sz="1000" b="0" i="1" u="none" strike="noStrike" dirty="0" err="1">
                <a:solidFill>
                  <a:srgbClr val="000000"/>
                </a:solidFill>
                <a:latin typeface="Arial"/>
                <a:ea typeface="Arial"/>
                <a:cs typeface="Arial"/>
                <a:sym typeface="Arial"/>
              </a:rPr>
              <a:t>adapted</a:t>
            </a:r>
            <a:r>
              <a:rPr lang="fr-FR" sz="1000" b="0" i="1" u="none" strike="noStrike" dirty="0">
                <a:solidFill>
                  <a:srgbClr val="000000"/>
                </a:solidFill>
                <a:latin typeface="Arial"/>
                <a:ea typeface="Arial"/>
                <a:cs typeface="Arial"/>
                <a:sym typeface="Arial"/>
              </a:rPr>
              <a:t> </a:t>
            </a:r>
            <a:r>
              <a:rPr lang="fr-FR" sz="1000" b="0" i="1" u="none" strike="noStrike" dirty="0" err="1">
                <a:solidFill>
                  <a:srgbClr val="000000"/>
                </a:solidFill>
                <a:latin typeface="Arial"/>
                <a:ea typeface="Arial"/>
                <a:cs typeface="Arial"/>
                <a:sym typeface="Arial"/>
              </a:rPr>
              <a:t>from</a:t>
            </a:r>
            <a:r>
              <a:rPr lang="fr-FR" sz="1000" b="0" i="1" u="none" strike="noStrike" dirty="0">
                <a:solidFill>
                  <a:srgbClr val="000000"/>
                </a:solidFill>
                <a:latin typeface="Arial"/>
                <a:ea typeface="Arial"/>
                <a:cs typeface="Arial"/>
                <a:sym typeface="Arial"/>
              </a:rPr>
              <a:t> EBMT 2023 </a:t>
            </a:r>
            <a:r>
              <a:rPr lang="fr-FR" sz="1000" b="0" i="1" u="none" strike="noStrike" dirty="0" err="1">
                <a:solidFill>
                  <a:srgbClr val="000000"/>
                </a:solidFill>
                <a:latin typeface="Arial"/>
                <a:ea typeface="Arial"/>
                <a:cs typeface="Arial"/>
                <a:sym typeface="Arial"/>
              </a:rPr>
              <a:t>criteria</a:t>
            </a:r>
            <a:endParaRPr lang="fr-FR" sz="1000" i="1" dirty="0">
              <a:solidFill>
                <a:schemeClr val="dk1"/>
              </a:solidFill>
              <a:latin typeface="Arial"/>
              <a:ea typeface="Arial"/>
              <a:cs typeface="Arial"/>
              <a:sym typeface="Arial"/>
            </a:endParaRPr>
          </a:p>
          <a:p>
            <a:pPr marL="342900" lvl="0" indent="-342900" algn="l" rtl="0">
              <a:spcBef>
                <a:spcPts val="0"/>
              </a:spcBef>
              <a:spcAft>
                <a:spcPts val="0"/>
              </a:spcAft>
              <a:buFontTx/>
              <a:buAutoNum type="arabicPeriod"/>
            </a:pPr>
            <a:endParaRPr lang="fr-FR" b="0" i="0" u="none" strike="noStrike" dirty="0">
              <a:solidFill>
                <a:srgbClr val="000000"/>
              </a:solidFill>
              <a:effectLst/>
            </a:endParaRPr>
          </a:p>
        </p:txBody>
      </p:sp>
      <p:sp>
        <p:nvSpPr>
          <p:cNvPr id="323" name="Google Shape;323;p20:notes">
            <a:extLst>
              <a:ext uri="{FF2B5EF4-FFF2-40B4-BE49-F238E27FC236}">
                <a16:creationId xmlns:a16="http://schemas.microsoft.com/office/drawing/2014/main" id="{B6551EDF-AF18-18B4-E62C-4CAF298AD4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958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La prévention du SOS repose avant tout sur </a:t>
            </a:r>
            <a:r>
              <a:rPr lang="fr-FR" b="1" u="none" dirty="0"/>
              <a:t>l’identification des patients à risque de SOS. </a:t>
            </a:r>
          </a:p>
          <a:p>
            <a:pPr marL="0" lvl="0" indent="0" algn="l" rtl="0">
              <a:spcBef>
                <a:spcPts val="0"/>
              </a:spcBef>
              <a:spcAft>
                <a:spcPts val="0"/>
              </a:spcAft>
              <a:buNone/>
            </a:pPr>
            <a:r>
              <a:rPr lang="fr-FR" b="0" u="none" dirty="0"/>
              <a:t>Les facteurs de risque majeurs bien connus sont : </a:t>
            </a:r>
            <a:r>
              <a:rPr lang="fr-FR" b="0" i="0" u="none" strike="noStrike" dirty="0">
                <a:solidFill>
                  <a:srgbClr val="353535"/>
                </a:solidFill>
                <a:effectLst/>
                <a:latin typeface="Arial" panose="020B0604020202020204" pitchFamily="34" charset="0"/>
              </a:rPr>
              <a:t>des antécédents hépatiques pré-greffe (fibrose hépatique préexistante, hépatite virale, altération du bilan hépatique) ; antécédents d’irradiation abdominale (neuroblastomes notamment) ; antécédents de traitement par </a:t>
            </a:r>
            <a:r>
              <a:rPr lang="fr-FR" b="0" i="0" u="none" strike="noStrike" dirty="0" err="1">
                <a:solidFill>
                  <a:srgbClr val="353535"/>
                </a:solidFill>
                <a:effectLst/>
                <a:latin typeface="Arial" panose="020B0604020202020204" pitchFamily="34" charset="0"/>
              </a:rPr>
              <a:t>Ac</a:t>
            </a:r>
            <a:r>
              <a:rPr lang="fr-FR" b="0" i="0" u="none" strike="noStrike" dirty="0">
                <a:solidFill>
                  <a:srgbClr val="353535"/>
                </a:solidFill>
                <a:effectLst/>
                <a:latin typeface="Arial" panose="020B0604020202020204" pitchFamily="34" charset="0"/>
              </a:rPr>
              <a:t> anti-CD33 (</a:t>
            </a:r>
            <a:r>
              <a:rPr lang="fr-FR" b="0" i="0" u="none" strike="noStrike" dirty="0" err="1">
                <a:solidFill>
                  <a:srgbClr val="353535"/>
                </a:solidFill>
                <a:effectLst/>
                <a:latin typeface="Arial" panose="020B0604020202020204" pitchFamily="34" charset="0"/>
              </a:rPr>
              <a:t>Mylotarg</a:t>
            </a:r>
            <a:r>
              <a:rPr lang="fr-FR" b="0" i="0" u="none" strike="noStrike" dirty="0">
                <a:solidFill>
                  <a:srgbClr val="353535"/>
                </a:solidFill>
                <a:effectLst/>
                <a:latin typeface="Arial" panose="020B0604020202020204" pitchFamily="34" charset="0"/>
              </a:rPr>
              <a:t>®), allogreffe &gt; </a:t>
            </a:r>
            <a:r>
              <a:rPr lang="fr-FR" b="0" i="0" u="none" strike="noStrike" dirty="0" err="1">
                <a:solidFill>
                  <a:srgbClr val="353535"/>
                </a:solidFill>
                <a:effectLst/>
                <a:latin typeface="Arial" panose="020B0604020202020204" pitchFamily="34" charset="0"/>
              </a:rPr>
              <a:t>auto-greffe</a:t>
            </a:r>
            <a:r>
              <a:rPr lang="fr-FR" b="0" i="0" u="none" strike="noStrike" dirty="0">
                <a:solidFill>
                  <a:srgbClr val="353535"/>
                </a:solidFill>
                <a:effectLst/>
                <a:latin typeface="Arial" panose="020B0604020202020204" pitchFamily="34" charset="0"/>
              </a:rPr>
              <a:t> de CSH…</a:t>
            </a:r>
          </a:p>
          <a:p>
            <a:pPr marL="0" lvl="0" indent="0" algn="l" rtl="0">
              <a:spcBef>
                <a:spcPts val="0"/>
              </a:spcBef>
              <a:spcAft>
                <a:spcPts val="0"/>
              </a:spcAft>
              <a:buNone/>
            </a:pPr>
            <a:endParaRPr lang="fr-FR" b="1" u="none" dirty="0"/>
          </a:p>
          <a:p>
            <a:pPr marL="0" lvl="0" indent="0" algn="l" rtl="0">
              <a:spcBef>
                <a:spcPts val="0"/>
              </a:spcBef>
              <a:spcAft>
                <a:spcPts val="0"/>
              </a:spcAft>
              <a:buNone/>
            </a:pPr>
            <a:r>
              <a:rPr lang="fr-FR" b="0" u="none" dirty="0"/>
              <a:t>L’hématologue devra ensuite </a:t>
            </a:r>
            <a:r>
              <a:rPr lang="fr-FR" b="1" u="none" dirty="0"/>
              <a:t>adapter le conditionnement </a:t>
            </a:r>
            <a:r>
              <a:rPr lang="fr-FR" b="0" u="none" dirty="0"/>
              <a:t>à chaque patient, par exemple en réduisant </a:t>
            </a:r>
            <a:r>
              <a:rPr lang="fr-FR" u="none" dirty="0"/>
              <a:t>les doses de cyclophosphamide ou encore proposer un fractionnement de la radiothérapie. Chaque dossier doit être discuter en Réunion de Concertation Pluridisciplinaire.</a:t>
            </a:r>
          </a:p>
          <a:p>
            <a:pPr marL="0" lvl="0" indent="0" algn="l" rtl="0">
              <a:spcBef>
                <a:spcPts val="0"/>
              </a:spcBef>
              <a:spcAft>
                <a:spcPts val="0"/>
              </a:spcAft>
              <a:buNone/>
            </a:pPr>
            <a:endParaRPr lang="fr-FR" u="none" dirty="0"/>
          </a:p>
          <a:p>
            <a:pPr marL="0" lvl="0" indent="0" algn="l" rtl="0">
              <a:spcBef>
                <a:spcPts val="0"/>
              </a:spcBef>
              <a:spcAft>
                <a:spcPts val="0"/>
              </a:spcAft>
              <a:buNone/>
            </a:pPr>
            <a:r>
              <a:rPr lang="fr-FR" u="none" dirty="0"/>
              <a:t>En ce qui concerne les traitements médicamenteux, un seul a montré une efficacité dans la prévention du SOS chez l’adulte :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i="0" u="sng" strike="noStrike" dirty="0">
                <a:solidFill>
                  <a:srgbClr val="353535"/>
                </a:solidFill>
                <a:effectLst/>
                <a:latin typeface="Arial" panose="020B0604020202020204" pitchFamily="34" charset="0"/>
              </a:rPr>
              <a:t>L’acide </a:t>
            </a:r>
            <a:r>
              <a:rPr lang="fr-FR" b="0" i="0" u="sng" strike="noStrike" dirty="0" err="1">
                <a:solidFill>
                  <a:srgbClr val="353535"/>
                </a:solidFill>
                <a:effectLst/>
                <a:latin typeface="Arial" panose="020B0604020202020204" pitchFamily="34" charset="0"/>
              </a:rPr>
              <a:t>ursodésoxycholique</a:t>
            </a:r>
            <a:r>
              <a:rPr lang="fr-FR" b="0" i="0" u="sng" strike="noStrike" dirty="0">
                <a:solidFill>
                  <a:srgbClr val="353535"/>
                </a:solidFill>
                <a:effectLst/>
                <a:latin typeface="Arial" panose="020B0604020202020204" pitchFamily="34" charset="0"/>
              </a:rPr>
              <a:t> (AUC)</a:t>
            </a:r>
            <a:r>
              <a:rPr lang="fr-FR" b="0" i="0" u="none" strike="noStrike" baseline="30000" dirty="0">
                <a:solidFill>
                  <a:srgbClr val="353535"/>
                </a:solidFill>
                <a:effectLst/>
                <a:latin typeface="Arial" panose="020B0604020202020204" pitchFamily="34" charset="0"/>
              </a:rPr>
              <a:t>1,2 </a:t>
            </a:r>
            <a:r>
              <a:rPr lang="fr-FR" b="0" i="0" u="none" strike="noStrike" baseline="0" dirty="0">
                <a:solidFill>
                  <a:srgbClr val="353535"/>
                </a:solidFill>
                <a:effectLst/>
                <a:latin typeface="Arial" panose="020B0604020202020204" pitchFamily="34" charset="0"/>
              </a:rPr>
              <a:t> est donc indiqué </a:t>
            </a:r>
            <a:r>
              <a:rPr lang="fr-FR" b="1" i="0" u="none" strike="noStrike" baseline="0" dirty="0">
                <a:solidFill>
                  <a:srgbClr val="353535"/>
                </a:solidFill>
                <a:effectLst/>
                <a:latin typeface="Arial" panose="020B0604020202020204" pitchFamily="34" charset="0"/>
              </a:rPr>
              <a:t>depuis</a:t>
            </a:r>
            <a:r>
              <a:rPr lang="fr-FR" b="0" i="0" u="none" strike="noStrike" baseline="0" dirty="0">
                <a:solidFill>
                  <a:srgbClr val="353535"/>
                </a:solidFill>
                <a:effectLst/>
                <a:latin typeface="Arial" panose="020B0604020202020204" pitchFamily="34" charset="0"/>
              </a:rPr>
              <a:t> </a:t>
            </a:r>
            <a:r>
              <a:rPr lang="fr-FR" b="1" i="0" u="none" strike="noStrike" dirty="0">
                <a:solidFill>
                  <a:srgbClr val="353535"/>
                </a:solidFill>
                <a:effectLst/>
                <a:latin typeface="Arial" panose="020B0604020202020204" pitchFamily="34" charset="0"/>
              </a:rPr>
              <a:t>le conditionnement jusqu’à 90 jours en post greffe</a:t>
            </a:r>
            <a:r>
              <a:rPr lang="fr-FR" b="0" i="0" u="none" strike="noStrike" dirty="0">
                <a:solidFill>
                  <a:srgbClr val="353535"/>
                </a:solidFill>
                <a:effectLst/>
                <a:latin typeface="Arial" panose="020B0604020202020204" pitchFamily="34" charset="0"/>
              </a:rPr>
              <a:t>. La posologie recommandée est 10 à 15 mg/kg/J en 2 ou 3 prises.</a:t>
            </a:r>
            <a:endParaRPr lang="fr-FR" b="1" i="0" u="none" strike="noStrike" dirty="0">
              <a:solidFill>
                <a:srgbClr val="353535"/>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i="0" u="sng" strike="noStrike" dirty="0">
                <a:solidFill>
                  <a:srgbClr val="353535"/>
                </a:solidFill>
                <a:effectLst/>
                <a:latin typeface="Arial" panose="020B0604020202020204" pitchFamily="34" charset="0"/>
              </a:rPr>
              <a:t>Et concernant le </a:t>
            </a:r>
            <a:r>
              <a:rPr lang="fr-FR" b="0" i="0" u="sng" strike="noStrike" dirty="0" err="1">
                <a:solidFill>
                  <a:srgbClr val="353535"/>
                </a:solidFill>
                <a:effectLst/>
                <a:latin typeface="Arial" panose="020B0604020202020204" pitchFamily="34" charset="0"/>
              </a:rPr>
              <a:t>défibrotide</a:t>
            </a:r>
            <a:r>
              <a:rPr lang="fr-FR" b="0" i="0" u="sng" strike="noStrike" dirty="0">
                <a:solidFill>
                  <a:srgbClr val="353535"/>
                </a:solidFill>
                <a:effectLst/>
                <a:latin typeface="Arial" panose="020B0604020202020204" pitchFamily="34" charset="0"/>
              </a:rPr>
              <a:t> </a:t>
            </a:r>
            <a:r>
              <a:rPr lang="fr-FR" b="0" i="0" u="none" strike="noStrike" dirty="0">
                <a:solidFill>
                  <a:srgbClr val="353535"/>
                </a:solidFill>
                <a:effectLst/>
                <a:latin typeface="Arial" panose="020B0604020202020204" pitchFamily="34" charset="0"/>
              </a:rPr>
              <a:t>? </a:t>
            </a:r>
            <a:endParaRPr lang="fr-FR" b="1" i="0" u="none" strike="noStrike" dirty="0">
              <a:solidFill>
                <a:srgbClr val="35353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i="0" u="none" strike="noStrike" dirty="0">
                <a:solidFill>
                  <a:srgbClr val="000000"/>
                </a:solidFill>
                <a:effectLst/>
                <a:latin typeface="-webkit-standard"/>
              </a:rPr>
              <a:t>Le </a:t>
            </a:r>
            <a:r>
              <a:rPr lang="fr-FR" b="0" i="0" u="none" strike="noStrike" dirty="0" err="1">
                <a:solidFill>
                  <a:srgbClr val="000000"/>
                </a:solidFill>
                <a:effectLst/>
                <a:latin typeface="-webkit-standard"/>
              </a:rPr>
              <a:t>défibrotide</a:t>
            </a:r>
            <a:r>
              <a:rPr lang="fr-FR" b="0" i="0" u="none" strike="noStrike" dirty="0">
                <a:solidFill>
                  <a:srgbClr val="000000"/>
                </a:solidFill>
                <a:effectLst/>
                <a:latin typeface="-webkit-standard"/>
              </a:rPr>
              <a:t>, un oligonucléotide doté de propriétés anti-inflammatoires, anti-ischémiques et antithrombotiques, est actuellement recommandé en prophylaxie du SOS chez l’enfant. Son utilisation chez l’adulte a longtemps fait l’objet de débats. Toutefois, à la suite des résultats d’un essai randomisé de phase III publié en 2023</a:t>
            </a:r>
            <a:r>
              <a:rPr lang="fr-FR" b="0" i="0" u="none" strike="noStrike" baseline="30000" dirty="0">
                <a:solidFill>
                  <a:srgbClr val="000000"/>
                </a:solidFill>
                <a:effectLst/>
                <a:latin typeface="-webkit-standard"/>
              </a:rPr>
              <a:t>3</a:t>
            </a:r>
            <a:r>
              <a:rPr lang="fr-FR" b="0" i="0" u="none" strike="noStrike" dirty="0">
                <a:solidFill>
                  <a:srgbClr val="000000"/>
                </a:solidFill>
                <a:effectLst/>
                <a:latin typeface="-webkit-standard"/>
              </a:rPr>
              <a:t> dont nous allons vous présenter les résultats sur la slide suivante, son indication prophylactique chez l’adulte n’est finalement pas retenue.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0" i="0" u="none" strike="noStrike" dirty="0">
              <a:solidFill>
                <a:srgbClr val="353535"/>
              </a:solidFill>
              <a:effectLst/>
              <a:latin typeface="Arial" panose="020B0604020202020204" pitchFamily="34" charset="0"/>
            </a:endParaRPr>
          </a:p>
          <a:p>
            <a:pPr marL="0" lvl="0" indent="0" algn="l" rtl="0">
              <a:spcBef>
                <a:spcPts val="0"/>
              </a:spcBef>
              <a:spcAft>
                <a:spcPts val="0"/>
              </a:spcAft>
              <a:buNone/>
            </a:pPr>
            <a:r>
              <a:rPr lang="fr-FR" b="0" i="1" u="none" strike="noStrike" dirty="0">
                <a:solidFill>
                  <a:srgbClr val="353535"/>
                </a:solidFill>
                <a:effectLst/>
                <a:latin typeface="Arial" panose="020B0604020202020204" pitchFamily="34" charset="0"/>
              </a:rPr>
              <a:t>Références</a:t>
            </a:r>
            <a:r>
              <a:rPr lang="fr-FR" b="0" i="0" u="none" strike="noStrike" dirty="0">
                <a:solidFill>
                  <a:srgbClr val="353535"/>
                </a:solidFill>
                <a:effectLst/>
                <a:latin typeface="Arial" panose="020B0604020202020204" pitchFamily="34" charset="0"/>
              </a:rPr>
              <a:t> : </a:t>
            </a:r>
          </a:p>
          <a:p>
            <a:pPr algn="l">
              <a:buAutoNum type="arabicPeriod"/>
            </a:pPr>
            <a:r>
              <a:rPr lang="fr-FR" b="0" i="1" u="none" strike="noStrike" dirty="0" err="1">
                <a:solidFill>
                  <a:srgbClr val="353535"/>
                </a:solidFill>
                <a:effectLst/>
                <a:latin typeface="Arial" panose="020B0604020202020204" pitchFamily="34" charset="0"/>
              </a:rPr>
              <a:t>Ohashi</a:t>
            </a:r>
            <a:r>
              <a:rPr lang="fr-FR" b="0" i="1" u="none" strike="noStrike" dirty="0">
                <a:solidFill>
                  <a:srgbClr val="353535"/>
                </a:solidFill>
                <a:effectLst/>
                <a:latin typeface="Arial" panose="020B0604020202020204" pitchFamily="34" charset="0"/>
              </a:rPr>
              <a:t> K, </a:t>
            </a:r>
            <a:r>
              <a:rPr lang="fr-FR" b="0" i="1" u="none" strike="noStrike" dirty="0" err="1">
                <a:solidFill>
                  <a:srgbClr val="353535"/>
                </a:solidFill>
                <a:effectLst/>
                <a:latin typeface="Arial" panose="020B0604020202020204" pitchFamily="34" charset="0"/>
              </a:rPr>
              <a:t>Tanabe</a:t>
            </a:r>
            <a:r>
              <a:rPr lang="fr-FR" b="0" i="1" u="none" strike="noStrike" dirty="0">
                <a:solidFill>
                  <a:srgbClr val="353535"/>
                </a:solidFill>
                <a:effectLst/>
                <a:latin typeface="Arial" panose="020B0604020202020204" pitchFamily="34" charset="0"/>
              </a:rPr>
              <a:t> J, Watanabe R, et al. The </a:t>
            </a:r>
            <a:r>
              <a:rPr lang="fr-FR" b="0" i="1" u="none" strike="noStrike" dirty="0" err="1">
                <a:solidFill>
                  <a:srgbClr val="353535"/>
                </a:solidFill>
                <a:effectLst/>
                <a:latin typeface="Arial" panose="020B0604020202020204" pitchFamily="34" charset="0"/>
              </a:rPr>
              <a:t>Japanese</a:t>
            </a:r>
            <a:r>
              <a:rPr lang="fr-FR" b="0" i="1" u="none" strike="noStrike" dirty="0">
                <a:solidFill>
                  <a:srgbClr val="353535"/>
                </a:solidFill>
                <a:effectLst/>
                <a:latin typeface="Arial" panose="020B0604020202020204" pitchFamily="34" charset="0"/>
              </a:rPr>
              <a:t> </a:t>
            </a:r>
            <a:r>
              <a:rPr lang="fr-FR" b="0" i="1" u="none" strike="noStrike" dirty="0" err="1">
                <a:solidFill>
                  <a:srgbClr val="353535"/>
                </a:solidFill>
                <a:effectLst/>
                <a:latin typeface="Arial" panose="020B0604020202020204" pitchFamily="34" charset="0"/>
              </a:rPr>
              <a:t>multicenter</a:t>
            </a:r>
            <a:r>
              <a:rPr lang="fr-FR" b="0" i="1" u="none" strike="noStrike" dirty="0">
                <a:solidFill>
                  <a:srgbClr val="353535"/>
                </a:solidFill>
                <a:effectLst/>
                <a:latin typeface="Arial" panose="020B0604020202020204" pitchFamily="34" charset="0"/>
              </a:rPr>
              <a:t> open </a:t>
            </a:r>
            <a:r>
              <a:rPr lang="fr-FR" b="0" i="1" u="none" strike="noStrike" dirty="0" err="1">
                <a:solidFill>
                  <a:srgbClr val="353535"/>
                </a:solidFill>
                <a:effectLst/>
                <a:latin typeface="Arial" panose="020B0604020202020204" pitchFamily="34" charset="0"/>
              </a:rPr>
              <a:t>randomized</a:t>
            </a:r>
            <a:r>
              <a:rPr lang="fr-FR" b="0" i="1" u="none" strike="noStrike" dirty="0">
                <a:solidFill>
                  <a:srgbClr val="353535"/>
                </a:solidFill>
                <a:effectLst/>
                <a:latin typeface="Arial" panose="020B0604020202020204" pitchFamily="34" charset="0"/>
              </a:rPr>
              <a:t> trial of </a:t>
            </a:r>
            <a:r>
              <a:rPr lang="fr-FR" b="0" i="1" u="none" strike="noStrike" dirty="0" err="1">
                <a:solidFill>
                  <a:srgbClr val="353535"/>
                </a:solidFill>
                <a:effectLst/>
                <a:latin typeface="Arial" panose="020B0604020202020204" pitchFamily="34" charset="0"/>
              </a:rPr>
              <a:t>ursodeoxycholic</a:t>
            </a:r>
            <a:r>
              <a:rPr lang="fr-FR" b="0" i="1" u="none" strike="noStrike" dirty="0">
                <a:solidFill>
                  <a:srgbClr val="353535"/>
                </a:solidFill>
                <a:effectLst/>
                <a:latin typeface="Arial" panose="020B0604020202020204" pitchFamily="34" charset="0"/>
              </a:rPr>
              <a:t> </a:t>
            </a:r>
            <a:r>
              <a:rPr lang="fr-FR" b="0" i="1" u="none" strike="noStrike" dirty="0" err="1">
                <a:solidFill>
                  <a:srgbClr val="353535"/>
                </a:solidFill>
                <a:effectLst/>
                <a:latin typeface="Arial" panose="020B0604020202020204" pitchFamily="34" charset="0"/>
              </a:rPr>
              <a:t>acid</a:t>
            </a:r>
            <a:r>
              <a:rPr lang="fr-FR" b="0" i="1" u="none" strike="noStrike" dirty="0">
                <a:solidFill>
                  <a:srgbClr val="353535"/>
                </a:solidFill>
                <a:effectLst/>
                <a:latin typeface="Arial" panose="020B0604020202020204" pitchFamily="34" charset="0"/>
              </a:rPr>
              <a:t> </a:t>
            </a:r>
            <a:r>
              <a:rPr lang="fr-FR" b="0" i="1" u="none" strike="noStrike" dirty="0" err="1">
                <a:solidFill>
                  <a:srgbClr val="353535"/>
                </a:solidFill>
                <a:effectLst/>
                <a:latin typeface="Arial" panose="020B0604020202020204" pitchFamily="34" charset="0"/>
              </a:rPr>
              <a:t>prophylaxis</a:t>
            </a:r>
            <a:r>
              <a:rPr lang="fr-FR" b="0" i="1" u="none" strike="noStrike" dirty="0">
                <a:solidFill>
                  <a:srgbClr val="353535"/>
                </a:solidFill>
                <a:effectLst/>
                <a:latin typeface="Arial" panose="020B0604020202020204" pitchFamily="34" charset="0"/>
              </a:rPr>
              <a:t> for </a:t>
            </a:r>
            <a:r>
              <a:rPr lang="fr-FR" b="0" i="1" u="none" strike="noStrike" dirty="0" err="1">
                <a:solidFill>
                  <a:srgbClr val="353535"/>
                </a:solidFill>
                <a:effectLst/>
                <a:latin typeface="Arial" panose="020B0604020202020204" pitchFamily="34" charset="0"/>
              </a:rPr>
              <a:t>hepatic</a:t>
            </a:r>
            <a:r>
              <a:rPr lang="fr-FR" b="0" i="1" u="none" strike="noStrike" dirty="0">
                <a:solidFill>
                  <a:srgbClr val="353535"/>
                </a:solidFill>
                <a:effectLst/>
                <a:latin typeface="Arial" panose="020B0604020202020204" pitchFamily="34" charset="0"/>
              </a:rPr>
              <a:t> </a:t>
            </a:r>
            <a:r>
              <a:rPr lang="fr-FR" b="0" i="1" u="none" strike="noStrike" dirty="0" err="1">
                <a:solidFill>
                  <a:srgbClr val="353535"/>
                </a:solidFill>
                <a:effectLst/>
                <a:latin typeface="Arial" panose="020B0604020202020204" pitchFamily="34" charset="0"/>
              </a:rPr>
              <a:t>veno</a:t>
            </a:r>
            <a:r>
              <a:rPr lang="fr-FR" b="0" i="1" u="none" strike="noStrike" dirty="0">
                <a:solidFill>
                  <a:srgbClr val="353535"/>
                </a:solidFill>
                <a:effectLst/>
                <a:latin typeface="Arial" panose="020B0604020202020204" pitchFamily="34" charset="0"/>
              </a:rPr>
              <a:t>-occlusive </a:t>
            </a:r>
            <a:r>
              <a:rPr lang="fr-FR" b="0" i="1" u="none" strike="noStrike" dirty="0" err="1">
                <a:solidFill>
                  <a:srgbClr val="353535"/>
                </a:solidFill>
                <a:effectLst/>
                <a:latin typeface="Arial" panose="020B0604020202020204" pitchFamily="34" charset="0"/>
              </a:rPr>
              <a:t>disease</a:t>
            </a:r>
            <a:r>
              <a:rPr lang="fr-FR" b="0" i="1" u="none" strike="noStrike" dirty="0">
                <a:solidFill>
                  <a:srgbClr val="353535"/>
                </a:solidFill>
                <a:effectLst/>
                <a:latin typeface="Arial" panose="020B0604020202020204" pitchFamily="34" charset="0"/>
              </a:rPr>
              <a:t> </a:t>
            </a:r>
            <a:r>
              <a:rPr lang="fr-FR" b="0" i="1" u="none" strike="noStrike" dirty="0" err="1">
                <a:solidFill>
                  <a:srgbClr val="353535"/>
                </a:solidFill>
                <a:effectLst/>
                <a:latin typeface="Arial" panose="020B0604020202020204" pitchFamily="34" charset="0"/>
              </a:rPr>
              <a:t>after</a:t>
            </a:r>
            <a:r>
              <a:rPr lang="fr-FR" b="0" i="1" u="none" strike="noStrike" dirty="0">
                <a:solidFill>
                  <a:srgbClr val="353535"/>
                </a:solidFill>
                <a:effectLst/>
                <a:latin typeface="Arial" panose="020B0604020202020204" pitchFamily="34" charset="0"/>
              </a:rPr>
              <a:t> stem </a:t>
            </a:r>
            <a:r>
              <a:rPr lang="fr-FR" b="0" i="1" u="none" strike="noStrike" dirty="0" err="1">
                <a:solidFill>
                  <a:srgbClr val="353535"/>
                </a:solidFill>
                <a:effectLst/>
                <a:latin typeface="Arial" panose="020B0604020202020204" pitchFamily="34" charset="0"/>
              </a:rPr>
              <a:t>cell</a:t>
            </a:r>
            <a:r>
              <a:rPr lang="fr-FR" b="0" i="1" u="none" strike="noStrike" dirty="0">
                <a:solidFill>
                  <a:srgbClr val="353535"/>
                </a:solidFill>
                <a:effectLst/>
                <a:latin typeface="Arial" panose="020B0604020202020204" pitchFamily="34" charset="0"/>
              </a:rPr>
              <a:t> transplantation. Am J </a:t>
            </a:r>
            <a:r>
              <a:rPr lang="fr-FR" b="0" i="1" u="none" strike="noStrike" dirty="0" err="1">
                <a:solidFill>
                  <a:srgbClr val="353535"/>
                </a:solidFill>
                <a:effectLst/>
                <a:latin typeface="Arial" panose="020B0604020202020204" pitchFamily="34" charset="0"/>
              </a:rPr>
              <a:t>Hematol</a:t>
            </a:r>
            <a:r>
              <a:rPr lang="fr-FR" b="0" i="1" u="none" strike="noStrike" dirty="0">
                <a:solidFill>
                  <a:srgbClr val="353535"/>
                </a:solidFill>
                <a:effectLst/>
                <a:latin typeface="Arial" panose="020B0604020202020204" pitchFamily="34" charset="0"/>
              </a:rPr>
              <a:t> 2000 ; 64 : 32-8.</a:t>
            </a:r>
          </a:p>
          <a:p>
            <a:pPr algn="l">
              <a:buAutoNum type="arabicPeriod"/>
            </a:pPr>
            <a:r>
              <a:rPr lang="fr-FR" b="0" i="1" u="none" strike="noStrike" dirty="0" err="1">
                <a:solidFill>
                  <a:srgbClr val="353535"/>
                </a:solidFill>
                <a:effectLst/>
                <a:latin typeface="Arial" panose="020B0604020202020204" pitchFamily="34" charset="0"/>
              </a:rPr>
              <a:t>Ruutu</a:t>
            </a:r>
            <a:r>
              <a:rPr lang="fr-FR" b="0" i="1" u="none" strike="noStrike" dirty="0">
                <a:solidFill>
                  <a:srgbClr val="353535"/>
                </a:solidFill>
                <a:effectLst/>
                <a:latin typeface="Arial" panose="020B0604020202020204" pitchFamily="34" charset="0"/>
              </a:rPr>
              <a:t> </a:t>
            </a:r>
            <a:r>
              <a:rPr lang="fr-FR" b="0" i="1" u="none" strike="noStrike" dirty="0" err="1">
                <a:solidFill>
                  <a:srgbClr val="353535"/>
                </a:solidFill>
                <a:effectLst/>
                <a:latin typeface="Arial" panose="020B0604020202020204" pitchFamily="34" charset="0"/>
              </a:rPr>
              <a:t>T</a:t>
            </a:r>
            <a:r>
              <a:rPr lang="fr-FR" b="0" i="1" u="none" strike="noStrike" dirty="0">
                <a:solidFill>
                  <a:srgbClr val="353535"/>
                </a:solidFill>
                <a:effectLst/>
                <a:latin typeface="Arial" panose="020B0604020202020204" pitchFamily="34" charset="0"/>
              </a:rPr>
              <a:t>, Eriksson B, </a:t>
            </a:r>
            <a:r>
              <a:rPr lang="fr-FR" b="0" i="1" u="none" strike="noStrike" dirty="0" err="1">
                <a:solidFill>
                  <a:srgbClr val="353535"/>
                </a:solidFill>
                <a:effectLst/>
                <a:latin typeface="Arial" panose="020B0604020202020204" pitchFamily="34" charset="0"/>
              </a:rPr>
              <a:t>Remes</a:t>
            </a:r>
            <a:r>
              <a:rPr lang="fr-FR" b="0" i="1" u="none" strike="noStrike" dirty="0">
                <a:solidFill>
                  <a:srgbClr val="353535"/>
                </a:solidFill>
                <a:effectLst/>
                <a:latin typeface="Arial" panose="020B0604020202020204" pitchFamily="34" charset="0"/>
              </a:rPr>
              <a:t> K, et al. </a:t>
            </a:r>
            <a:r>
              <a:rPr lang="fr-FR" b="0" i="1" u="none" strike="noStrike" dirty="0" err="1">
                <a:solidFill>
                  <a:srgbClr val="353535"/>
                </a:solidFill>
                <a:effectLst/>
                <a:latin typeface="Arial" panose="020B0604020202020204" pitchFamily="34" charset="0"/>
              </a:rPr>
              <a:t>Ursodeoxycholic</a:t>
            </a:r>
            <a:r>
              <a:rPr lang="fr-FR" b="0" i="1" u="none" strike="noStrike" dirty="0">
                <a:solidFill>
                  <a:srgbClr val="353535"/>
                </a:solidFill>
                <a:effectLst/>
                <a:latin typeface="Arial" panose="020B0604020202020204" pitchFamily="34" charset="0"/>
              </a:rPr>
              <a:t> </a:t>
            </a:r>
            <a:r>
              <a:rPr lang="fr-FR" b="0" i="1" u="none" strike="noStrike" dirty="0" err="1">
                <a:solidFill>
                  <a:srgbClr val="353535"/>
                </a:solidFill>
                <a:effectLst/>
                <a:latin typeface="Arial" panose="020B0604020202020204" pitchFamily="34" charset="0"/>
              </a:rPr>
              <a:t>acid</a:t>
            </a:r>
            <a:r>
              <a:rPr lang="fr-FR" b="0" i="1" u="none" strike="noStrike" dirty="0">
                <a:solidFill>
                  <a:srgbClr val="353535"/>
                </a:solidFill>
                <a:effectLst/>
                <a:latin typeface="Arial" panose="020B0604020202020204" pitchFamily="34" charset="0"/>
              </a:rPr>
              <a:t> for the </a:t>
            </a:r>
            <a:r>
              <a:rPr lang="fr-FR" b="0" i="1" u="none" strike="noStrike" dirty="0" err="1">
                <a:solidFill>
                  <a:srgbClr val="353535"/>
                </a:solidFill>
                <a:effectLst/>
                <a:latin typeface="Arial" panose="020B0604020202020204" pitchFamily="34" charset="0"/>
              </a:rPr>
              <a:t>prevention</a:t>
            </a:r>
            <a:r>
              <a:rPr lang="fr-FR" b="0" i="1" u="none" strike="noStrike" dirty="0">
                <a:solidFill>
                  <a:srgbClr val="353535"/>
                </a:solidFill>
                <a:effectLst/>
                <a:latin typeface="Arial" panose="020B0604020202020204" pitchFamily="34" charset="0"/>
              </a:rPr>
              <a:t> of </a:t>
            </a:r>
            <a:r>
              <a:rPr lang="fr-FR" b="0" i="1" u="none" strike="noStrike" dirty="0" err="1">
                <a:solidFill>
                  <a:srgbClr val="353535"/>
                </a:solidFill>
                <a:effectLst/>
                <a:latin typeface="Arial" panose="020B0604020202020204" pitchFamily="34" charset="0"/>
              </a:rPr>
              <a:t>hepatic</a:t>
            </a:r>
            <a:r>
              <a:rPr lang="fr-FR" b="0" i="1" u="none" strike="noStrike" dirty="0">
                <a:solidFill>
                  <a:srgbClr val="353535"/>
                </a:solidFill>
                <a:effectLst/>
                <a:latin typeface="Arial" panose="020B0604020202020204" pitchFamily="34" charset="0"/>
              </a:rPr>
              <a:t> complications in </a:t>
            </a:r>
            <a:r>
              <a:rPr lang="fr-FR" b="0" i="1" u="none" strike="noStrike" dirty="0" err="1">
                <a:solidFill>
                  <a:srgbClr val="353535"/>
                </a:solidFill>
                <a:effectLst/>
                <a:latin typeface="Arial" panose="020B0604020202020204" pitchFamily="34" charset="0"/>
              </a:rPr>
              <a:t>allogeneic</a:t>
            </a:r>
            <a:r>
              <a:rPr lang="fr-FR" b="0" i="1" u="none" strike="noStrike" dirty="0">
                <a:solidFill>
                  <a:srgbClr val="353535"/>
                </a:solidFill>
                <a:effectLst/>
                <a:latin typeface="Arial" panose="020B0604020202020204" pitchFamily="34" charset="0"/>
              </a:rPr>
              <a:t> stem </a:t>
            </a:r>
            <a:r>
              <a:rPr lang="fr-FR" b="0" i="1" u="none" strike="noStrike" dirty="0" err="1">
                <a:solidFill>
                  <a:srgbClr val="353535"/>
                </a:solidFill>
                <a:effectLst/>
                <a:latin typeface="Arial" panose="020B0604020202020204" pitchFamily="34" charset="0"/>
              </a:rPr>
              <a:t>cell</a:t>
            </a:r>
            <a:r>
              <a:rPr lang="fr-FR" b="0" i="1" u="none" strike="noStrike" dirty="0">
                <a:solidFill>
                  <a:srgbClr val="353535"/>
                </a:solidFill>
                <a:effectLst/>
                <a:latin typeface="Arial" panose="020B0604020202020204" pitchFamily="34" charset="0"/>
              </a:rPr>
              <a:t> transplantation. Blood 2002 ; 100 : 1977-83</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fr-FR" sz="1200" i="1" dirty="0" err="1">
                <a:solidFill>
                  <a:schemeClr val="dk1"/>
                </a:solidFill>
                <a:latin typeface="Arial"/>
                <a:ea typeface="Arial"/>
                <a:cs typeface="Arial"/>
                <a:sym typeface="Arial"/>
              </a:rPr>
              <a:t>Grupp</a:t>
            </a:r>
            <a:r>
              <a:rPr lang="fr-FR" sz="1200" i="1" dirty="0">
                <a:solidFill>
                  <a:schemeClr val="dk1"/>
                </a:solidFill>
                <a:latin typeface="Arial"/>
                <a:ea typeface="Arial"/>
                <a:cs typeface="Arial"/>
                <a:sym typeface="Arial"/>
              </a:rPr>
              <a:t> et al. Lancet </a:t>
            </a:r>
            <a:r>
              <a:rPr lang="fr-FR" sz="1200" i="1" dirty="0" err="1">
                <a:solidFill>
                  <a:schemeClr val="dk1"/>
                </a:solidFill>
                <a:latin typeface="Arial"/>
                <a:ea typeface="Arial"/>
                <a:cs typeface="Arial"/>
                <a:sym typeface="Arial"/>
              </a:rPr>
              <a:t>Haematol</a:t>
            </a:r>
            <a:r>
              <a:rPr lang="fr-FR" sz="1200" i="1" dirty="0">
                <a:solidFill>
                  <a:schemeClr val="dk1"/>
                </a:solidFill>
                <a:latin typeface="Arial"/>
                <a:ea typeface="Arial"/>
                <a:cs typeface="Arial"/>
                <a:sym typeface="Arial"/>
              </a:rPr>
              <a:t> 2023</a:t>
            </a:r>
            <a:endParaRPr lang="fr-FR" i="1" dirty="0"/>
          </a:p>
        </p:txBody>
      </p:sp>
      <p:sp>
        <p:nvSpPr>
          <p:cNvPr id="377" name="Google Shape;37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Cette étude de phase III publiée en 2023, multicentrique, visait à évaluer l'efficacité du </a:t>
            </a:r>
            <a:r>
              <a:rPr lang="fr-FR" dirty="0" err="1"/>
              <a:t>défibrotide</a:t>
            </a:r>
            <a:r>
              <a:rPr lang="fr-FR" dirty="0"/>
              <a:t> en prophylaxie du SOS chez les patients adultes à haut risque après une greffe de cellules souches hématopoïétiques. 372 patients ont été inclus et répartis en deux groupes : </a:t>
            </a:r>
          </a:p>
          <a:p>
            <a:pPr marL="228600" lvl="0" indent="-228600" algn="l" rtl="0">
              <a:spcBef>
                <a:spcPts val="0"/>
              </a:spcBef>
              <a:spcAft>
                <a:spcPts val="0"/>
              </a:spcAft>
              <a:buAutoNum type="arabicPeriod"/>
            </a:pPr>
            <a:r>
              <a:rPr lang="fr-FR" dirty="0"/>
              <a:t>L'un recevant le </a:t>
            </a:r>
            <a:r>
              <a:rPr lang="fr-FR" dirty="0" err="1"/>
              <a:t>défibrotide</a:t>
            </a:r>
            <a:r>
              <a:rPr lang="fr-FR" dirty="0"/>
              <a:t> en plus des soins qualifiés de standards </a:t>
            </a:r>
            <a:r>
              <a:rPr lang="fr-FR" dirty="0">
                <a:solidFill>
                  <a:schemeClr val="bg2">
                    <a:lumMod val="50000"/>
                    <a:lumOff val="50000"/>
                  </a:schemeClr>
                </a:solidFill>
              </a:rPr>
              <a:t>(ligne bleue)</a:t>
            </a:r>
          </a:p>
          <a:p>
            <a:pPr marL="228600" lvl="0" indent="-228600" algn="l" rtl="0">
              <a:spcBef>
                <a:spcPts val="0"/>
              </a:spcBef>
              <a:spcAft>
                <a:spcPts val="0"/>
              </a:spcAft>
              <a:buAutoNum type="arabicPeriod"/>
            </a:pPr>
            <a:r>
              <a:rPr lang="fr-FR" dirty="0"/>
              <a:t>L'autre recevant uniquement les soins standards (ligne rouge)</a:t>
            </a:r>
          </a:p>
          <a:p>
            <a:pPr marL="0" lvl="0" indent="0" algn="l" rtl="0">
              <a:spcBef>
                <a:spcPts val="0"/>
              </a:spcBef>
              <a:spcAft>
                <a:spcPts val="0"/>
              </a:spcAft>
              <a:buNone/>
            </a:pPr>
            <a:endParaRPr lang="fr-FR" dirty="0"/>
          </a:p>
          <a:p>
            <a:pPr marL="0" lvl="0" indent="0" algn="l" rtl="0">
              <a:spcBef>
                <a:spcPts val="0"/>
              </a:spcBef>
              <a:spcAft>
                <a:spcPts val="0"/>
              </a:spcAft>
              <a:buFontTx/>
              <a:buNone/>
            </a:pPr>
            <a:r>
              <a:rPr lang="fr-FR" b="0" i="0" u="none" strike="noStrike" dirty="0">
                <a:solidFill>
                  <a:srgbClr val="000000"/>
                </a:solidFill>
                <a:effectLst/>
              </a:rPr>
              <a:t>Le graphique (courbe de Kaplan-Meier) représente la survie sans SOS au cours des 30 jours suivant la greffe de cellules souches hématopoïétiques, en comparant les deux groupes de patients : </a:t>
            </a:r>
          </a:p>
          <a:p>
            <a:pPr marL="0" lvl="0" indent="0" algn="l" rtl="0">
              <a:spcBef>
                <a:spcPts val="0"/>
              </a:spcBef>
              <a:spcAft>
                <a:spcPts val="0"/>
              </a:spcAft>
              <a:buFontTx/>
              <a:buNone/>
            </a:pPr>
            <a:r>
              <a:rPr lang="fr-FR" u="sng" dirty="0"/>
              <a:t>À 30 jours </a:t>
            </a:r>
            <a:endParaRPr lang="fr-FR" dirty="0"/>
          </a:p>
          <a:p>
            <a:pPr>
              <a:buFont typeface="Wingdings" pitchFamily="2" charset="2"/>
              <a:buChar char="Ø"/>
            </a:pPr>
            <a:r>
              <a:rPr lang="fr-FR" b="1" dirty="0"/>
              <a:t>67 %</a:t>
            </a:r>
            <a:r>
              <a:rPr lang="fr-FR" dirty="0"/>
              <a:t> des patients dans le groupe </a:t>
            </a:r>
            <a:r>
              <a:rPr lang="fr-FR" dirty="0" err="1"/>
              <a:t>défibrotide</a:t>
            </a:r>
            <a:r>
              <a:rPr lang="fr-FR" dirty="0"/>
              <a:t> n'ont pas développé de SOS </a:t>
            </a:r>
            <a:r>
              <a:rPr lang="fr-FR" i="1" dirty="0"/>
              <a:t>(IC 95 % : 58 –74)</a:t>
            </a:r>
            <a:r>
              <a:rPr lang="fr-FR" dirty="0"/>
              <a:t>.</a:t>
            </a:r>
          </a:p>
          <a:p>
            <a:pPr>
              <a:buFont typeface="Wingdings" pitchFamily="2" charset="2"/>
              <a:buChar char="Ø"/>
            </a:pPr>
            <a:r>
              <a:rPr lang="fr-FR" b="1" dirty="0"/>
              <a:t>contre 73 %</a:t>
            </a:r>
            <a:r>
              <a:rPr lang="fr-FR" dirty="0"/>
              <a:t> dans le groupe soins standards </a:t>
            </a:r>
            <a:r>
              <a:rPr lang="fr-FR" i="1" dirty="0"/>
              <a:t>(IC 95 % : 62–80)</a:t>
            </a:r>
            <a:r>
              <a:rPr lang="fr-FR" dirty="0"/>
              <a:t>.</a:t>
            </a:r>
          </a:p>
          <a:p>
            <a:pPr marL="0" lvl="0" indent="0" algn="l" rtl="0">
              <a:spcBef>
                <a:spcPts val="0"/>
              </a:spcBef>
              <a:spcAft>
                <a:spcPts val="0"/>
              </a:spcAft>
              <a:buNone/>
            </a:pPr>
            <a:endParaRPr lang="fr-FR" dirty="0"/>
          </a:p>
          <a:p>
            <a:pPr marL="0" lvl="0" indent="0" algn="l" rtl="0">
              <a:spcBef>
                <a:spcPts val="0"/>
              </a:spcBef>
              <a:spcAft>
                <a:spcPts val="0"/>
              </a:spcAft>
              <a:buNone/>
            </a:pPr>
            <a:r>
              <a:rPr lang="fr-FR" b="1" dirty="0"/>
              <a:t>Sur la base de ces résultats, l’étude a été stoppé de manière précoce pour futilité. </a:t>
            </a:r>
          </a:p>
          <a:p>
            <a:pPr marL="0" lvl="0" indent="0" algn="l" rtl="0">
              <a:spcBef>
                <a:spcPts val="0"/>
              </a:spcBef>
              <a:spcAft>
                <a:spcPts val="0"/>
              </a:spcAft>
              <a:buNone/>
            </a:pPr>
            <a:r>
              <a:rPr lang="fr-FR" b="1" dirty="0"/>
              <a:t>L'utilisation prophylactique du </a:t>
            </a:r>
            <a:r>
              <a:rPr lang="fr-FR" b="1" dirty="0" err="1"/>
              <a:t>défibrotide</a:t>
            </a:r>
            <a:r>
              <a:rPr lang="fr-FR" b="1" dirty="0"/>
              <a:t> chez les adultes n'est donc pas recommandée. </a:t>
            </a:r>
          </a:p>
          <a:p>
            <a:pPr marL="0" lvl="0" indent="0" algn="l" rtl="0">
              <a:spcBef>
                <a:spcPts val="0"/>
              </a:spcBef>
              <a:spcAft>
                <a:spcPts val="0"/>
              </a:spcAft>
              <a:buNone/>
            </a:pPr>
            <a:endParaRPr lang="fr-FR" dirty="0"/>
          </a:p>
          <a:p>
            <a:pPr marL="0" lvl="0" indent="0" algn="l" rtl="0">
              <a:spcBef>
                <a:spcPts val="0"/>
              </a:spcBef>
              <a:spcAft>
                <a:spcPts val="0"/>
              </a:spcAft>
              <a:buNone/>
            </a:pPr>
            <a:r>
              <a:rPr lang="fr-FR" i="1" dirty="0"/>
              <a:t>Référence</a:t>
            </a:r>
            <a:r>
              <a:rPr lang="fr-FR" dirty="0"/>
              <a:t>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dirty="0" err="1">
                <a:solidFill>
                  <a:schemeClr val="dk1"/>
                </a:solidFill>
                <a:latin typeface="Arial"/>
                <a:ea typeface="Arial"/>
                <a:cs typeface="Arial"/>
                <a:sym typeface="Arial"/>
              </a:rPr>
              <a:t>Grupp</a:t>
            </a:r>
            <a:r>
              <a:rPr lang="fr-FR" sz="1200" i="1" dirty="0">
                <a:solidFill>
                  <a:schemeClr val="dk1"/>
                </a:solidFill>
                <a:latin typeface="Arial"/>
                <a:ea typeface="Arial"/>
                <a:cs typeface="Arial"/>
                <a:sym typeface="Arial"/>
              </a:rPr>
              <a:t> et al. Lancet </a:t>
            </a:r>
            <a:r>
              <a:rPr lang="fr-FR" sz="1200" i="1" dirty="0" err="1">
                <a:solidFill>
                  <a:schemeClr val="dk1"/>
                </a:solidFill>
                <a:latin typeface="Arial"/>
                <a:ea typeface="Arial"/>
                <a:cs typeface="Arial"/>
                <a:sym typeface="Arial"/>
              </a:rPr>
              <a:t>Haematol</a:t>
            </a:r>
            <a:r>
              <a:rPr lang="fr-FR" sz="1200" i="1" dirty="0">
                <a:solidFill>
                  <a:schemeClr val="dk1"/>
                </a:solidFill>
                <a:latin typeface="Arial"/>
                <a:ea typeface="Arial"/>
                <a:cs typeface="Arial"/>
                <a:sym typeface="Arial"/>
              </a:rPr>
              <a:t> 2023</a:t>
            </a:r>
            <a:endParaRPr lang="fr-FR" i="1" dirty="0"/>
          </a:p>
        </p:txBody>
      </p:sp>
      <p:sp>
        <p:nvSpPr>
          <p:cNvPr id="388" name="Google Shape;38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r>
              <a:rPr lang="fr-FR" b="0" i="0" u="none" strike="noStrike" dirty="0">
                <a:solidFill>
                  <a:srgbClr val="000000"/>
                </a:solidFill>
                <a:effectLst/>
                <a:latin typeface="-webkit-standard"/>
              </a:rPr>
              <a:t>L’indication d’un traitement curatif du SOS repose </a:t>
            </a:r>
            <a:r>
              <a:rPr lang="fr-FR" b="0" i="0" u="sng" strike="noStrike" dirty="0">
                <a:solidFill>
                  <a:srgbClr val="000000"/>
                </a:solidFill>
                <a:effectLst/>
                <a:latin typeface="-webkit-standard"/>
              </a:rPr>
              <a:t>sur le degré de sévérité</a:t>
            </a:r>
            <a:r>
              <a:rPr lang="fr-FR" b="0" i="0" u="none" strike="noStrike" dirty="0">
                <a:solidFill>
                  <a:srgbClr val="000000"/>
                </a:solidFill>
                <a:effectLst/>
                <a:latin typeface="-webkit-standard"/>
              </a:rPr>
              <a:t>. </a:t>
            </a:r>
          </a:p>
          <a:p>
            <a:pPr marL="0" lvl="0" indent="0" algn="l" rtl="0">
              <a:spcBef>
                <a:spcPts val="0"/>
              </a:spcBef>
              <a:spcAft>
                <a:spcPts val="0"/>
              </a:spcAft>
              <a:buFont typeface="Arial" panose="020B0604020202020204" pitchFamily="34" charset="0"/>
              <a:buNone/>
            </a:pPr>
            <a:r>
              <a:rPr lang="fr-FR" b="0" i="0" u="none" strike="noStrike" dirty="0">
                <a:solidFill>
                  <a:srgbClr val="000000"/>
                </a:solidFill>
                <a:effectLst/>
              </a:rPr>
              <a:t>Selon la classification révisée de l’EBMT (</a:t>
            </a:r>
            <a:r>
              <a:rPr lang="fr-FR" b="0" i="0" u="none" strike="noStrike" dirty="0" err="1">
                <a:solidFill>
                  <a:srgbClr val="000000"/>
                </a:solidFill>
                <a:effectLst/>
              </a:rPr>
              <a:t>European</a:t>
            </a:r>
            <a:r>
              <a:rPr lang="fr-FR" b="0" i="0" u="none" strike="noStrike" dirty="0">
                <a:solidFill>
                  <a:srgbClr val="000000"/>
                </a:solidFill>
                <a:effectLst/>
              </a:rPr>
              <a:t> Society for Blood and </a:t>
            </a:r>
            <a:r>
              <a:rPr lang="fr-FR" b="0" i="0" u="none" strike="noStrike" dirty="0" err="1">
                <a:solidFill>
                  <a:srgbClr val="000000"/>
                </a:solidFill>
                <a:effectLst/>
              </a:rPr>
              <a:t>Marrow</a:t>
            </a:r>
            <a:r>
              <a:rPr lang="fr-FR" b="0" i="0" u="none" strike="noStrike" dirty="0">
                <a:solidFill>
                  <a:srgbClr val="000000"/>
                </a:solidFill>
                <a:effectLst/>
              </a:rPr>
              <a:t> Transplantation)</a:t>
            </a:r>
            <a:r>
              <a:rPr lang="fr-FR" b="0" i="0" u="none" strike="noStrike" baseline="30000" dirty="0">
                <a:solidFill>
                  <a:srgbClr val="000000"/>
                </a:solidFill>
                <a:effectLst/>
              </a:rPr>
              <a:t>1</a:t>
            </a:r>
            <a:r>
              <a:rPr lang="fr-FR" b="0" i="0" u="none" strike="noStrike" dirty="0">
                <a:solidFill>
                  <a:srgbClr val="000000"/>
                </a:solidFill>
                <a:effectLst/>
              </a:rPr>
              <a:t> de 2023, le SOS est considéré comme </a:t>
            </a:r>
            <a:r>
              <a:rPr lang="fr-FR" b="1" i="0" u="none" strike="noStrike" dirty="0">
                <a:solidFill>
                  <a:srgbClr val="000000"/>
                </a:solidFill>
                <a:effectLst/>
              </a:rPr>
              <a:t>sévère</a:t>
            </a:r>
            <a:r>
              <a:rPr lang="fr-FR" b="0" i="0" u="none" strike="noStrike" dirty="0">
                <a:solidFill>
                  <a:srgbClr val="000000"/>
                </a:solidFill>
                <a:effectLst/>
              </a:rPr>
              <a:t> chez l’adulte lorsque au moins 2 des critères suivants sont remplis : délai d’apparition ≤ à 4 jours, bilirubine totale </a:t>
            </a:r>
            <a:r>
              <a:rPr lang="fr-FR" sz="1200" dirty="0"/>
              <a:t>≥ 85 et &lt; 136 </a:t>
            </a:r>
            <a:r>
              <a:rPr lang="fr-FR" sz="1200" b="1" dirty="0">
                <a:solidFill>
                  <a:srgbClr val="F2F2F2"/>
                </a:solidFill>
              </a:rPr>
              <a:t>µmol/</a:t>
            </a:r>
            <a:r>
              <a:rPr lang="fr-FR" sz="1200" b="0" i="0" u="none" strike="noStrike" dirty="0">
                <a:solidFill>
                  <a:schemeClr val="dk1"/>
                </a:solidFill>
                <a:effectLst/>
              </a:rPr>
              <a:t>L, taux de bilirubine doublé en 48h, transaminases entre  </a:t>
            </a:r>
            <a:r>
              <a:rPr lang="fr-FR" b="0" i="0" u="none" strike="noStrike" dirty="0">
                <a:solidFill>
                  <a:srgbClr val="000000"/>
                </a:solidFill>
                <a:effectLst/>
                <a:latin typeface="-webkit-standard"/>
              </a:rPr>
              <a:t>5 et ≤ 8 fois la limite supérieure de la normale, prise de poids </a:t>
            </a:r>
            <a:r>
              <a:rPr lang="fr-FR" sz="1200" dirty="0"/>
              <a:t>≥ 5%, taux de créatinine ≥ 1,5 et &lt; 2 x taux de base.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fr-FR" b="0" i="0" u="none" strike="noStrike" dirty="0">
                <a:solidFill>
                  <a:srgbClr val="000000"/>
                </a:solidFill>
                <a:effectLst/>
              </a:rPr>
              <a:t>A noter que si un patient remplit des critères appartenant à différentes catégories de sévérité, il doit être classé d’emblée dans la catégorie la plus sévère.</a:t>
            </a:r>
            <a:r>
              <a:rPr lang="fr-FR" b="0" i="0" u="none" strike="noStrike" dirty="0">
                <a:solidFill>
                  <a:srgbClr val="000000"/>
                </a:solidFill>
                <a:effectLst/>
                <a:latin typeface="-webkit-standard"/>
              </a:rPr>
              <a:t> </a:t>
            </a:r>
            <a:r>
              <a:rPr lang="fr-FR" b="0" i="0" u="none" strike="noStrike" dirty="0">
                <a:solidFill>
                  <a:srgbClr val="000000"/>
                </a:solidFill>
                <a:effectLst/>
              </a:rPr>
              <a:t>De plus, en présence de deux ou plusieurs facteurs de risque pour le SOS, le patient doit être classé dans la catégorie supérieure de sévérité.</a:t>
            </a:r>
            <a:endParaRPr lang="fr-FR" b="0" i="0" u="none" strike="noStrike" dirty="0">
              <a:solidFill>
                <a:schemeClr val="dk1"/>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fr-FR" b="0" i="0" u="none" strike="noStrike" dirty="0">
              <a:solidFill>
                <a:schemeClr val="dk1"/>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i="0" u="none" strike="noStrike" dirty="0">
                <a:solidFill>
                  <a:schemeClr val="dk1"/>
                </a:solidFill>
                <a:effectLst/>
              </a:rPr>
              <a:t>En s’appuyant sur ces critères, l’EASL (</a:t>
            </a:r>
            <a:r>
              <a:rPr lang="fr-FR" b="0" i="0" u="none" strike="noStrike" dirty="0" err="1">
                <a:solidFill>
                  <a:srgbClr val="040C28"/>
                </a:solidFill>
                <a:effectLst/>
                <a:latin typeface="Google Sans"/>
              </a:rPr>
              <a:t>European</a:t>
            </a:r>
            <a:r>
              <a:rPr lang="fr-FR" b="0" i="0" u="none" strike="noStrike" dirty="0">
                <a:solidFill>
                  <a:srgbClr val="040C28"/>
                </a:solidFill>
                <a:effectLst/>
                <a:latin typeface="Google Sans"/>
              </a:rPr>
              <a:t> Association for the </a:t>
            </a:r>
            <a:r>
              <a:rPr lang="fr-FR" b="0" i="0" u="none" strike="noStrike" dirty="0" err="1">
                <a:solidFill>
                  <a:srgbClr val="040C28"/>
                </a:solidFill>
                <a:effectLst/>
                <a:latin typeface="Google Sans"/>
              </a:rPr>
              <a:t>Study</a:t>
            </a:r>
            <a:r>
              <a:rPr lang="fr-FR" b="0" i="0" u="none" strike="noStrike" dirty="0">
                <a:solidFill>
                  <a:srgbClr val="040C28"/>
                </a:solidFill>
                <a:effectLst/>
                <a:latin typeface="Google Sans"/>
              </a:rPr>
              <a:t> of the </a:t>
            </a:r>
            <a:r>
              <a:rPr lang="fr-FR" b="0" i="0" u="none" strike="noStrike" dirty="0" err="1">
                <a:solidFill>
                  <a:srgbClr val="040C28"/>
                </a:solidFill>
                <a:effectLst/>
                <a:latin typeface="Google Sans"/>
              </a:rPr>
              <a:t>Liver</a:t>
            </a:r>
            <a:r>
              <a:rPr lang="fr-FR" b="0" i="0" u="none" strike="noStrike" dirty="0">
                <a:solidFill>
                  <a:srgbClr val="040C28"/>
                </a:solidFill>
                <a:effectLst/>
                <a:latin typeface="Google Sans"/>
              </a:rPr>
              <a:t>) </a:t>
            </a:r>
            <a:r>
              <a:rPr lang="fr-FR" b="0" i="0" u="none" strike="noStrike" dirty="0">
                <a:solidFill>
                  <a:schemeClr val="dk1"/>
                </a:solidFill>
                <a:effectLst/>
              </a:rPr>
              <a:t>a publié en 2025 de </a:t>
            </a:r>
            <a:r>
              <a:rPr lang="fr-FR" b="0" i="0" u="sng" strike="noStrike" dirty="0">
                <a:solidFill>
                  <a:schemeClr val="dk1"/>
                </a:solidFill>
                <a:effectLst/>
              </a:rPr>
              <a:t>nouvelles recommandations</a:t>
            </a:r>
            <a:r>
              <a:rPr lang="fr-FR" b="0" i="0" u="none" strike="noStrike" baseline="30000" dirty="0">
                <a:solidFill>
                  <a:schemeClr val="dk1"/>
                </a:solidFill>
                <a:effectLst/>
              </a:rPr>
              <a:t>2 </a:t>
            </a:r>
            <a:r>
              <a:rPr lang="fr-FR" b="0" i="0" u="none" strike="noStrike" dirty="0">
                <a:solidFill>
                  <a:schemeClr val="dk1"/>
                </a:solidFill>
                <a:effectLst/>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b="0" i="0" u="none" strike="noStrike" dirty="0">
              <a:solidFill>
                <a:schemeClr val="dk1"/>
              </a:solidFill>
              <a:effectLst/>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i="0" u="none" strike="noStrike" dirty="0">
                <a:solidFill>
                  <a:schemeClr val="dk1"/>
                </a:solidFill>
                <a:effectLst/>
              </a:rPr>
              <a:t>Le </a:t>
            </a:r>
            <a:r>
              <a:rPr lang="fr-FR" b="1" i="0" u="none" strike="noStrike" dirty="0" err="1">
                <a:solidFill>
                  <a:schemeClr val="dk1"/>
                </a:solidFill>
                <a:effectLst/>
              </a:rPr>
              <a:t>défibrotide</a:t>
            </a:r>
            <a:r>
              <a:rPr lang="fr-FR" b="0" i="0" u="none" strike="noStrike" dirty="0">
                <a:solidFill>
                  <a:schemeClr val="dk1"/>
                </a:solidFill>
                <a:effectLst/>
              </a:rPr>
              <a:t> à la dose de </a:t>
            </a:r>
            <a:r>
              <a:rPr lang="fr-FR" sz="1200" b="0" dirty="0">
                <a:solidFill>
                  <a:schemeClr val="dk1"/>
                </a:solidFill>
                <a:latin typeface="Calibri"/>
                <a:ea typeface="Calibri"/>
                <a:cs typeface="Calibri"/>
                <a:sym typeface="Calibri"/>
              </a:rPr>
              <a:t>25 mg/kg/j pendant 21 jours :</a:t>
            </a:r>
          </a:p>
          <a:p>
            <a:pPr marL="342900" marR="0" lvl="0" indent="-342900" algn="l" rtl="0">
              <a:spcBef>
                <a:spcPts val="0"/>
              </a:spcBef>
              <a:spcAft>
                <a:spcPts val="0"/>
              </a:spcAft>
              <a:buClr>
                <a:schemeClr val="dk1"/>
              </a:buClr>
              <a:buSzPts val="2400"/>
              <a:buFont typeface="Calibri"/>
              <a:buChar char="-"/>
            </a:pPr>
            <a:r>
              <a:rPr lang="fr-FR" sz="1200" b="0" dirty="0">
                <a:solidFill>
                  <a:schemeClr val="dk1"/>
                </a:solidFill>
                <a:latin typeface="Calibri"/>
                <a:ea typeface="Calibri"/>
                <a:cs typeface="Calibri"/>
                <a:sym typeface="Calibri"/>
              </a:rPr>
              <a:t>est</a:t>
            </a:r>
            <a:r>
              <a:rPr lang="fr-FR" sz="1200" b="1" dirty="0">
                <a:solidFill>
                  <a:schemeClr val="dk1"/>
                </a:solidFill>
                <a:latin typeface="Calibri"/>
                <a:ea typeface="Calibri"/>
                <a:cs typeface="Calibri"/>
                <a:sym typeface="Calibri"/>
              </a:rPr>
              <a:t> recommandé</a:t>
            </a:r>
            <a:r>
              <a:rPr lang="fr-FR" sz="1200" dirty="0">
                <a:solidFill>
                  <a:schemeClr val="dk1"/>
                </a:solidFill>
                <a:latin typeface="Calibri"/>
                <a:ea typeface="Calibri"/>
                <a:cs typeface="Calibri"/>
                <a:sym typeface="Calibri"/>
              </a:rPr>
              <a:t> </a:t>
            </a:r>
            <a:r>
              <a:rPr lang="fr-FR" sz="1200" b="0" dirty="0">
                <a:solidFill>
                  <a:schemeClr val="dk1"/>
                </a:solidFill>
                <a:latin typeface="Calibri"/>
                <a:ea typeface="Calibri"/>
                <a:cs typeface="Calibri"/>
                <a:sym typeface="Calibri"/>
              </a:rPr>
              <a:t>lorsque le SOS est sévère.</a:t>
            </a:r>
            <a:endParaRPr lang="fr-FR" b="0" dirty="0"/>
          </a:p>
          <a:p>
            <a:pPr marL="342900" marR="0" lvl="0" indent="-342900" algn="l" rtl="0">
              <a:spcBef>
                <a:spcPts val="0"/>
              </a:spcBef>
              <a:spcAft>
                <a:spcPts val="0"/>
              </a:spcAft>
              <a:buClr>
                <a:schemeClr val="dk1"/>
              </a:buClr>
              <a:buSzPts val="2400"/>
              <a:buFont typeface="Calibri"/>
              <a:buChar char="-"/>
            </a:pPr>
            <a:r>
              <a:rPr lang="fr-FR" sz="1200" b="1" dirty="0">
                <a:solidFill>
                  <a:schemeClr val="dk1"/>
                </a:solidFill>
                <a:latin typeface="Calibri"/>
                <a:ea typeface="Calibri"/>
                <a:cs typeface="Calibri"/>
                <a:sym typeface="Calibri"/>
              </a:rPr>
              <a:t>peut être envisager </a:t>
            </a:r>
            <a:r>
              <a:rPr lang="fr-FR" sz="1200" b="0" dirty="0">
                <a:solidFill>
                  <a:schemeClr val="dk1"/>
                </a:solidFill>
                <a:latin typeface="Calibri"/>
                <a:ea typeface="Calibri"/>
                <a:cs typeface="Calibri"/>
                <a:sym typeface="Calibri"/>
              </a:rPr>
              <a:t>lorsque le SOS est modéré.</a:t>
            </a:r>
          </a:p>
          <a:p>
            <a:pPr marL="342900" marR="0" lvl="0" indent="-342900" algn="l" rtl="0">
              <a:spcBef>
                <a:spcPts val="0"/>
              </a:spcBef>
              <a:spcAft>
                <a:spcPts val="0"/>
              </a:spcAft>
              <a:buClr>
                <a:schemeClr val="dk1"/>
              </a:buClr>
              <a:buSzPts val="2400"/>
              <a:buFont typeface="Calibri"/>
              <a:buChar char="-"/>
            </a:pPr>
            <a:endParaRPr lang="fr-FR" b="1"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b="0" i="0" u="none" strike="noStrike" dirty="0">
                <a:solidFill>
                  <a:schemeClr val="dk1"/>
                </a:solidFill>
                <a:effectLst/>
                <a:latin typeface="Calibri"/>
                <a:cs typeface="Calibri"/>
                <a:sym typeface="Calibri"/>
              </a:rPr>
              <a:t>Le </a:t>
            </a:r>
            <a:r>
              <a:rPr lang="fr-FR" sz="1200" b="1" i="0" u="none" strike="noStrike" dirty="0">
                <a:solidFill>
                  <a:schemeClr val="dk1"/>
                </a:solidFill>
                <a:effectLst/>
                <a:latin typeface="Calibri"/>
                <a:cs typeface="Calibri"/>
                <a:sym typeface="Calibri"/>
              </a:rPr>
              <a:t>TIPS</a:t>
            </a:r>
            <a:r>
              <a:rPr lang="fr-FR" sz="1200" b="0" i="0" u="none" strike="noStrike" dirty="0">
                <a:solidFill>
                  <a:schemeClr val="dk1"/>
                </a:solidFill>
                <a:effectLst/>
                <a:latin typeface="Calibri"/>
                <a:cs typeface="Calibri"/>
                <a:sym typeface="Calibri"/>
              </a:rPr>
              <a:t> est à discuter en cas de </a:t>
            </a:r>
            <a:r>
              <a:rPr lang="fr-FR" sz="1200" b="1" i="0" u="none" strike="noStrike" dirty="0">
                <a:solidFill>
                  <a:schemeClr val="dk1"/>
                </a:solidFill>
                <a:effectLst/>
                <a:latin typeface="Calibri"/>
                <a:cs typeface="Calibri"/>
                <a:sym typeface="Calibri"/>
              </a:rPr>
              <a:t>dégradation rapide malgré un traitement médical </a:t>
            </a:r>
            <a:r>
              <a:rPr lang="fr-FR" sz="1200" b="0" i="0" u="none" strike="noStrike" dirty="0">
                <a:solidFill>
                  <a:schemeClr val="dk1"/>
                </a:solidFill>
                <a:effectLst/>
                <a:latin typeface="Calibri"/>
                <a:cs typeface="Calibri"/>
                <a:sym typeface="Calibri"/>
              </a:rPr>
              <a:t>bien conduit (</a:t>
            </a:r>
            <a:r>
              <a:rPr lang="fr-FR" sz="1200" b="0" i="0" u="none" strike="noStrike" dirty="0">
                <a:solidFill>
                  <a:srgbClr val="000000"/>
                </a:solidFill>
                <a:effectLst/>
                <a:latin typeface="-webkit-standard"/>
                <a:cs typeface="Calibri"/>
                <a:sym typeface="Calibri"/>
              </a:rPr>
              <a:t>ce </a:t>
            </a:r>
            <a:r>
              <a:rPr lang="fr-FR" b="0" i="0" u="none" strike="noStrike" dirty="0">
                <a:solidFill>
                  <a:srgbClr val="000000"/>
                </a:solidFill>
                <a:effectLst/>
                <a:latin typeface="-webkit-standard"/>
              </a:rPr>
              <a:t>sujet sera développé plus en détail dans la suite de cette présentation).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b="0" i="0" u="none" strike="noStrike" dirty="0">
              <a:solidFill>
                <a:srgbClr val="000000"/>
              </a:solidFill>
              <a:effectLst/>
              <a:latin typeface="-webkit-standard"/>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i="0" u="none" strike="noStrike" dirty="0">
                <a:solidFill>
                  <a:srgbClr val="000000"/>
                </a:solidFill>
                <a:effectLst/>
                <a:latin typeface="-webkit-standard"/>
              </a:rPr>
              <a:t>La transplantation hépatique ne fait actuellement l’objet d’aucun consensus établi et ne sera donc pas abordée dans cette présentation.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dirty="0"/>
          </a:p>
          <a:p>
            <a:pPr marL="0" lvl="0" indent="0" algn="l" rtl="0">
              <a:spcBef>
                <a:spcPts val="0"/>
              </a:spcBef>
              <a:spcAft>
                <a:spcPts val="0"/>
              </a:spcAft>
              <a:buNone/>
            </a:pPr>
            <a:r>
              <a:rPr lang="fr-FR" i="1" dirty="0"/>
              <a:t>Références</a:t>
            </a:r>
            <a:r>
              <a:rPr lang="fr-FR" dirty="0"/>
              <a:t> :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fr-FR" sz="1200" i="1" dirty="0" err="1">
                <a:solidFill>
                  <a:schemeClr val="dk1"/>
                </a:solidFill>
                <a:latin typeface="Calibri"/>
                <a:ea typeface="Calibri"/>
                <a:cs typeface="Calibri"/>
                <a:sym typeface="Calibri"/>
              </a:rPr>
              <a:t>Mohty</a:t>
            </a:r>
            <a:r>
              <a:rPr lang="fr-FR" sz="1200" i="1" dirty="0">
                <a:solidFill>
                  <a:schemeClr val="dk1"/>
                </a:solidFill>
                <a:latin typeface="Calibri"/>
                <a:ea typeface="Calibri"/>
                <a:cs typeface="Calibri"/>
                <a:sym typeface="Calibri"/>
              </a:rPr>
              <a:t> </a:t>
            </a:r>
            <a:r>
              <a:rPr lang="fr-FR" sz="1200" i="1" dirty="0">
                <a:solidFill>
                  <a:schemeClr val="dk1"/>
                </a:solidFill>
                <a:latin typeface="Arial"/>
                <a:ea typeface="Arial"/>
                <a:cs typeface="Arial"/>
                <a:sym typeface="Arial"/>
              </a:rPr>
              <a:t>et</a:t>
            </a:r>
            <a:r>
              <a:rPr lang="fr-FR" sz="1200" i="1" dirty="0">
                <a:solidFill>
                  <a:schemeClr val="dk1"/>
                </a:solidFill>
                <a:latin typeface="Calibri"/>
                <a:ea typeface="Calibri"/>
                <a:cs typeface="Calibri"/>
                <a:sym typeface="Calibri"/>
              </a:rPr>
              <a:t> al, EBMT 2023</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fr-FR" i="1" dirty="0"/>
              <a:t>EASL guidelines 2025</a:t>
            </a:r>
          </a:p>
        </p:txBody>
      </p:sp>
      <p:sp>
        <p:nvSpPr>
          <p:cNvPr id="420" name="Google Shape;4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0" i="0" u="none" strike="noStrike" dirty="0">
                <a:solidFill>
                  <a:srgbClr val="000000"/>
                </a:solidFill>
                <a:effectLst/>
                <a:latin typeface="Arial" panose="020B0604020202020204" pitchFamily="34" charset="0"/>
                <a:cs typeface="Arial" panose="020B0604020202020204" pitchFamily="34" charset="0"/>
              </a:rPr>
              <a:t>Le TIPS (</a:t>
            </a:r>
            <a:r>
              <a:rPr lang="fr-FR" b="0" i="0" u="none" strike="noStrike" dirty="0" err="1">
                <a:solidFill>
                  <a:srgbClr val="000000"/>
                </a:solidFill>
                <a:effectLst/>
                <a:latin typeface="Arial" panose="020B0604020202020204" pitchFamily="34" charset="0"/>
                <a:cs typeface="Arial" panose="020B0604020202020204" pitchFamily="34" charset="0"/>
              </a:rPr>
              <a:t>Transjugular</a:t>
            </a:r>
            <a:r>
              <a:rPr lang="fr-FR" b="0" i="0" u="none" strike="noStrike" dirty="0">
                <a:solidFill>
                  <a:srgbClr val="000000"/>
                </a:solidFill>
                <a:effectLst/>
                <a:latin typeface="Arial" panose="020B0604020202020204" pitchFamily="34" charset="0"/>
                <a:cs typeface="Arial" panose="020B0604020202020204" pitchFamily="34" charset="0"/>
              </a:rPr>
              <a:t> </a:t>
            </a:r>
            <a:r>
              <a:rPr lang="fr-FR" b="0" i="0" u="none" strike="noStrike" dirty="0" err="1">
                <a:solidFill>
                  <a:srgbClr val="000000"/>
                </a:solidFill>
                <a:effectLst/>
                <a:latin typeface="Arial" panose="020B0604020202020204" pitchFamily="34" charset="0"/>
                <a:cs typeface="Arial" panose="020B0604020202020204" pitchFamily="34" charset="0"/>
              </a:rPr>
              <a:t>Intrahepatic</a:t>
            </a:r>
            <a:r>
              <a:rPr lang="fr-FR" b="0" i="0" u="none" strike="noStrike" dirty="0">
                <a:solidFill>
                  <a:srgbClr val="000000"/>
                </a:solidFill>
                <a:effectLst/>
                <a:latin typeface="Arial" panose="020B0604020202020204" pitchFamily="34" charset="0"/>
                <a:cs typeface="Arial" panose="020B0604020202020204" pitchFamily="34" charset="0"/>
              </a:rPr>
              <a:t> Porto-</a:t>
            </a:r>
            <a:r>
              <a:rPr lang="fr-FR" b="0" i="0" u="none" strike="noStrike" dirty="0" err="1">
                <a:solidFill>
                  <a:srgbClr val="000000"/>
                </a:solidFill>
                <a:effectLst/>
                <a:latin typeface="Arial" panose="020B0604020202020204" pitchFamily="34" charset="0"/>
                <a:cs typeface="Arial" panose="020B0604020202020204" pitchFamily="34" charset="0"/>
              </a:rPr>
              <a:t>systemic</a:t>
            </a:r>
            <a:r>
              <a:rPr lang="fr-FR" b="0" i="0" u="none" strike="noStrike" dirty="0">
                <a:solidFill>
                  <a:srgbClr val="000000"/>
                </a:solidFill>
                <a:effectLst/>
                <a:latin typeface="Arial" panose="020B0604020202020204" pitchFamily="34" charset="0"/>
                <a:cs typeface="Arial" panose="020B0604020202020204" pitchFamily="34" charset="0"/>
              </a:rPr>
              <a:t> Shunt) dans le traitement du SOS a longtemps été une procédure </a:t>
            </a:r>
            <a:r>
              <a:rPr lang="fr-FR" b="1" i="0" u="none" strike="noStrike" dirty="0">
                <a:solidFill>
                  <a:srgbClr val="000000"/>
                </a:solidFill>
                <a:effectLst/>
                <a:latin typeface="Arial" panose="020B0604020202020204" pitchFamily="34" charset="0"/>
                <a:cs typeface="Arial" panose="020B0604020202020204" pitchFamily="34" charset="0"/>
              </a:rPr>
              <a:t>non recommandée </a:t>
            </a:r>
            <a:r>
              <a:rPr lang="fr-FR" b="0" i="0" u="none" strike="noStrike" dirty="0">
                <a:solidFill>
                  <a:srgbClr val="000000"/>
                </a:solidFill>
                <a:effectLst/>
                <a:latin typeface="Arial" panose="020B0604020202020204" pitchFamily="34" charset="0"/>
                <a:cs typeface="Arial" panose="020B0604020202020204" pitchFamily="34" charset="0"/>
              </a:rPr>
              <a:t>en raison de l'absence de bénéfice démontré en termes de survie ou de pronostic dans la littérature. Ces études, souvent </a:t>
            </a:r>
            <a:r>
              <a:rPr lang="fr-FR" b="0" i="0" u="sng" strike="noStrike" dirty="0">
                <a:solidFill>
                  <a:srgbClr val="000000"/>
                </a:solidFill>
                <a:effectLst/>
                <a:latin typeface="Arial" panose="020B0604020202020204" pitchFamily="34" charset="0"/>
                <a:cs typeface="Arial" panose="020B0604020202020204" pitchFamily="34" charset="0"/>
              </a:rPr>
              <a:t>rétrospectives</a:t>
            </a:r>
            <a:r>
              <a:rPr lang="fr-FR" b="0" i="0" u="none" strike="noStrike" dirty="0">
                <a:solidFill>
                  <a:srgbClr val="000000"/>
                </a:solidFill>
                <a:effectLst/>
                <a:latin typeface="Arial" panose="020B0604020202020204" pitchFamily="34" charset="0"/>
                <a:cs typeface="Arial" panose="020B0604020202020204" pitchFamily="34" charset="0"/>
              </a:rPr>
              <a:t> et limitées à de </a:t>
            </a:r>
            <a:r>
              <a:rPr lang="fr-FR" b="0" i="0" u="sng" strike="noStrike" dirty="0">
                <a:solidFill>
                  <a:srgbClr val="000000"/>
                </a:solidFill>
                <a:effectLst/>
                <a:latin typeface="Arial" panose="020B0604020202020204" pitchFamily="34" charset="0"/>
                <a:cs typeface="Arial" panose="020B0604020202020204" pitchFamily="34" charset="0"/>
              </a:rPr>
              <a:t>petites séries de cas</a:t>
            </a:r>
            <a:r>
              <a:rPr lang="fr-FR" b="0" i="0" u="none" strike="noStrike" dirty="0">
                <a:solidFill>
                  <a:srgbClr val="000000"/>
                </a:solidFill>
                <a:effectLst/>
                <a:latin typeface="Arial" panose="020B0604020202020204" pitchFamily="34" charset="0"/>
                <a:cs typeface="Arial" panose="020B0604020202020204" pitchFamily="34" charset="0"/>
              </a:rPr>
              <a:t>, rapportaient cependant une amélioration hémodynamique significative, notamment sur l’hypertension portale.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0" i="0" u="none" strike="noStrike" dirty="0">
                <a:solidFill>
                  <a:srgbClr val="000000"/>
                </a:solidFill>
                <a:effectLst/>
                <a:latin typeface="Arial" panose="020B0604020202020204" pitchFamily="34" charset="0"/>
                <a:cs typeface="Arial" panose="020B0604020202020204" pitchFamily="34" charset="0"/>
              </a:rPr>
              <a:t>Une revue, publiée en 2005 et regroupant les données de 26 patients (principalement après greffe de moelle osseuse), mettait un évidence un </a:t>
            </a:r>
            <a:r>
              <a:rPr lang="fr-FR" b="1" i="0" u="none" strike="noStrike" dirty="0">
                <a:solidFill>
                  <a:srgbClr val="000000"/>
                </a:solidFill>
                <a:effectLst/>
                <a:latin typeface="Arial" panose="020B0604020202020204" pitchFamily="34" charset="0"/>
                <a:cs typeface="Arial" panose="020B0604020202020204" pitchFamily="34" charset="0"/>
              </a:rPr>
              <a:t>taux de survie global très faible d’environ 20 %.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1"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0" i="0" u="sng" strike="noStrike" dirty="0">
                <a:solidFill>
                  <a:srgbClr val="000000"/>
                </a:solidFill>
                <a:effectLst/>
                <a:latin typeface="Arial" panose="020B0604020202020204" pitchFamily="34" charset="0"/>
                <a:cs typeface="Arial" panose="020B0604020202020204" pitchFamily="34" charset="0"/>
              </a:rPr>
              <a:t>Plusieurs facteurs peuvent cependant être soulevés </a:t>
            </a:r>
            <a:r>
              <a:rPr lang="fr-FR" b="0" i="0" u="none" strike="noStrike" dirty="0">
                <a:solidFill>
                  <a:srgbClr val="000000"/>
                </a:solidFill>
                <a:effectLst/>
                <a:latin typeface="Arial" panose="020B0604020202020204" pitchFamily="34" charset="0"/>
                <a:cs typeface="Arial" panose="020B0604020202020204" pitchFamily="34" charset="0"/>
              </a:rPr>
              <a:t>:</a:t>
            </a:r>
          </a:p>
          <a:p>
            <a:pPr algn="l">
              <a:buFont typeface="Wingdings" pitchFamily="2" charset="2"/>
              <a:buChar char="Ø"/>
            </a:pPr>
            <a:r>
              <a:rPr lang="fr-FR" b="0" i="0" u="none" strike="noStrike" dirty="0">
                <a:solidFill>
                  <a:srgbClr val="000000"/>
                </a:solidFill>
                <a:effectLst/>
                <a:latin typeface="Arial" panose="020B0604020202020204" pitchFamily="34" charset="0"/>
                <a:cs typeface="Arial" panose="020B0604020202020204" pitchFamily="34" charset="0"/>
              </a:rPr>
              <a:t>Tout d’abord, la majorité des patients inclus dans les premières séries </a:t>
            </a:r>
            <a:r>
              <a:rPr lang="fr-FR" b="1" i="0" u="none" strike="noStrike" dirty="0">
                <a:solidFill>
                  <a:srgbClr val="000000"/>
                </a:solidFill>
                <a:effectLst/>
                <a:latin typeface="Arial" panose="020B0604020202020204" pitchFamily="34" charset="0"/>
                <a:cs typeface="Arial" panose="020B0604020202020204" pitchFamily="34" charset="0"/>
              </a:rPr>
              <a:t>ne bénéficiaient pas de biopsie hépatique</a:t>
            </a:r>
            <a:r>
              <a:rPr lang="fr-FR" b="0" i="0" u="none" strike="noStrike" dirty="0">
                <a:solidFill>
                  <a:srgbClr val="000000"/>
                </a:solidFill>
                <a:effectLst/>
                <a:latin typeface="Arial" panose="020B0604020202020204" pitchFamily="34" charset="0"/>
                <a:cs typeface="Arial" panose="020B0604020202020204" pitchFamily="34" charset="0"/>
              </a:rPr>
              <a:t>, rendant incertaine la confirmation diagnostique du syndrome d’obstruction sinusoïdale (SOS). Or, de nombreux diagnostics différentiels peuvent mimer un tableau clinique similaire, en particulier la maladie du greffon contre l’hôte (GVH), ce qui complique l’interprétation des données et soulève la question de la justesse de l’indication du TIPS dans ces études.</a:t>
            </a:r>
          </a:p>
          <a:p>
            <a:pPr algn="l">
              <a:buFont typeface="Wingdings" pitchFamily="2" charset="2"/>
              <a:buChar char="Ø"/>
            </a:pPr>
            <a:r>
              <a:rPr lang="fr-FR" b="0" i="0" u="none" strike="noStrike" dirty="0">
                <a:solidFill>
                  <a:srgbClr val="000000"/>
                </a:solidFill>
                <a:effectLst/>
                <a:latin typeface="-webkit-standard"/>
              </a:rPr>
              <a:t>Par ailleurs, la </a:t>
            </a:r>
            <a:r>
              <a:rPr lang="fr-FR" b="1" i="0" u="none" strike="noStrike" dirty="0">
                <a:solidFill>
                  <a:srgbClr val="000000"/>
                </a:solidFill>
                <a:effectLst/>
                <a:latin typeface="-webkit-standard"/>
              </a:rPr>
              <a:t>sévérité initiale </a:t>
            </a:r>
            <a:r>
              <a:rPr lang="fr-FR" b="0" i="0" u="none" strike="noStrike" dirty="0">
                <a:solidFill>
                  <a:srgbClr val="000000"/>
                </a:solidFill>
                <a:effectLst/>
                <a:latin typeface="-webkit-standard"/>
              </a:rPr>
              <a:t>du tableau clinique constitue un facteur important à considérer, suggérant une prise en charge souvent tardive</a:t>
            </a:r>
            <a:r>
              <a:rPr lang="fr-FR" b="0" i="0" u="none" strike="noStrike" dirty="0">
                <a:solidFill>
                  <a:srgbClr val="000000"/>
                </a:solidFill>
                <a:effectLst/>
                <a:latin typeface="Arial" panose="020B0604020202020204" pitchFamily="34" charset="0"/>
                <a:cs typeface="Arial" panose="020B0604020202020204" pitchFamily="34" charset="0"/>
              </a:rPr>
              <a:t>. </a:t>
            </a:r>
          </a:p>
          <a:p>
            <a:pPr algn="l">
              <a:buFont typeface="Wingdings" pitchFamily="2" charset="2"/>
              <a:buChar char="Ø"/>
            </a:pPr>
            <a:r>
              <a:rPr lang="fr-FR" b="0" i="0" u="none" strike="noStrike" dirty="0">
                <a:solidFill>
                  <a:srgbClr val="000000"/>
                </a:solidFill>
                <a:effectLst/>
                <a:latin typeface="Arial" panose="020B0604020202020204" pitchFamily="34" charset="0"/>
                <a:cs typeface="Arial" panose="020B0604020202020204" pitchFamily="34" charset="0"/>
              </a:rPr>
              <a:t>Et enfin, aucun des travaux rapportés ne précisait </a:t>
            </a:r>
            <a:r>
              <a:rPr lang="fr-FR" b="1" i="0" u="none" strike="noStrike" dirty="0">
                <a:solidFill>
                  <a:srgbClr val="000000"/>
                </a:solidFill>
                <a:effectLst/>
                <a:latin typeface="Arial" panose="020B0604020202020204" pitchFamily="34" charset="0"/>
                <a:cs typeface="Arial" panose="020B0604020202020204" pitchFamily="34" charset="0"/>
              </a:rPr>
              <a:t>le délai entre l’apparition des symptômes et la mise en place du TIPS</a:t>
            </a:r>
            <a:r>
              <a:rPr lang="fr-FR" b="0" i="0" u="none" strike="noStrike" dirty="0">
                <a:solidFill>
                  <a:srgbClr val="000000"/>
                </a:solidFill>
                <a:effectLst/>
                <a:latin typeface="Arial" panose="020B0604020202020204" pitchFamily="34" charset="0"/>
                <a:cs typeface="Arial" panose="020B0604020202020204" pitchFamily="34" charset="0"/>
              </a:rPr>
              <a:t>, alors que ce paramètre pourrait constituer un déterminant majeur de l’efficacité de cette procédure.</a:t>
            </a:r>
          </a:p>
          <a:p>
            <a:pPr algn="l">
              <a:buFont typeface="Wingdings" pitchFamily="2" charset="2"/>
              <a:buChar char="Ø"/>
            </a:pPr>
            <a:endParaRPr lang="fr-FR"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i="0" u="none" strike="noStrike" dirty="0">
                <a:solidFill>
                  <a:srgbClr val="000000"/>
                </a:solidFill>
                <a:effectLst/>
                <a:latin typeface="Arial" panose="020B0604020202020204" pitchFamily="34" charset="0"/>
                <a:cs typeface="Arial" panose="020B0604020202020204" pitchFamily="34" charset="0"/>
              </a:rPr>
              <a:t>Ces résultats interrogent sur l’importance du délai de mise en place du TIPS, ainsi que sur la nécessité d’une sélection plus rigoureuse des patients éligibles à un TIPS.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sz="1200" dirty="0">
              <a:solidFill>
                <a:schemeClr val="dk1"/>
              </a:solidFill>
              <a:latin typeface="Arial" panose="020B0604020202020204" pitchFamily="34" charset="0"/>
              <a:ea typeface="Arial"/>
              <a:cs typeface="Arial" panose="020B0604020202020204" pitchFamily="34" charset="0"/>
              <a:sym typeface="Arial"/>
            </a:endParaRPr>
          </a:p>
          <a:p>
            <a:pPr marL="0" lvl="0" indent="0" algn="l" rtl="0">
              <a:spcBef>
                <a:spcPts val="0"/>
              </a:spcBef>
              <a:spcAft>
                <a:spcPts val="0"/>
              </a:spcAft>
              <a:buNone/>
            </a:pPr>
            <a:r>
              <a:rPr lang="fr-FR" i="1" dirty="0">
                <a:latin typeface="Arial" panose="020B0604020202020204" pitchFamily="34" charset="0"/>
                <a:cs typeface="Arial" panose="020B0604020202020204" pitchFamily="34" charset="0"/>
              </a:rPr>
              <a:t>Référence</a:t>
            </a:r>
            <a:r>
              <a:rPr lang="fr-FR" dirty="0">
                <a:latin typeface="Arial" panose="020B0604020202020204" pitchFamily="34" charset="0"/>
                <a:cs typeface="Arial" panose="020B0604020202020204" pitchFamily="34" charset="0"/>
              </a:rPr>
              <a:t>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0" i="1" u="none" strike="noStrike" dirty="0" err="1">
                <a:solidFill>
                  <a:srgbClr val="000000"/>
                </a:solidFill>
                <a:effectLst/>
              </a:rPr>
              <a:t>Senzolo</a:t>
            </a:r>
            <a:r>
              <a:rPr lang="fr-FR" b="0" i="1" u="none" strike="noStrike" dirty="0">
                <a:solidFill>
                  <a:srgbClr val="000000"/>
                </a:solidFill>
                <a:effectLst/>
              </a:rPr>
              <a:t>, and al.</a:t>
            </a:r>
            <a:r>
              <a:rPr lang="fr-FR" b="0" i="1" u="none" strike="noStrike" dirty="0">
                <a:solidFill>
                  <a:srgbClr val="000000"/>
                </a:solidFill>
                <a:effectLst/>
                <a:latin typeface="-webkit-standard"/>
              </a:rPr>
              <a:t> </a:t>
            </a:r>
            <a:r>
              <a:rPr lang="fr-FR" b="0" i="1" u="none" strike="noStrike" dirty="0" err="1">
                <a:solidFill>
                  <a:srgbClr val="000000"/>
                </a:solidFill>
                <a:effectLst/>
                <a:latin typeface="-webkit-standard"/>
              </a:rPr>
              <a:t>Letter</a:t>
            </a:r>
            <a:r>
              <a:rPr lang="fr-FR" b="0" i="1" u="none" strike="noStrike" dirty="0">
                <a:solidFill>
                  <a:srgbClr val="000000"/>
                </a:solidFill>
                <a:effectLst/>
                <a:latin typeface="-webkit-standard"/>
              </a:rPr>
              <a:t> to the editor. 2005</a:t>
            </a:r>
            <a:endParaRPr lang="fr-FR" sz="1200" b="0" i="1" dirty="0">
              <a:solidFill>
                <a:schemeClr val="dk1"/>
              </a:solidFill>
              <a:latin typeface="Arial" panose="020B0604020202020204" pitchFamily="34" charset="0"/>
              <a:ea typeface="Arial"/>
              <a:cs typeface="Arial" panose="020B0604020202020204" pitchFamily="34" charset="0"/>
              <a:sym typeface="Arial"/>
            </a:endParaRPr>
          </a:p>
        </p:txBody>
      </p:sp>
      <p:sp>
        <p:nvSpPr>
          <p:cNvPr id="461" name="Google Shape;46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89" name="Google Shape;89;p1"/>
          <p:cNvSpPr/>
          <p:nvPr userDrawn="1"/>
        </p:nvSpPr>
        <p:spPr>
          <a:xfrm>
            <a:off x="685800" y="685800"/>
            <a:ext cx="10820400" cy="548640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Arial"/>
              <a:ea typeface="Arial"/>
              <a:cs typeface="Arial"/>
              <a:sym typeface="Arial"/>
            </a:endParaRPr>
          </a:p>
        </p:txBody>
      </p:sp>
      <p:sp>
        <p:nvSpPr>
          <p:cNvPr id="16" name="Google Shape;16;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326" name="Google Shape;326;p20">
            <a:extLst>
              <a:ext uri="{FF2B5EF4-FFF2-40B4-BE49-F238E27FC236}">
                <a16:creationId xmlns:a16="http://schemas.microsoft.com/office/drawing/2014/main" id="{87C8A425-3682-84B8-7870-11DA0901789E}"/>
              </a:ext>
            </a:extLst>
          </p:cNvPr>
          <p:cNvSpPr/>
          <p:nvPr userDrawn="1"/>
        </p:nvSpPr>
        <p:spPr>
          <a:xfrm>
            <a:off x="1" y="0"/>
            <a:ext cx="12192000" cy="762000"/>
          </a:xfrm>
          <a:prstGeom prst="rect">
            <a:avLst/>
          </a:prstGeom>
          <a:solidFill>
            <a:srgbClr val="FAE2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2" name="Google Shape;2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Google Shape;26;p48"/>
          <p:cNvSpPr txBox="1">
            <a:spLocks noGrp="1"/>
          </p:cNvSpPr>
          <p:nvPr>
            <p:ph type="sldNum" idx="12"/>
          </p:nvPr>
        </p:nvSpPr>
        <p:spPr>
          <a:xfrm>
            <a:off x="9448800" y="64865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5"/>
          <p:cNvSpPr>
            <a:spLocks noGrp="1"/>
          </p:cNvSpPr>
          <p:nvPr>
            <p:ph type="pic" idx="2"/>
          </p:nvPr>
        </p:nvSpPr>
        <p:spPr>
          <a:xfrm>
            <a:off x="5183188" y="987425"/>
            <a:ext cx="6172200" cy="4873625"/>
          </a:xfrm>
          <a:prstGeom prst="rect">
            <a:avLst/>
          </a:prstGeom>
          <a:noFill/>
          <a:ln>
            <a:noFill/>
          </a:ln>
        </p:spPr>
      </p:sp>
      <p:sp>
        <p:nvSpPr>
          <p:cNvPr id="68" name="Google Shape;68;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4" name="ZoneTexte 3">
            <a:extLst>
              <a:ext uri="{FF2B5EF4-FFF2-40B4-BE49-F238E27FC236}">
                <a16:creationId xmlns:a16="http://schemas.microsoft.com/office/drawing/2014/main" id="{1F25EF10-4B56-F4D9-66A4-7F5AD17428E0}"/>
              </a:ext>
            </a:extLst>
          </p:cNvPr>
          <p:cNvSpPr txBox="1"/>
          <p:nvPr/>
        </p:nvSpPr>
        <p:spPr>
          <a:xfrm>
            <a:off x="685800" y="5491167"/>
            <a:ext cx="10820400" cy="707886"/>
          </a:xfrm>
          <a:prstGeom prst="rect">
            <a:avLst/>
          </a:prstGeom>
          <a:noFill/>
        </p:spPr>
        <p:txBody>
          <a:bodyPr wrap="square" rtlCol="0">
            <a:spAutoFit/>
          </a:bodyPr>
          <a:lstStyle/>
          <a:p>
            <a:r>
              <a:rPr lang="fr-FR" sz="2000" b="1" dirty="0">
                <a:solidFill>
                  <a:schemeClr val="tx1">
                    <a:lumMod val="65000"/>
                    <a:lumOff val="35000"/>
                  </a:schemeClr>
                </a:solidFill>
                <a:latin typeface="Calibri" panose="020F0502020204030204" pitchFamily="34" charset="0"/>
                <a:cs typeface="Calibri" panose="020F0502020204030204" pitchFamily="34" charset="0"/>
              </a:rPr>
              <a:t>Concours de diaporama </a:t>
            </a:r>
          </a:p>
          <a:p>
            <a:r>
              <a:rPr lang="fr-FR" sz="2000" b="1" dirty="0">
                <a:solidFill>
                  <a:schemeClr val="tx1">
                    <a:lumMod val="65000"/>
                    <a:lumOff val="35000"/>
                  </a:schemeClr>
                </a:solidFill>
                <a:latin typeface="Calibri" panose="020F0502020204030204" pitchFamily="34" charset="0"/>
                <a:cs typeface="Calibri" panose="020F0502020204030204" pitchFamily="34" charset="0"/>
              </a:rPr>
              <a:t>AFEF 2025</a:t>
            </a:r>
          </a:p>
        </p:txBody>
      </p:sp>
      <p:pic>
        <p:nvPicPr>
          <p:cNvPr id="2" name="Image 1">
            <a:extLst>
              <a:ext uri="{FF2B5EF4-FFF2-40B4-BE49-F238E27FC236}">
                <a16:creationId xmlns:a16="http://schemas.microsoft.com/office/drawing/2014/main" id="{8F063347-44E5-CB92-9149-C8B3D210AA49}"/>
              </a:ext>
            </a:extLst>
          </p:cNvPr>
          <p:cNvPicPr>
            <a:picLocks noChangeAspect="1"/>
          </p:cNvPicPr>
          <p:nvPr/>
        </p:nvPicPr>
        <p:blipFill>
          <a:blip r:embed="rId3"/>
          <a:stretch>
            <a:fillRect/>
          </a:stretch>
        </p:blipFill>
        <p:spPr>
          <a:xfrm>
            <a:off x="8820152" y="3586413"/>
            <a:ext cx="2476499" cy="2476499"/>
          </a:xfrm>
          <a:prstGeom prst="rect">
            <a:avLst/>
          </a:prstGeom>
        </p:spPr>
      </p:pic>
      <p:sp>
        <p:nvSpPr>
          <p:cNvPr id="90" name="Google Shape;90;p1"/>
          <p:cNvSpPr txBox="1"/>
          <p:nvPr/>
        </p:nvSpPr>
        <p:spPr>
          <a:xfrm>
            <a:off x="685800" y="2929467"/>
            <a:ext cx="11459634" cy="122657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fr-FR" sz="5000" b="1" i="0" u="none" strike="noStrike" cap="none" dirty="0">
                <a:solidFill>
                  <a:schemeClr val="tx2">
                    <a:lumMod val="50000"/>
                  </a:schemeClr>
                </a:solidFill>
                <a:latin typeface="Calibri" panose="020F0502020204030204" pitchFamily="34" charset="0"/>
                <a:ea typeface="Play"/>
                <a:cs typeface="Calibri" panose="020F0502020204030204" pitchFamily="34" charset="0"/>
                <a:sym typeface="Play"/>
              </a:rPr>
              <a:t>Syndrome d’Obstruction </a:t>
            </a:r>
            <a:r>
              <a:rPr lang="fr-FR" sz="5000" b="1" dirty="0">
                <a:solidFill>
                  <a:schemeClr val="tx2">
                    <a:lumMod val="50000"/>
                  </a:schemeClr>
                </a:solidFill>
                <a:latin typeface="Calibri" panose="020F0502020204030204" pitchFamily="34" charset="0"/>
                <a:ea typeface="Play"/>
                <a:cs typeface="Calibri" panose="020F0502020204030204" pitchFamily="34" charset="0"/>
                <a:sym typeface="Play"/>
              </a:rPr>
              <a:t>S</a:t>
            </a:r>
            <a:r>
              <a:rPr lang="fr-FR" sz="5000" b="1" i="0" u="none" strike="noStrike" cap="none" dirty="0">
                <a:solidFill>
                  <a:schemeClr val="tx2">
                    <a:lumMod val="50000"/>
                  </a:schemeClr>
                </a:solidFill>
                <a:latin typeface="Calibri" panose="020F0502020204030204" pitchFamily="34" charset="0"/>
                <a:ea typeface="Play"/>
                <a:cs typeface="Calibri" panose="020F0502020204030204" pitchFamily="34" charset="0"/>
                <a:sym typeface="Play"/>
              </a:rPr>
              <a:t>inusoïdale </a:t>
            </a:r>
          </a:p>
          <a:p>
            <a:pPr marL="0" marR="0" lvl="0" indent="0" algn="ctr" rtl="0">
              <a:lnSpc>
                <a:spcPct val="90000"/>
              </a:lnSpc>
              <a:spcBef>
                <a:spcPts val="0"/>
              </a:spcBef>
              <a:spcAft>
                <a:spcPts val="0"/>
              </a:spcAft>
              <a:buNone/>
            </a:pPr>
            <a:r>
              <a:rPr lang="fr-FR" sz="5000" b="1" dirty="0">
                <a:solidFill>
                  <a:schemeClr val="tx2">
                    <a:lumMod val="50000"/>
                  </a:schemeClr>
                </a:solidFill>
                <a:latin typeface="Calibri" panose="020F0502020204030204" pitchFamily="34" charset="0"/>
                <a:ea typeface="Play"/>
                <a:cs typeface="Calibri" panose="020F0502020204030204" pitchFamily="34" charset="0"/>
                <a:sym typeface="Play"/>
              </a:rPr>
              <a:t>et</a:t>
            </a:r>
            <a:r>
              <a:rPr lang="fr-FR" sz="5000" b="1" i="0" u="none" strike="noStrike" cap="none" dirty="0">
                <a:solidFill>
                  <a:schemeClr val="tx2">
                    <a:lumMod val="50000"/>
                  </a:schemeClr>
                </a:solidFill>
                <a:latin typeface="Calibri" panose="020F0502020204030204" pitchFamily="34" charset="0"/>
                <a:ea typeface="Play"/>
                <a:cs typeface="Calibri" panose="020F0502020204030204" pitchFamily="34" charset="0"/>
                <a:sym typeface="Play"/>
              </a:rPr>
              <a:t> TIPS</a:t>
            </a:r>
            <a:endParaRPr sz="5000" dirty="0">
              <a:solidFill>
                <a:schemeClr val="tx2">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500" name="Google Shape;500;p32"/>
          <p:cNvSpPr txBox="1"/>
          <p:nvPr/>
        </p:nvSpPr>
        <p:spPr>
          <a:xfrm>
            <a:off x="-3857" y="954084"/>
            <a:ext cx="1219585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dirty="0">
                <a:solidFill>
                  <a:schemeClr val="dk1"/>
                </a:solidFill>
                <a:latin typeface="Calibri" panose="020F0502020204030204" pitchFamily="34" charset="0"/>
                <a:cs typeface="Calibri" panose="020F0502020204030204" pitchFamily="34" charset="0"/>
                <a:sym typeface="Arial"/>
              </a:rPr>
              <a:t>Inclusion de 10 patients avec diagnostic de SOS sévère (confirmé histologiquement) :</a:t>
            </a:r>
          </a:p>
          <a:p>
            <a:pPr marL="0" marR="0" lvl="0" indent="0" algn="ctr" rtl="0">
              <a:spcBef>
                <a:spcPts val="0"/>
              </a:spcBef>
              <a:spcAft>
                <a:spcPts val="0"/>
              </a:spcAft>
              <a:buNone/>
            </a:pPr>
            <a:r>
              <a:rPr lang="fr-FR" sz="2400" b="1" dirty="0">
                <a:solidFill>
                  <a:schemeClr val="accent6">
                    <a:lumMod val="75000"/>
                  </a:schemeClr>
                </a:solidFill>
                <a:latin typeface="Calibri" panose="020F0502020204030204" pitchFamily="34" charset="0"/>
                <a:cs typeface="Calibri" panose="020F0502020204030204" pitchFamily="34" charset="0"/>
              </a:rPr>
              <a:t>1 patient en vie à 6 mois du TIPS</a:t>
            </a:r>
            <a:r>
              <a:rPr lang="fr-FR" sz="2400" b="1" dirty="0">
                <a:solidFill>
                  <a:schemeClr val="accent6">
                    <a:lumMod val="75000"/>
                  </a:schemeClr>
                </a:solidFill>
                <a:latin typeface="Calibri" panose="020F0502020204030204" pitchFamily="34" charset="0"/>
                <a:cs typeface="Calibri" panose="020F0502020204030204" pitchFamily="34" charset="0"/>
                <a:sym typeface="Arial"/>
              </a:rPr>
              <a:t> </a:t>
            </a:r>
            <a:endParaRPr b="1" dirty="0">
              <a:solidFill>
                <a:schemeClr val="accent6">
                  <a:lumMod val="75000"/>
                </a:schemeClr>
              </a:solidFill>
              <a:latin typeface="Calibri" panose="020F0502020204030204" pitchFamily="34" charset="0"/>
              <a:cs typeface="Calibri" panose="020F0502020204030204" pitchFamily="34" charset="0"/>
            </a:endParaRPr>
          </a:p>
        </p:txBody>
      </p:sp>
      <p:sp>
        <p:nvSpPr>
          <p:cNvPr id="501" name="Google Shape;501;p32"/>
          <p:cNvSpPr txBox="1"/>
          <p:nvPr/>
        </p:nvSpPr>
        <p:spPr>
          <a:xfrm>
            <a:off x="6095998" y="6521587"/>
            <a:ext cx="6099858"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dirty="0">
                <a:solidFill>
                  <a:schemeClr val="dk1"/>
                </a:solidFill>
                <a:latin typeface="Calibri"/>
                <a:ea typeface="Calibri"/>
                <a:cs typeface="Calibri"/>
                <a:sym typeface="Calibri"/>
              </a:rPr>
              <a:t>Azoulay and al, Bone </a:t>
            </a:r>
            <a:r>
              <a:rPr lang="fr-FR" dirty="0" err="1">
                <a:solidFill>
                  <a:schemeClr val="dk1"/>
                </a:solidFill>
                <a:latin typeface="Calibri"/>
                <a:ea typeface="Calibri"/>
                <a:cs typeface="Calibri"/>
                <a:sym typeface="Calibri"/>
              </a:rPr>
              <a:t>Marrow</a:t>
            </a:r>
            <a:r>
              <a:rPr lang="fr-FR" dirty="0">
                <a:solidFill>
                  <a:schemeClr val="dk1"/>
                </a:solidFill>
                <a:latin typeface="Calibri"/>
                <a:ea typeface="Calibri"/>
                <a:cs typeface="Calibri"/>
                <a:sym typeface="Calibri"/>
              </a:rPr>
              <a:t> Transplant, 2000</a:t>
            </a:r>
            <a:endParaRPr dirty="0"/>
          </a:p>
        </p:txBody>
      </p:sp>
      <p:pic>
        <p:nvPicPr>
          <p:cNvPr id="502" name="Google Shape;502;p32" descr="Une image contenant texte, reçu, capture d’écran, Police&#10;&#10;Description générée automatiquement"/>
          <p:cNvPicPr preferRelativeResize="0"/>
          <p:nvPr/>
        </p:nvPicPr>
        <p:blipFill rotWithShape="1">
          <a:blip r:embed="rId3">
            <a:alphaModFix/>
          </a:blip>
          <a:srcRect l="86971" t="4745" r="-301" b="5837"/>
          <a:stretch/>
        </p:blipFill>
        <p:spPr>
          <a:xfrm>
            <a:off x="9966510" y="2026683"/>
            <a:ext cx="1685900" cy="3336397"/>
          </a:xfrm>
          <a:prstGeom prst="rect">
            <a:avLst/>
          </a:prstGeom>
          <a:noFill/>
          <a:ln w="9525" cap="flat" cmpd="sng">
            <a:solidFill>
              <a:schemeClr val="dk1"/>
            </a:solidFill>
            <a:prstDash val="solid"/>
            <a:round/>
            <a:headEnd type="none" w="sm" len="sm"/>
            <a:tailEnd type="none" w="sm" len="sm"/>
          </a:ln>
        </p:spPr>
      </p:pic>
      <p:pic>
        <p:nvPicPr>
          <p:cNvPr id="504" name="Google Shape;504;p32" descr="Une image contenant texte, reçu, capture d’écran, Police&#10;&#10;Description générée automatiquement"/>
          <p:cNvPicPr preferRelativeResize="0"/>
          <p:nvPr/>
        </p:nvPicPr>
        <p:blipFill rotWithShape="1">
          <a:blip r:embed="rId3">
            <a:alphaModFix/>
          </a:blip>
          <a:srcRect l="749" t="4745" r="23477" b="5837"/>
          <a:stretch/>
        </p:blipFill>
        <p:spPr>
          <a:xfrm>
            <a:off x="396091" y="1987600"/>
            <a:ext cx="9543707" cy="3322721"/>
          </a:xfrm>
          <a:prstGeom prst="rect">
            <a:avLst/>
          </a:prstGeom>
          <a:noFill/>
          <a:ln w="9525" cap="flat" cmpd="sng">
            <a:solidFill>
              <a:schemeClr val="dk1"/>
            </a:solidFill>
            <a:prstDash val="solid"/>
            <a:round/>
            <a:headEnd type="none" w="sm" len="sm"/>
            <a:tailEnd type="none" w="sm" len="sm"/>
          </a:ln>
        </p:spPr>
      </p:pic>
      <p:sp>
        <p:nvSpPr>
          <p:cNvPr id="505" name="Google Shape;505;p32"/>
          <p:cNvSpPr/>
          <p:nvPr/>
        </p:nvSpPr>
        <p:spPr>
          <a:xfrm>
            <a:off x="9966510" y="1993792"/>
            <a:ext cx="1685900" cy="3369288"/>
          </a:xfrm>
          <a:prstGeom prst="rect">
            <a:avLst/>
          </a:prstGeom>
          <a:noFill/>
          <a:ln w="571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6" name="Google Shape;506;p32"/>
          <p:cNvSpPr txBox="1"/>
          <p:nvPr/>
        </p:nvSpPr>
        <p:spPr>
          <a:xfrm>
            <a:off x="63580" y="5563045"/>
            <a:ext cx="10976953"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Wingdings" pitchFamily="2" charset="2"/>
              <a:buChar char="Ø"/>
            </a:pPr>
            <a:r>
              <a:rPr lang="fr-FR" sz="2400" dirty="0">
                <a:solidFill>
                  <a:schemeClr val="dk1"/>
                </a:solidFill>
                <a:latin typeface="Arial"/>
                <a:ea typeface="Arial"/>
                <a:cs typeface="Arial"/>
                <a:sym typeface="Arial"/>
              </a:rPr>
              <a:t> </a:t>
            </a:r>
            <a:r>
              <a:rPr lang="fr-FR" sz="2400" dirty="0">
                <a:solidFill>
                  <a:schemeClr val="dk1"/>
                </a:solidFill>
                <a:latin typeface="Calibri" panose="020F0502020204030204" pitchFamily="34" charset="0"/>
                <a:cs typeface="Calibri" panose="020F0502020204030204" pitchFamily="34" charset="0"/>
                <a:sym typeface="Arial"/>
              </a:rPr>
              <a:t>Pose du TIPS </a:t>
            </a:r>
            <a:r>
              <a:rPr lang="fr-FR" sz="2400" b="1" dirty="0">
                <a:solidFill>
                  <a:srgbClr val="1F5C99"/>
                </a:solidFill>
                <a:latin typeface="Calibri" panose="020F0502020204030204" pitchFamily="34" charset="0"/>
                <a:cs typeface="Calibri" panose="020F0502020204030204" pitchFamily="34" charset="0"/>
                <a:sym typeface="Arial"/>
              </a:rPr>
              <a:t>&gt; 14 jours </a:t>
            </a:r>
            <a:r>
              <a:rPr lang="fr-FR" sz="2400" dirty="0">
                <a:solidFill>
                  <a:schemeClr val="dk1"/>
                </a:solidFill>
                <a:latin typeface="Calibri" panose="020F0502020204030204" pitchFamily="34" charset="0"/>
                <a:cs typeface="Calibri" panose="020F0502020204030204" pitchFamily="34" charset="0"/>
                <a:sym typeface="Arial"/>
              </a:rPr>
              <a:t>après le diagnostic de SOS chez 70% des patients.</a:t>
            </a:r>
          </a:p>
          <a:p>
            <a:pPr marL="342900" marR="0" lvl="0" indent="-342900" algn="l" rtl="0">
              <a:spcBef>
                <a:spcPts val="0"/>
              </a:spcBef>
              <a:spcAft>
                <a:spcPts val="0"/>
              </a:spcAft>
              <a:buFont typeface="Wingdings" pitchFamily="2" charset="2"/>
              <a:buChar char="Ø"/>
            </a:pPr>
            <a:endParaRPr lang="fr-FR" sz="2400" dirty="0">
              <a:solidFill>
                <a:schemeClr val="dk1"/>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Font typeface="Wingdings" pitchFamily="2" charset="2"/>
              <a:buChar char="Ø"/>
            </a:pPr>
            <a:r>
              <a:rPr lang="fr-FR" sz="2400" b="1" dirty="0">
                <a:solidFill>
                  <a:schemeClr val="dk1"/>
                </a:solidFill>
                <a:latin typeface="Calibri" panose="020F0502020204030204" pitchFamily="34" charset="0"/>
                <a:cs typeface="Calibri" panose="020F0502020204030204" pitchFamily="34" charset="0"/>
              </a:rPr>
              <a:t>I</a:t>
            </a:r>
            <a:r>
              <a:rPr lang="fr-FR" sz="2400" b="1" dirty="0">
                <a:solidFill>
                  <a:schemeClr val="dk1"/>
                </a:solidFill>
                <a:latin typeface="Calibri" panose="020F0502020204030204" pitchFamily="34" charset="0"/>
                <a:cs typeface="Calibri" panose="020F0502020204030204" pitchFamily="34" charset="0"/>
                <a:sym typeface="Arial"/>
              </a:rPr>
              <a:t>ntérêt du TIPS posé de manière plus précoce ?</a:t>
            </a:r>
            <a:endParaRPr sz="2400" b="1" dirty="0">
              <a:solidFill>
                <a:schemeClr val="dk1"/>
              </a:solidFill>
              <a:latin typeface="Arial"/>
              <a:ea typeface="Arial"/>
              <a:cs typeface="Arial"/>
              <a:sym typeface="Arial"/>
            </a:endParaRPr>
          </a:p>
        </p:txBody>
      </p:sp>
      <p:sp>
        <p:nvSpPr>
          <p:cNvPr id="2" name="Google Shape;329;p20">
            <a:extLst>
              <a:ext uri="{FF2B5EF4-FFF2-40B4-BE49-F238E27FC236}">
                <a16:creationId xmlns:a16="http://schemas.microsoft.com/office/drawing/2014/main" id="{197F4F90-F531-C1E6-3357-193844C5742C}"/>
              </a:ext>
            </a:extLst>
          </p:cNvPr>
          <p:cNvSpPr txBox="1"/>
          <p:nvPr/>
        </p:nvSpPr>
        <p:spPr>
          <a:xfrm>
            <a:off x="2" y="-202560"/>
            <a:ext cx="12056532" cy="88836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TIPS pour SOS post greffe de moelle </a:t>
            </a:r>
            <a:r>
              <a:rPr lang="fr-FR" sz="2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(étude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3"/>
        <p:cNvGrpSpPr/>
        <p:nvPr/>
      </p:nvGrpSpPr>
      <p:grpSpPr>
        <a:xfrm>
          <a:off x="0" y="0"/>
          <a:ext cx="0" cy="0"/>
          <a:chOff x="0" y="0"/>
          <a:chExt cx="0" cy="0"/>
        </a:xfrm>
      </p:grpSpPr>
      <p:sp>
        <p:nvSpPr>
          <p:cNvPr id="529" name="Google Shape;529;p34"/>
          <p:cNvSpPr txBox="1"/>
          <p:nvPr/>
        </p:nvSpPr>
        <p:spPr>
          <a:xfrm>
            <a:off x="190980" y="1014900"/>
            <a:ext cx="1130550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dirty="0">
                <a:solidFill>
                  <a:schemeClr val="dk1"/>
                </a:solidFill>
                <a:latin typeface="Calibri" panose="020F0502020204030204" pitchFamily="34" charset="0"/>
                <a:cs typeface="Calibri" panose="020F0502020204030204" pitchFamily="34" charset="0"/>
                <a:sym typeface="Arial"/>
              </a:rPr>
              <a:t>Inclusion de 185 patients allo greffés + </a:t>
            </a:r>
            <a:r>
              <a:rPr lang="fr-FR" sz="2400" dirty="0" err="1">
                <a:solidFill>
                  <a:schemeClr val="dk1"/>
                </a:solidFill>
                <a:latin typeface="Calibri" panose="020F0502020204030204" pitchFamily="34" charset="0"/>
                <a:cs typeface="Calibri" panose="020F0502020204030204" pitchFamily="34" charset="0"/>
                <a:sym typeface="Arial"/>
              </a:rPr>
              <a:t>ciclophosphamide</a:t>
            </a:r>
            <a:r>
              <a:rPr lang="fr-FR" sz="2400" dirty="0">
                <a:solidFill>
                  <a:schemeClr val="dk1"/>
                </a:solidFill>
                <a:latin typeface="Calibri" panose="020F0502020204030204" pitchFamily="34" charset="0"/>
                <a:cs typeface="Calibri" panose="020F0502020204030204" pitchFamily="34" charset="0"/>
                <a:sym typeface="Arial"/>
              </a:rPr>
              <a:t> en post greffe. </a:t>
            </a:r>
            <a:endParaRPr sz="24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400"/>
              <a:buFont typeface="Arial" panose="020B0604020202020204" pitchFamily="34" charset="0"/>
              <a:buChar char="•"/>
            </a:pPr>
            <a:r>
              <a:rPr lang="fr-FR" sz="2400" dirty="0">
                <a:solidFill>
                  <a:schemeClr val="dk1"/>
                </a:solidFill>
                <a:latin typeface="Calibri" panose="020F0502020204030204" pitchFamily="34" charset="0"/>
                <a:cs typeface="Calibri" panose="020F0502020204030204" pitchFamily="34" charset="0"/>
                <a:sym typeface="Arial"/>
              </a:rPr>
              <a:t>17 patients avec SOS dont 2 sévères, 11 très sévères</a:t>
            </a:r>
            <a:endParaRPr sz="2400" dirty="0">
              <a:solidFill>
                <a:schemeClr val="dk1"/>
              </a:solidFill>
              <a:latin typeface="Calibri" panose="020F0502020204030204" pitchFamily="34" charset="0"/>
              <a:cs typeface="Calibri" panose="020F0502020204030204" pitchFamily="34" charset="0"/>
              <a:sym typeface="Arial"/>
            </a:endParaRPr>
          </a:p>
          <a:p>
            <a:pPr marL="342900" marR="0" lvl="0" indent="-342900" algn="l" rtl="0">
              <a:spcBef>
                <a:spcPts val="0"/>
              </a:spcBef>
              <a:spcAft>
                <a:spcPts val="0"/>
              </a:spcAft>
              <a:buClr>
                <a:schemeClr val="dk1"/>
              </a:buClr>
              <a:buSzPts val="2400"/>
              <a:buFont typeface="Arial" panose="020B0604020202020204" pitchFamily="34" charset="0"/>
              <a:buChar char="•"/>
            </a:pPr>
            <a:r>
              <a:rPr lang="fr-FR" sz="2400" b="1" dirty="0">
                <a:solidFill>
                  <a:schemeClr val="dk1"/>
                </a:solidFill>
                <a:latin typeface="Calibri" panose="020F0502020204030204" pitchFamily="34" charset="0"/>
                <a:cs typeface="Calibri" panose="020F0502020204030204" pitchFamily="34" charset="0"/>
                <a:sym typeface="Arial"/>
              </a:rPr>
              <a:t>7 patients traités par TIPS devant la dégradation malgré traitement médical.</a:t>
            </a:r>
            <a:endParaRPr sz="2400" dirty="0">
              <a:latin typeface="Calibri" panose="020F0502020204030204" pitchFamily="34" charset="0"/>
              <a:cs typeface="Calibri" panose="020F0502020204030204" pitchFamily="34" charset="0"/>
            </a:endParaRPr>
          </a:p>
        </p:txBody>
      </p:sp>
      <p:pic>
        <p:nvPicPr>
          <p:cNvPr id="530" name="Google Shape;530;p34" descr="Une image contenant texte, nombre, Police, capture d’écran&#10;&#10;Description générée automatiquement"/>
          <p:cNvPicPr preferRelativeResize="0"/>
          <p:nvPr/>
        </p:nvPicPr>
        <p:blipFill rotWithShape="1">
          <a:blip r:embed="rId3">
            <a:alphaModFix/>
          </a:blip>
          <a:srcRect r="72037"/>
          <a:stretch/>
        </p:blipFill>
        <p:spPr>
          <a:xfrm>
            <a:off x="0" y="2507823"/>
            <a:ext cx="3405352" cy="2790974"/>
          </a:xfrm>
          <a:prstGeom prst="rect">
            <a:avLst/>
          </a:prstGeom>
          <a:noFill/>
          <a:ln>
            <a:noFill/>
          </a:ln>
        </p:spPr>
      </p:pic>
      <p:pic>
        <p:nvPicPr>
          <p:cNvPr id="532" name="Google Shape;532;p34" descr="Une image contenant texte, nombre, Police, capture d’écran&#10;&#10;Description générée automatiquement"/>
          <p:cNvPicPr preferRelativeResize="0"/>
          <p:nvPr/>
        </p:nvPicPr>
        <p:blipFill rotWithShape="1">
          <a:blip r:embed="rId3">
            <a:alphaModFix/>
          </a:blip>
          <a:srcRect l="40893"/>
          <a:stretch/>
        </p:blipFill>
        <p:spPr>
          <a:xfrm>
            <a:off x="3321269" y="2507823"/>
            <a:ext cx="7120334" cy="2790974"/>
          </a:xfrm>
          <a:prstGeom prst="rect">
            <a:avLst/>
          </a:prstGeom>
          <a:noFill/>
          <a:ln>
            <a:noFill/>
          </a:ln>
        </p:spPr>
      </p:pic>
      <p:sp>
        <p:nvSpPr>
          <p:cNvPr id="533" name="Google Shape;533;p34"/>
          <p:cNvSpPr txBox="1"/>
          <p:nvPr/>
        </p:nvSpPr>
        <p:spPr>
          <a:xfrm>
            <a:off x="10325204" y="2581275"/>
            <a:ext cx="1675816" cy="766763"/>
          </a:xfrm>
          <a:prstGeom prst="rect">
            <a:avLst/>
          </a:prstGeom>
          <a:noFill/>
          <a:ln w="571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800" b="1" dirty="0">
                <a:solidFill>
                  <a:schemeClr val="dk1"/>
                </a:solidFill>
                <a:latin typeface="Arial"/>
                <a:ea typeface="Arial"/>
                <a:cs typeface="Arial"/>
                <a:sym typeface="Arial"/>
              </a:rPr>
              <a:t>Délais (jour)</a:t>
            </a:r>
            <a:endParaRPr dirty="0"/>
          </a:p>
          <a:p>
            <a:pPr marL="0" marR="0" lvl="0" indent="0" algn="ctr" rtl="0">
              <a:spcBef>
                <a:spcPts val="0"/>
              </a:spcBef>
              <a:spcAft>
                <a:spcPts val="0"/>
              </a:spcAft>
              <a:buNone/>
            </a:pPr>
            <a:r>
              <a:rPr lang="fr-FR" sz="1800" b="1" dirty="0">
                <a:solidFill>
                  <a:schemeClr val="dk1"/>
                </a:solidFill>
                <a:latin typeface="Arial"/>
                <a:ea typeface="Arial"/>
                <a:cs typeface="Arial"/>
                <a:sym typeface="Arial"/>
              </a:rPr>
              <a:t>SOS – TIPS</a:t>
            </a:r>
            <a:endParaRPr dirty="0"/>
          </a:p>
        </p:txBody>
      </p:sp>
      <p:sp>
        <p:nvSpPr>
          <p:cNvPr id="534" name="Google Shape;534;p34"/>
          <p:cNvSpPr txBox="1"/>
          <p:nvPr/>
        </p:nvSpPr>
        <p:spPr>
          <a:xfrm>
            <a:off x="10325204" y="3348038"/>
            <a:ext cx="1675816" cy="1665922"/>
          </a:xfrm>
          <a:prstGeom prst="rect">
            <a:avLst/>
          </a:prstGeom>
          <a:noFill/>
          <a:ln w="571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500" b="1" dirty="0">
                <a:solidFill>
                  <a:schemeClr val="dk1"/>
                </a:solidFill>
                <a:latin typeface="Arial"/>
                <a:ea typeface="Arial"/>
                <a:cs typeface="Arial"/>
                <a:sym typeface="Arial"/>
              </a:rPr>
              <a:t> 6</a:t>
            </a:r>
            <a:endParaRPr sz="1500" dirty="0"/>
          </a:p>
          <a:p>
            <a:pPr marL="0" marR="0" lvl="0" indent="0" algn="ctr" rtl="0">
              <a:spcBef>
                <a:spcPts val="0"/>
              </a:spcBef>
              <a:spcAft>
                <a:spcPts val="0"/>
              </a:spcAft>
              <a:buNone/>
            </a:pPr>
            <a:r>
              <a:rPr lang="fr-FR" sz="1500" b="1" dirty="0">
                <a:solidFill>
                  <a:schemeClr val="dk1"/>
                </a:solidFill>
                <a:latin typeface="Arial"/>
                <a:ea typeface="Arial"/>
                <a:cs typeface="Arial"/>
                <a:sym typeface="Arial"/>
              </a:rPr>
              <a:t>18</a:t>
            </a:r>
            <a:endParaRPr sz="1500" dirty="0"/>
          </a:p>
          <a:p>
            <a:pPr marL="0" marR="0" lvl="0" indent="0" algn="ctr" rtl="0">
              <a:spcBef>
                <a:spcPts val="0"/>
              </a:spcBef>
              <a:spcAft>
                <a:spcPts val="0"/>
              </a:spcAft>
              <a:buNone/>
            </a:pPr>
            <a:r>
              <a:rPr lang="fr-FR" sz="1500" b="1" dirty="0">
                <a:solidFill>
                  <a:schemeClr val="dk1"/>
                </a:solidFill>
                <a:latin typeface="Arial"/>
                <a:ea typeface="Arial"/>
                <a:cs typeface="Arial"/>
                <a:sym typeface="Arial"/>
              </a:rPr>
              <a:t> 6</a:t>
            </a:r>
            <a:endParaRPr sz="1500" dirty="0"/>
          </a:p>
          <a:p>
            <a:pPr marL="0" marR="0" lvl="0" indent="0" algn="ctr" rtl="0">
              <a:spcBef>
                <a:spcPts val="0"/>
              </a:spcBef>
              <a:spcAft>
                <a:spcPts val="0"/>
              </a:spcAft>
              <a:buNone/>
            </a:pPr>
            <a:r>
              <a:rPr lang="fr-FR" sz="1500" b="1" dirty="0">
                <a:solidFill>
                  <a:schemeClr val="dk1"/>
                </a:solidFill>
                <a:latin typeface="Arial"/>
                <a:ea typeface="Arial"/>
                <a:cs typeface="Arial"/>
                <a:sym typeface="Arial"/>
              </a:rPr>
              <a:t> 1</a:t>
            </a:r>
            <a:endParaRPr sz="1500" dirty="0"/>
          </a:p>
          <a:p>
            <a:pPr marL="0" marR="0" lvl="0" indent="0" algn="ctr" rtl="0">
              <a:spcBef>
                <a:spcPts val="0"/>
              </a:spcBef>
              <a:spcAft>
                <a:spcPts val="0"/>
              </a:spcAft>
              <a:buNone/>
            </a:pPr>
            <a:r>
              <a:rPr lang="fr-FR" sz="1500" b="1" dirty="0">
                <a:solidFill>
                  <a:schemeClr val="dk1"/>
                </a:solidFill>
                <a:latin typeface="Arial"/>
                <a:ea typeface="Arial"/>
                <a:cs typeface="Arial"/>
                <a:sym typeface="Arial"/>
              </a:rPr>
              <a:t>4</a:t>
            </a:r>
            <a:endParaRPr sz="1500" dirty="0"/>
          </a:p>
          <a:p>
            <a:pPr marL="0" marR="0" lvl="0" indent="0" algn="ctr" rtl="0">
              <a:spcBef>
                <a:spcPts val="0"/>
              </a:spcBef>
              <a:spcAft>
                <a:spcPts val="0"/>
              </a:spcAft>
              <a:buNone/>
            </a:pPr>
            <a:r>
              <a:rPr lang="fr-FR" sz="1500" b="1" dirty="0">
                <a:solidFill>
                  <a:schemeClr val="dk1"/>
                </a:solidFill>
                <a:latin typeface="Arial"/>
                <a:ea typeface="Arial"/>
                <a:cs typeface="Arial"/>
                <a:sym typeface="Arial"/>
              </a:rPr>
              <a:t>4</a:t>
            </a:r>
            <a:endParaRPr sz="1500" dirty="0"/>
          </a:p>
          <a:p>
            <a:pPr marL="0" marR="0" lvl="0" indent="0" algn="ctr" rtl="0">
              <a:spcBef>
                <a:spcPts val="0"/>
              </a:spcBef>
              <a:spcAft>
                <a:spcPts val="0"/>
              </a:spcAft>
              <a:buNone/>
            </a:pPr>
            <a:r>
              <a:rPr lang="fr-FR" sz="1500" b="1" dirty="0">
                <a:solidFill>
                  <a:schemeClr val="dk1"/>
                </a:solidFill>
                <a:latin typeface="Arial"/>
                <a:ea typeface="Arial"/>
                <a:cs typeface="Arial"/>
                <a:sym typeface="Arial"/>
              </a:rPr>
              <a:t>6</a:t>
            </a:r>
            <a:endParaRPr sz="1500" dirty="0"/>
          </a:p>
        </p:txBody>
      </p:sp>
      <p:sp>
        <p:nvSpPr>
          <p:cNvPr id="535" name="Google Shape;535;p34"/>
          <p:cNvSpPr txBox="1"/>
          <p:nvPr/>
        </p:nvSpPr>
        <p:spPr>
          <a:xfrm>
            <a:off x="-2" y="5735033"/>
            <a:ext cx="1219199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dirty="0">
                <a:solidFill>
                  <a:schemeClr val="dk1"/>
                </a:solidFill>
                <a:latin typeface="Calibri" panose="020F0502020204030204" pitchFamily="34" charset="0"/>
                <a:cs typeface="Calibri" panose="020F0502020204030204" pitchFamily="34" charset="0"/>
                <a:sym typeface="Arial"/>
              </a:rPr>
              <a:t>Pose du TIPS </a:t>
            </a:r>
            <a:r>
              <a:rPr lang="fr-FR" sz="2400" b="1" u="sng" dirty="0">
                <a:solidFill>
                  <a:schemeClr val="bg2">
                    <a:lumMod val="75000"/>
                    <a:lumOff val="25000"/>
                  </a:schemeClr>
                </a:solidFill>
                <a:latin typeface="Calibri" panose="020F0502020204030204" pitchFamily="34" charset="0"/>
                <a:cs typeface="Calibri" panose="020F0502020204030204" pitchFamily="34" charset="0"/>
                <a:sym typeface="Arial"/>
              </a:rPr>
              <a:t>≤ 6 jours </a:t>
            </a:r>
            <a:r>
              <a:rPr lang="fr-FR" sz="2400" b="1" dirty="0">
                <a:solidFill>
                  <a:schemeClr val="dk1"/>
                </a:solidFill>
                <a:latin typeface="Calibri" panose="020F0502020204030204" pitchFamily="34" charset="0"/>
                <a:cs typeface="Calibri" panose="020F0502020204030204" pitchFamily="34" charset="0"/>
                <a:sym typeface="Arial"/>
              </a:rPr>
              <a:t>après le diagnostic de SOS chez 86% (6/7) des patients</a:t>
            </a:r>
          </a:p>
          <a:p>
            <a:pPr marL="0" marR="0" lvl="0" indent="0" algn="ctr" rtl="0">
              <a:spcBef>
                <a:spcPts val="0"/>
              </a:spcBef>
              <a:spcAft>
                <a:spcPts val="0"/>
              </a:spcAft>
              <a:buNone/>
            </a:pPr>
            <a:r>
              <a:rPr lang="fr-FR" sz="2400" b="1" dirty="0">
                <a:solidFill>
                  <a:schemeClr val="dk1"/>
                </a:solidFill>
                <a:latin typeface="Calibri" panose="020F0502020204030204" pitchFamily="34" charset="0"/>
                <a:cs typeface="Calibri" panose="020F0502020204030204" pitchFamily="34" charset="0"/>
                <a:sym typeface="Arial"/>
              </a:rPr>
              <a:t>.</a:t>
            </a:r>
            <a:endParaRPr dirty="0">
              <a:latin typeface="Calibri" panose="020F0502020204030204" pitchFamily="34" charset="0"/>
              <a:cs typeface="Calibri" panose="020F0502020204030204" pitchFamily="34" charset="0"/>
            </a:endParaRPr>
          </a:p>
        </p:txBody>
      </p:sp>
      <p:sp>
        <p:nvSpPr>
          <p:cNvPr id="2" name="Google Shape;329;p20">
            <a:extLst>
              <a:ext uri="{FF2B5EF4-FFF2-40B4-BE49-F238E27FC236}">
                <a16:creationId xmlns:a16="http://schemas.microsoft.com/office/drawing/2014/main" id="{8B3A752F-C95D-4621-3A96-30C9ED94FBAA}"/>
              </a:ext>
            </a:extLst>
          </p:cNvPr>
          <p:cNvSpPr txBox="1"/>
          <p:nvPr/>
        </p:nvSpPr>
        <p:spPr>
          <a:xfrm>
            <a:off x="1" y="-202560"/>
            <a:ext cx="12191999" cy="88836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TIPS pour SOS post greffe de moelle </a:t>
            </a:r>
            <a:r>
              <a:rPr lang="fr-FR" sz="2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(étude 2)</a:t>
            </a:r>
          </a:p>
        </p:txBody>
      </p:sp>
      <p:sp>
        <p:nvSpPr>
          <p:cNvPr id="3" name="ZoneTexte 2">
            <a:extLst>
              <a:ext uri="{FF2B5EF4-FFF2-40B4-BE49-F238E27FC236}">
                <a16:creationId xmlns:a16="http://schemas.microsoft.com/office/drawing/2014/main" id="{8BEC6DCC-6E01-62B6-2CA3-81844F7B58F0}"/>
              </a:ext>
            </a:extLst>
          </p:cNvPr>
          <p:cNvSpPr txBox="1"/>
          <p:nvPr/>
        </p:nvSpPr>
        <p:spPr>
          <a:xfrm>
            <a:off x="7416800" y="6571891"/>
            <a:ext cx="4961467" cy="523220"/>
          </a:xfrm>
          <a:prstGeom prst="rect">
            <a:avLst/>
          </a:prstGeom>
          <a:noFill/>
        </p:spPr>
        <p:txBody>
          <a:bodyPr wrap="square" rtlCol="0">
            <a:spAutoFit/>
          </a:bodyPr>
          <a:lstStyle/>
          <a:p>
            <a:r>
              <a:rPr lang="fr-FR" sz="1400" dirty="0">
                <a:solidFill>
                  <a:schemeClr val="dk1"/>
                </a:solidFill>
                <a:latin typeface="Calibri"/>
                <a:ea typeface="Calibri"/>
                <a:cs typeface="Calibri"/>
                <a:sym typeface="Calibri"/>
              </a:rPr>
              <a:t>Gomez-Centurion et al. Biol Blood </a:t>
            </a:r>
            <a:r>
              <a:rPr lang="fr-FR" sz="1400" dirty="0" err="1">
                <a:solidFill>
                  <a:schemeClr val="dk1"/>
                </a:solidFill>
                <a:latin typeface="Calibri"/>
                <a:ea typeface="Calibri"/>
                <a:cs typeface="Calibri"/>
                <a:sym typeface="Calibri"/>
              </a:rPr>
              <a:t>Marrow</a:t>
            </a:r>
            <a:r>
              <a:rPr lang="fr-FR" sz="1400" dirty="0">
                <a:solidFill>
                  <a:schemeClr val="dk1"/>
                </a:solidFill>
                <a:latin typeface="Calibri"/>
                <a:ea typeface="Calibri"/>
                <a:cs typeface="Calibri"/>
                <a:sym typeface="Calibri"/>
              </a:rPr>
              <a:t> Transplant 26, 2020</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9"/>
        <p:cNvGrpSpPr/>
        <p:nvPr/>
      </p:nvGrpSpPr>
      <p:grpSpPr>
        <a:xfrm>
          <a:off x="0" y="0"/>
          <a:ext cx="0" cy="0"/>
          <a:chOff x="0" y="0"/>
          <a:chExt cx="0" cy="0"/>
        </a:xfrm>
      </p:grpSpPr>
      <p:sp>
        <p:nvSpPr>
          <p:cNvPr id="544" name="Google Shape;544;p35"/>
          <p:cNvSpPr txBox="1"/>
          <p:nvPr/>
        </p:nvSpPr>
        <p:spPr>
          <a:xfrm>
            <a:off x="6095998" y="6521587"/>
            <a:ext cx="6099858"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dirty="0">
                <a:solidFill>
                  <a:schemeClr val="dk1"/>
                </a:solidFill>
                <a:latin typeface="Calibri"/>
                <a:ea typeface="Calibri"/>
                <a:cs typeface="Calibri"/>
                <a:sym typeface="Calibri"/>
              </a:rPr>
              <a:t>Gomez-Centurion et al. Biol Blood </a:t>
            </a:r>
            <a:r>
              <a:rPr lang="fr-FR" dirty="0" err="1">
                <a:solidFill>
                  <a:schemeClr val="dk1"/>
                </a:solidFill>
                <a:latin typeface="Calibri"/>
                <a:ea typeface="Calibri"/>
                <a:cs typeface="Calibri"/>
                <a:sym typeface="Calibri"/>
              </a:rPr>
              <a:t>Marrow</a:t>
            </a:r>
            <a:r>
              <a:rPr lang="fr-FR" dirty="0">
                <a:solidFill>
                  <a:schemeClr val="dk1"/>
                </a:solidFill>
                <a:latin typeface="Calibri"/>
                <a:ea typeface="Calibri"/>
                <a:cs typeface="Calibri"/>
                <a:sym typeface="Calibri"/>
              </a:rPr>
              <a:t> Transplant 26, 2020</a:t>
            </a:r>
            <a:endParaRPr dirty="0">
              <a:solidFill>
                <a:schemeClr val="dk1"/>
              </a:solidFill>
              <a:latin typeface="Calibri"/>
              <a:ea typeface="Calibri"/>
              <a:cs typeface="Calibri"/>
              <a:sym typeface="Calibri"/>
            </a:endParaRPr>
          </a:p>
        </p:txBody>
      </p:sp>
      <p:pic>
        <p:nvPicPr>
          <p:cNvPr id="545" name="Google Shape;545;p35" descr="Une image contenant texte, diagramme, ligne, Tracé&#10;&#10;Description générée automatiquement"/>
          <p:cNvPicPr preferRelativeResize="0"/>
          <p:nvPr/>
        </p:nvPicPr>
        <p:blipFill rotWithShape="1">
          <a:blip r:embed="rId3">
            <a:alphaModFix/>
          </a:blip>
          <a:srcRect l="3757" t="3489" r="722" b="1510"/>
          <a:stretch/>
        </p:blipFill>
        <p:spPr>
          <a:xfrm>
            <a:off x="569843" y="793065"/>
            <a:ext cx="8322366" cy="5815204"/>
          </a:xfrm>
          <a:prstGeom prst="rect">
            <a:avLst/>
          </a:prstGeom>
          <a:noFill/>
          <a:ln>
            <a:noFill/>
          </a:ln>
        </p:spPr>
      </p:pic>
      <p:sp>
        <p:nvSpPr>
          <p:cNvPr id="547" name="Google Shape;547;p35"/>
          <p:cNvSpPr txBox="1"/>
          <p:nvPr/>
        </p:nvSpPr>
        <p:spPr>
          <a:xfrm>
            <a:off x="8797516" y="2617758"/>
            <a:ext cx="3394484"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dirty="0">
                <a:solidFill>
                  <a:schemeClr val="dk1"/>
                </a:solidFill>
                <a:latin typeface="Arial"/>
                <a:ea typeface="Arial"/>
                <a:cs typeface="Arial"/>
                <a:sym typeface="Arial"/>
              </a:rPr>
              <a:t>100% de survie à J100</a:t>
            </a:r>
            <a:endParaRPr dirty="0"/>
          </a:p>
          <a:p>
            <a:pPr marL="0" marR="0" lvl="0" indent="0" algn="ctr" rtl="0">
              <a:spcBef>
                <a:spcPts val="0"/>
              </a:spcBef>
              <a:spcAft>
                <a:spcPts val="0"/>
              </a:spcAft>
              <a:buNone/>
            </a:pPr>
            <a:endParaRPr sz="2400" b="1" dirty="0">
              <a:solidFill>
                <a:schemeClr val="dk1"/>
              </a:solidFill>
              <a:latin typeface="Arial"/>
              <a:ea typeface="Arial"/>
              <a:cs typeface="Arial"/>
              <a:sym typeface="Arial"/>
            </a:endParaRPr>
          </a:p>
          <a:p>
            <a:pPr marL="0" marR="0" lvl="0" indent="0" algn="ctr" rtl="0">
              <a:spcBef>
                <a:spcPts val="0"/>
              </a:spcBef>
              <a:spcAft>
                <a:spcPts val="0"/>
              </a:spcAft>
              <a:buNone/>
            </a:pPr>
            <a:r>
              <a:rPr lang="fr-FR" sz="2400" b="1" dirty="0">
                <a:solidFill>
                  <a:schemeClr val="dk1"/>
                </a:solidFill>
                <a:latin typeface="Arial"/>
                <a:ea typeface="Arial"/>
                <a:cs typeface="Arial"/>
                <a:sym typeface="Arial"/>
              </a:rPr>
              <a:t>6 patients vivants à la fin du suivi (durée médiane 13 mois)</a:t>
            </a:r>
            <a:endParaRPr dirty="0"/>
          </a:p>
        </p:txBody>
      </p:sp>
      <p:sp>
        <p:nvSpPr>
          <p:cNvPr id="548" name="Google Shape;548;p35"/>
          <p:cNvSpPr txBox="1"/>
          <p:nvPr/>
        </p:nvSpPr>
        <p:spPr>
          <a:xfrm rot="-5400000">
            <a:off x="-1703793" y="3040677"/>
            <a:ext cx="41779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ALAT à partir de leur taux de base</a:t>
            </a:r>
            <a:endParaRPr/>
          </a:p>
        </p:txBody>
      </p:sp>
      <p:sp>
        <p:nvSpPr>
          <p:cNvPr id="2" name="Google Shape;329;p20">
            <a:extLst>
              <a:ext uri="{FF2B5EF4-FFF2-40B4-BE49-F238E27FC236}">
                <a16:creationId xmlns:a16="http://schemas.microsoft.com/office/drawing/2014/main" id="{310C66AD-1E5F-269C-EFA5-17EF96FE8BE0}"/>
              </a:ext>
            </a:extLst>
          </p:cNvPr>
          <p:cNvSpPr txBox="1"/>
          <p:nvPr/>
        </p:nvSpPr>
        <p:spPr>
          <a:xfrm>
            <a:off x="1" y="-202560"/>
            <a:ext cx="12191999" cy="88836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TIPS pour SOS post greffe de moelle </a:t>
            </a:r>
            <a:r>
              <a:rPr lang="fr-FR" sz="2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(étude 2)</a:t>
            </a:r>
          </a:p>
        </p:txBody>
      </p:sp>
      <p:pic>
        <p:nvPicPr>
          <p:cNvPr id="3" name="Image 2">
            <a:extLst>
              <a:ext uri="{FF2B5EF4-FFF2-40B4-BE49-F238E27FC236}">
                <a16:creationId xmlns:a16="http://schemas.microsoft.com/office/drawing/2014/main" id="{252234D2-330C-F259-AC71-68C575CF7337}"/>
              </a:ext>
            </a:extLst>
          </p:cNvPr>
          <p:cNvPicPr>
            <a:picLocks noChangeAspect="1"/>
          </p:cNvPicPr>
          <p:nvPr/>
        </p:nvPicPr>
        <p:blipFill>
          <a:blip r:embed="rId4"/>
          <a:stretch>
            <a:fillRect/>
          </a:stretch>
        </p:blipFill>
        <p:spPr>
          <a:xfrm>
            <a:off x="9908029" y="928755"/>
            <a:ext cx="1290809" cy="12908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9"/>
        <p:cNvGrpSpPr/>
        <p:nvPr/>
      </p:nvGrpSpPr>
      <p:grpSpPr>
        <a:xfrm>
          <a:off x="0" y="0"/>
          <a:ext cx="0" cy="0"/>
          <a:chOff x="0" y="0"/>
          <a:chExt cx="0" cy="0"/>
        </a:xfrm>
      </p:grpSpPr>
      <p:sp>
        <p:nvSpPr>
          <p:cNvPr id="634" name="Google Shape;634;p42"/>
          <p:cNvSpPr txBox="1"/>
          <p:nvPr/>
        </p:nvSpPr>
        <p:spPr>
          <a:xfrm>
            <a:off x="6095998" y="6521587"/>
            <a:ext cx="6099858"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dirty="0">
                <a:solidFill>
                  <a:schemeClr val="dk1"/>
                </a:solidFill>
                <a:latin typeface="Calibri"/>
                <a:ea typeface="Calibri"/>
                <a:cs typeface="Calibri"/>
                <a:sym typeface="Calibri"/>
              </a:rPr>
              <a:t>Gomez-Centurion et al. Biol Blood </a:t>
            </a:r>
            <a:r>
              <a:rPr lang="fr-FR" dirty="0" err="1">
                <a:solidFill>
                  <a:schemeClr val="dk1"/>
                </a:solidFill>
                <a:latin typeface="Calibri"/>
                <a:ea typeface="Calibri"/>
                <a:cs typeface="Calibri"/>
                <a:sym typeface="Calibri"/>
              </a:rPr>
              <a:t>Marrow</a:t>
            </a:r>
            <a:r>
              <a:rPr lang="fr-FR" dirty="0">
                <a:solidFill>
                  <a:schemeClr val="dk1"/>
                </a:solidFill>
                <a:latin typeface="Calibri"/>
                <a:ea typeface="Calibri"/>
                <a:cs typeface="Calibri"/>
                <a:sym typeface="Calibri"/>
              </a:rPr>
              <a:t> Transplant 26, 2020</a:t>
            </a:r>
            <a:endParaRPr dirty="0">
              <a:solidFill>
                <a:schemeClr val="dk1"/>
              </a:solidFill>
              <a:latin typeface="Calibri"/>
              <a:ea typeface="Calibri"/>
              <a:cs typeface="Calibri"/>
              <a:sym typeface="Calibri"/>
            </a:endParaRPr>
          </a:p>
        </p:txBody>
      </p:sp>
      <p:pic>
        <p:nvPicPr>
          <p:cNvPr id="635" name="Google Shape;635;p42" descr="Une image contenant texte, nombre, capture d’écran, ligne&#10;&#10;Description générée automatiquement"/>
          <p:cNvPicPr preferRelativeResize="0"/>
          <p:nvPr/>
        </p:nvPicPr>
        <p:blipFill rotWithShape="1">
          <a:blip r:embed="rId3">
            <a:alphaModFix/>
          </a:blip>
          <a:srcRect l="1060" t="6458" r="2081" b="1059"/>
          <a:stretch/>
        </p:blipFill>
        <p:spPr>
          <a:xfrm>
            <a:off x="0" y="1427225"/>
            <a:ext cx="12192000" cy="3117232"/>
          </a:xfrm>
          <a:prstGeom prst="rect">
            <a:avLst/>
          </a:prstGeom>
          <a:noFill/>
          <a:ln>
            <a:noFill/>
          </a:ln>
        </p:spPr>
      </p:pic>
      <p:sp>
        <p:nvSpPr>
          <p:cNvPr id="636" name="Google Shape;636;p42"/>
          <p:cNvSpPr txBox="1"/>
          <p:nvPr/>
        </p:nvSpPr>
        <p:spPr>
          <a:xfrm>
            <a:off x="74459" y="4518025"/>
            <a:ext cx="60998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Arial"/>
              <a:ea typeface="Arial"/>
              <a:cs typeface="Arial"/>
              <a:sym typeface="Arial"/>
            </a:endParaRPr>
          </a:p>
        </p:txBody>
      </p:sp>
      <p:sp>
        <p:nvSpPr>
          <p:cNvPr id="638" name="Google Shape;638;p42"/>
          <p:cNvSpPr txBox="1"/>
          <p:nvPr/>
        </p:nvSpPr>
        <p:spPr>
          <a:xfrm>
            <a:off x="349467" y="5142270"/>
            <a:ext cx="11348547"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b="1" dirty="0">
                <a:solidFill>
                  <a:schemeClr val="dk1"/>
                </a:solidFill>
                <a:latin typeface="Calibri"/>
                <a:ea typeface="Calibri"/>
                <a:cs typeface="Calibri"/>
                <a:sym typeface="Calibri"/>
              </a:rPr>
              <a:t>Possiblement indiqué en cas de </a:t>
            </a:r>
            <a:r>
              <a:rPr lang="fr-FR" sz="2500" b="1" dirty="0" err="1">
                <a:solidFill>
                  <a:schemeClr val="dk1"/>
                </a:solidFill>
                <a:latin typeface="Calibri"/>
                <a:ea typeface="Calibri"/>
                <a:cs typeface="Calibri"/>
                <a:sym typeface="Calibri"/>
              </a:rPr>
              <a:t>dégradation</a:t>
            </a:r>
            <a:r>
              <a:rPr lang="fr-FR" sz="2500" b="1" dirty="0">
                <a:solidFill>
                  <a:schemeClr val="dk1"/>
                </a:solidFill>
                <a:latin typeface="Calibri"/>
                <a:ea typeface="Calibri"/>
                <a:cs typeface="Calibri"/>
                <a:sym typeface="Calibri"/>
              </a:rPr>
              <a:t> </a:t>
            </a:r>
            <a:r>
              <a:rPr lang="fr-FR" sz="2500" b="1" dirty="0" err="1">
                <a:solidFill>
                  <a:schemeClr val="dk1"/>
                </a:solidFill>
                <a:latin typeface="Calibri"/>
                <a:ea typeface="Calibri"/>
                <a:cs typeface="Calibri"/>
                <a:sym typeface="Calibri"/>
              </a:rPr>
              <a:t>clinico</a:t>
            </a:r>
            <a:r>
              <a:rPr lang="fr-FR" sz="2500" b="1" dirty="0">
                <a:solidFill>
                  <a:schemeClr val="dk1"/>
                </a:solidFill>
                <a:latin typeface="Calibri"/>
                <a:ea typeface="Calibri"/>
                <a:cs typeface="Calibri"/>
                <a:sym typeface="Calibri"/>
              </a:rPr>
              <a:t>-biologique rapide </a:t>
            </a:r>
            <a:r>
              <a:rPr lang="fr-FR" sz="2500" b="1" dirty="0" err="1">
                <a:solidFill>
                  <a:schemeClr val="dk1"/>
                </a:solidFill>
                <a:latin typeface="Calibri"/>
                <a:ea typeface="Calibri"/>
                <a:cs typeface="Calibri"/>
                <a:sym typeface="Calibri"/>
              </a:rPr>
              <a:t>malgre</a:t>
            </a:r>
            <a:r>
              <a:rPr lang="fr-FR" sz="2500" b="1" dirty="0">
                <a:solidFill>
                  <a:schemeClr val="dk1"/>
                </a:solidFill>
                <a:latin typeface="Calibri"/>
                <a:ea typeface="Calibri"/>
                <a:cs typeface="Calibri"/>
                <a:sym typeface="Calibri"/>
              </a:rPr>
              <a:t>́ le traitement </a:t>
            </a:r>
            <a:r>
              <a:rPr lang="fr-FR" sz="2500" b="1" dirty="0" err="1">
                <a:solidFill>
                  <a:schemeClr val="dk1"/>
                </a:solidFill>
                <a:latin typeface="Calibri"/>
                <a:ea typeface="Calibri"/>
                <a:cs typeface="Calibri"/>
                <a:sym typeface="Calibri"/>
              </a:rPr>
              <a:t>médical</a:t>
            </a:r>
            <a:r>
              <a:rPr lang="fr-FR" sz="2500" b="1" dirty="0">
                <a:solidFill>
                  <a:schemeClr val="dk1"/>
                </a:solidFill>
                <a:latin typeface="Calibri"/>
                <a:ea typeface="Calibri"/>
                <a:cs typeface="Calibri"/>
                <a:sym typeface="Calibri"/>
              </a:rPr>
              <a:t>. </a:t>
            </a:r>
            <a:endParaRPr sz="2500" dirty="0">
              <a:solidFill>
                <a:schemeClr val="dk1"/>
              </a:solidFill>
              <a:latin typeface="Arial"/>
              <a:ea typeface="Arial"/>
              <a:cs typeface="Arial"/>
              <a:sym typeface="Arial"/>
            </a:endParaRPr>
          </a:p>
        </p:txBody>
      </p:sp>
      <p:sp>
        <p:nvSpPr>
          <p:cNvPr id="2" name="Google Shape;329;p20">
            <a:extLst>
              <a:ext uri="{FF2B5EF4-FFF2-40B4-BE49-F238E27FC236}">
                <a16:creationId xmlns:a16="http://schemas.microsoft.com/office/drawing/2014/main" id="{8ABBDCDE-5F00-2F74-73FB-48397AC0089B}"/>
              </a:ext>
            </a:extLst>
          </p:cNvPr>
          <p:cNvSpPr txBox="1"/>
          <p:nvPr/>
        </p:nvSpPr>
        <p:spPr>
          <a:xfrm>
            <a:off x="1" y="-202560"/>
            <a:ext cx="12191999" cy="88836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TIPS pour SOS post greffe de moelle </a:t>
            </a:r>
            <a:r>
              <a:rPr lang="fr-FR" sz="2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(étude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2"/>
        <p:cNvGrpSpPr/>
        <p:nvPr/>
      </p:nvGrpSpPr>
      <p:grpSpPr>
        <a:xfrm>
          <a:off x="0" y="0"/>
          <a:ext cx="0" cy="0"/>
          <a:chOff x="0" y="0"/>
          <a:chExt cx="0" cy="0"/>
        </a:xfrm>
      </p:grpSpPr>
      <p:sp>
        <p:nvSpPr>
          <p:cNvPr id="648" name="Google Shape;648;p43"/>
          <p:cNvSpPr txBox="1"/>
          <p:nvPr/>
        </p:nvSpPr>
        <p:spPr>
          <a:xfrm>
            <a:off x="9967985" y="6542944"/>
            <a:ext cx="234254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dirty="0">
                <a:solidFill>
                  <a:srgbClr val="0C0C0C"/>
                </a:solidFill>
                <a:latin typeface="Calibri" panose="020F0502020204030204" pitchFamily="34" charset="0"/>
                <a:cs typeface="Calibri" panose="020F0502020204030204" pitchFamily="34" charset="0"/>
                <a:sym typeface="Arial"/>
              </a:rPr>
              <a:t>Wang and al, </a:t>
            </a:r>
            <a:r>
              <a:rPr lang="fr-FR" dirty="0" err="1">
                <a:solidFill>
                  <a:srgbClr val="0C0C0C"/>
                </a:solidFill>
                <a:latin typeface="Calibri" panose="020F0502020204030204" pitchFamily="34" charset="0"/>
                <a:cs typeface="Calibri" panose="020F0502020204030204" pitchFamily="34" charset="0"/>
                <a:sym typeface="Arial"/>
              </a:rPr>
              <a:t>Héliyon</a:t>
            </a:r>
            <a:r>
              <a:rPr lang="fr-FR" dirty="0">
                <a:solidFill>
                  <a:srgbClr val="0C0C0C"/>
                </a:solidFill>
                <a:latin typeface="Calibri" panose="020F0502020204030204" pitchFamily="34" charset="0"/>
                <a:cs typeface="Calibri" panose="020F0502020204030204" pitchFamily="34" charset="0"/>
                <a:sym typeface="Arial"/>
              </a:rPr>
              <a:t>, 2024</a:t>
            </a:r>
            <a:endParaRPr dirty="0">
              <a:solidFill>
                <a:srgbClr val="0C0C0C"/>
              </a:solidFill>
              <a:latin typeface="Calibri" panose="020F0502020204030204" pitchFamily="34" charset="0"/>
              <a:cs typeface="Calibri" panose="020F0502020204030204" pitchFamily="34" charset="0"/>
              <a:sym typeface="Arial"/>
            </a:endParaRPr>
          </a:p>
        </p:txBody>
      </p:sp>
      <p:pic>
        <p:nvPicPr>
          <p:cNvPr id="649" name="Google Shape;649;p43" descr="Une image contenant texte, capture d’écran, Police, nombre&#10;&#10;Description générée automatiquement"/>
          <p:cNvPicPr preferRelativeResize="0"/>
          <p:nvPr/>
        </p:nvPicPr>
        <p:blipFill rotWithShape="1">
          <a:blip r:embed="rId3">
            <a:alphaModFix/>
          </a:blip>
          <a:srcRect/>
          <a:stretch/>
        </p:blipFill>
        <p:spPr>
          <a:xfrm>
            <a:off x="3948813" y="942396"/>
            <a:ext cx="7895429" cy="5572704"/>
          </a:xfrm>
          <a:prstGeom prst="rect">
            <a:avLst/>
          </a:prstGeom>
          <a:noFill/>
          <a:ln>
            <a:noFill/>
          </a:ln>
        </p:spPr>
      </p:pic>
      <p:sp>
        <p:nvSpPr>
          <p:cNvPr id="650" name="Google Shape;650;p43"/>
          <p:cNvSpPr txBox="1"/>
          <p:nvPr/>
        </p:nvSpPr>
        <p:spPr>
          <a:xfrm>
            <a:off x="220134" y="4160610"/>
            <a:ext cx="305719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chemeClr val="dk1"/>
                </a:solidFill>
                <a:latin typeface="Arial"/>
                <a:ea typeface="Arial"/>
                <a:cs typeface="Arial"/>
                <a:sym typeface="Arial"/>
              </a:rPr>
              <a:t>Le TIPS améliore la survie et diminue les complications liées à l’HTP.</a:t>
            </a:r>
            <a:endParaRPr sz="2400" dirty="0">
              <a:solidFill>
                <a:schemeClr val="dk1"/>
              </a:solidFill>
              <a:latin typeface="Arial"/>
              <a:ea typeface="Arial"/>
              <a:cs typeface="Arial"/>
              <a:sym typeface="Arial"/>
            </a:endParaRPr>
          </a:p>
        </p:txBody>
      </p:sp>
      <p:sp>
        <p:nvSpPr>
          <p:cNvPr id="651" name="Google Shape;651;p43"/>
          <p:cNvSpPr txBox="1"/>
          <p:nvPr/>
        </p:nvSpPr>
        <p:spPr>
          <a:xfrm>
            <a:off x="220134" y="2828835"/>
            <a:ext cx="348042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dirty="0">
                <a:solidFill>
                  <a:schemeClr val="dk1"/>
                </a:solidFill>
                <a:latin typeface="Arial"/>
                <a:ea typeface="Arial"/>
                <a:cs typeface="Arial"/>
                <a:sym typeface="Arial"/>
              </a:rPr>
              <a:t>Etude multicentrique rétrospective</a:t>
            </a:r>
            <a:endParaRPr dirty="0"/>
          </a:p>
          <a:p>
            <a:pPr marL="0" marR="0" lvl="0" indent="0" algn="l" rtl="0">
              <a:spcBef>
                <a:spcPts val="0"/>
              </a:spcBef>
              <a:spcAft>
                <a:spcPts val="0"/>
              </a:spcAft>
              <a:buNone/>
            </a:pPr>
            <a:r>
              <a:rPr lang="fr-FR" sz="2400" dirty="0">
                <a:solidFill>
                  <a:schemeClr val="dk1"/>
                </a:solidFill>
                <a:latin typeface="Arial"/>
                <a:ea typeface="Arial"/>
                <a:cs typeface="Arial"/>
                <a:sym typeface="Arial"/>
              </a:rPr>
              <a:t>164 patients</a:t>
            </a:r>
            <a:endParaRPr dirty="0"/>
          </a:p>
        </p:txBody>
      </p:sp>
      <p:sp>
        <p:nvSpPr>
          <p:cNvPr id="4" name="Google Shape;329;p20">
            <a:extLst>
              <a:ext uri="{FF2B5EF4-FFF2-40B4-BE49-F238E27FC236}">
                <a16:creationId xmlns:a16="http://schemas.microsoft.com/office/drawing/2014/main" id="{270B1D42-63F5-F0D5-14F3-C14BA8FF026A}"/>
              </a:ext>
            </a:extLst>
          </p:cNvPr>
          <p:cNvSpPr txBox="1"/>
          <p:nvPr/>
        </p:nvSpPr>
        <p:spPr>
          <a:xfrm>
            <a:off x="1" y="-202560"/>
            <a:ext cx="12191999" cy="88836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TIPS pour </a:t>
            </a:r>
            <a:r>
              <a:rPr lang="fr-FR" sz="3200" b="1" u="sng" dirty="0">
                <a:solidFill>
                  <a:schemeClr val="tx1">
                    <a:lumMod val="50000"/>
                    <a:lumOff val="50000"/>
                  </a:schemeClr>
                </a:solidFill>
                <a:latin typeface="Calibri" panose="020F0502020204030204" pitchFamily="34" charset="0"/>
                <a:ea typeface="Play"/>
                <a:cs typeface="Calibri" panose="020F0502020204030204" pitchFamily="34" charset="0"/>
                <a:sym typeface="Play"/>
              </a:rPr>
              <a:t>Alcaloïde de </a:t>
            </a:r>
            <a:r>
              <a:rPr lang="fr-FR" sz="3200" b="1" u="sng" dirty="0" err="1">
                <a:solidFill>
                  <a:schemeClr val="tx1">
                    <a:lumMod val="50000"/>
                    <a:lumOff val="50000"/>
                  </a:schemeClr>
                </a:solidFill>
                <a:latin typeface="Calibri" panose="020F0502020204030204" pitchFamily="34" charset="0"/>
                <a:ea typeface="Play"/>
                <a:cs typeface="Calibri" panose="020F0502020204030204" pitchFamily="34" charset="0"/>
                <a:sym typeface="Play"/>
              </a:rPr>
              <a:t>Pyrrolizidine</a:t>
            </a:r>
            <a:endParaRPr lang="fr-FR" sz="2200" b="1" u="sng" dirty="0">
              <a:solidFill>
                <a:schemeClr val="tx1">
                  <a:lumMod val="50000"/>
                  <a:lumOff val="50000"/>
                </a:schemeClr>
              </a:solidFill>
              <a:latin typeface="Calibri" panose="020F0502020204030204" pitchFamily="34" charset="0"/>
              <a:ea typeface="Play"/>
              <a:cs typeface="Calibri" panose="020F0502020204030204" pitchFamily="34" charset="0"/>
              <a:sym typeface="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5"/>
        <p:cNvGrpSpPr/>
        <p:nvPr/>
      </p:nvGrpSpPr>
      <p:grpSpPr>
        <a:xfrm>
          <a:off x="0" y="0"/>
          <a:ext cx="0" cy="0"/>
          <a:chOff x="0" y="0"/>
          <a:chExt cx="0" cy="0"/>
        </a:xfrm>
      </p:grpSpPr>
      <p:sp>
        <p:nvSpPr>
          <p:cNvPr id="661" name="Google Shape;661;p44"/>
          <p:cNvSpPr txBox="1"/>
          <p:nvPr/>
        </p:nvSpPr>
        <p:spPr>
          <a:xfrm>
            <a:off x="220532" y="991747"/>
            <a:ext cx="11267888" cy="569382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500"/>
              <a:buFont typeface="Noto Sans Symbols"/>
              <a:buChar char="✔"/>
            </a:pPr>
            <a:r>
              <a:rPr lang="fr-FR" sz="2500" dirty="0">
                <a:solidFill>
                  <a:schemeClr val="dk1"/>
                </a:solidFill>
                <a:latin typeface="Calibri"/>
                <a:ea typeface="Calibri"/>
                <a:cs typeface="Calibri"/>
                <a:sym typeface="Calibri"/>
              </a:rPr>
              <a:t>Maladie </a:t>
            </a:r>
            <a:r>
              <a:rPr lang="fr-FR" sz="2500" b="1" dirty="0">
                <a:solidFill>
                  <a:schemeClr val="dk1"/>
                </a:solidFill>
                <a:latin typeface="Calibri"/>
                <a:ea typeface="Calibri"/>
                <a:cs typeface="Calibri"/>
                <a:sym typeface="Calibri"/>
              </a:rPr>
              <a:t>rare mais grave </a:t>
            </a:r>
            <a:r>
              <a:rPr lang="fr-FR" sz="2500" dirty="0">
                <a:solidFill>
                  <a:schemeClr val="dk1"/>
                </a:solidFill>
                <a:latin typeface="Calibri"/>
                <a:ea typeface="Calibri"/>
                <a:cs typeface="Calibri"/>
                <a:sym typeface="Calibri"/>
              </a:rPr>
              <a:t>(mortalité de 3 à 45%).</a:t>
            </a:r>
            <a:endParaRPr dirty="0"/>
          </a:p>
          <a:p>
            <a:pPr marL="0" marR="0" lvl="0" indent="0" algn="l" rtl="0">
              <a:spcBef>
                <a:spcPts val="0"/>
              </a:spcBef>
              <a:spcAft>
                <a:spcPts val="0"/>
              </a:spcAft>
              <a:buNone/>
            </a:pPr>
            <a:endParaRPr sz="25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500"/>
              <a:buFont typeface="Noto Sans Symbols"/>
              <a:buChar char="✔"/>
            </a:pPr>
            <a:r>
              <a:rPr lang="fr-FR" sz="2500" dirty="0">
                <a:solidFill>
                  <a:schemeClr val="dk1"/>
                </a:solidFill>
                <a:latin typeface="Calibri"/>
                <a:ea typeface="Calibri"/>
                <a:cs typeface="Calibri"/>
                <a:sym typeface="Calibri"/>
              </a:rPr>
              <a:t>L’étiologie principale est la </a:t>
            </a:r>
            <a:r>
              <a:rPr lang="fr-FR" sz="2500" b="1" dirty="0">
                <a:solidFill>
                  <a:schemeClr val="dk1"/>
                </a:solidFill>
                <a:latin typeface="Calibri"/>
                <a:ea typeface="Calibri"/>
                <a:cs typeface="Calibri"/>
                <a:sym typeface="Calibri"/>
              </a:rPr>
              <a:t>greffe de CSH </a:t>
            </a:r>
            <a:r>
              <a:rPr lang="fr-FR" sz="2500" dirty="0">
                <a:solidFill>
                  <a:schemeClr val="dk1"/>
                </a:solidFill>
                <a:latin typeface="Calibri"/>
                <a:ea typeface="Calibri"/>
                <a:cs typeface="Calibri"/>
                <a:sym typeface="Calibri"/>
              </a:rPr>
              <a:t>et survient généralement dans les </a:t>
            </a:r>
            <a:r>
              <a:rPr lang="fr-FR" sz="2500" b="1" dirty="0">
                <a:solidFill>
                  <a:schemeClr val="dk1"/>
                </a:solidFill>
                <a:latin typeface="Calibri"/>
                <a:ea typeface="Calibri"/>
                <a:cs typeface="Calibri"/>
                <a:sym typeface="Calibri"/>
              </a:rPr>
              <a:t>30 jours post-greffe</a:t>
            </a:r>
            <a:r>
              <a:rPr lang="fr-FR" sz="25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5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500"/>
              <a:buFont typeface="Noto Sans Symbols"/>
              <a:buChar char="✔"/>
            </a:pPr>
            <a:r>
              <a:rPr lang="fr-FR" sz="2500" b="1" dirty="0">
                <a:solidFill>
                  <a:schemeClr val="dk1"/>
                </a:solidFill>
                <a:latin typeface="Calibri"/>
                <a:ea typeface="Calibri"/>
                <a:cs typeface="Calibri"/>
                <a:sym typeface="Calibri"/>
              </a:rPr>
              <a:t>Traitement prophylactique par AUC à débuter depuis le conditionnement jusqu’à 90 jours en post-greffe</a:t>
            </a:r>
            <a:r>
              <a:rPr lang="fr-FR" sz="2500" dirty="0">
                <a:solidFill>
                  <a:schemeClr val="dk1"/>
                </a:solidFill>
                <a:latin typeface="Calibri"/>
                <a:ea typeface="Calibri"/>
                <a:cs typeface="Calibri"/>
                <a:sym typeface="Calibri"/>
              </a:rPr>
              <a:t>.</a:t>
            </a:r>
          </a:p>
          <a:p>
            <a:pPr marL="342900" marR="0" lvl="0" indent="-342900" algn="l" rtl="0">
              <a:spcBef>
                <a:spcPts val="0"/>
              </a:spcBef>
              <a:spcAft>
                <a:spcPts val="0"/>
              </a:spcAft>
              <a:buClr>
                <a:schemeClr val="dk1"/>
              </a:buClr>
              <a:buSzPts val="2500"/>
              <a:buFont typeface="Noto Sans Symbols"/>
              <a:buChar char="✔"/>
            </a:pPr>
            <a:endParaRPr lang="fr-FR" sz="2500" dirty="0">
              <a:solidFill>
                <a:schemeClr val="dk1"/>
              </a:solidFill>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500"/>
              <a:buFont typeface="Noto Sans Symbols"/>
              <a:buChar char="✔"/>
              <a:tabLst/>
              <a:defRPr/>
            </a:pPr>
            <a:r>
              <a:rPr kumimoji="0" lang="fr-FR" sz="2500" b="0" i="0" u="none" strike="noStrike" kern="0" cap="none" spc="0" normalizeH="0" baseline="0" noProof="0" dirty="0">
                <a:ln>
                  <a:noFill/>
                </a:ln>
                <a:solidFill>
                  <a:srgbClr val="000000"/>
                </a:solidFill>
                <a:effectLst/>
                <a:uLnTx/>
                <a:uFillTx/>
                <a:latin typeface="Calibri"/>
                <a:cs typeface="Calibri"/>
                <a:sym typeface="Calibri"/>
              </a:rPr>
              <a:t>Nouveaux critères de l’EBMT 2023 (critères diagnostiques + grades de sévérité) </a:t>
            </a: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rtl="0">
              <a:spcBef>
                <a:spcPts val="0"/>
              </a:spcBef>
              <a:spcAft>
                <a:spcPts val="0"/>
              </a:spcAft>
              <a:buClr>
                <a:schemeClr val="dk1"/>
              </a:buClr>
              <a:buSzPts val="2500"/>
              <a:buFont typeface="Noto Sans Symbols"/>
              <a:buChar char="✔"/>
            </a:pPr>
            <a:endParaRPr dirty="0"/>
          </a:p>
          <a:p>
            <a:pPr marL="0" marR="0" lvl="0" indent="0" algn="l" rtl="0">
              <a:spcBef>
                <a:spcPts val="0"/>
              </a:spcBef>
              <a:spcAft>
                <a:spcPts val="0"/>
              </a:spcAft>
              <a:buNone/>
            </a:pPr>
            <a:endParaRPr sz="25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500"/>
              <a:buFont typeface="Noto Sans Symbols"/>
              <a:buChar char="✔"/>
            </a:pPr>
            <a:r>
              <a:rPr lang="fr-FR" sz="2500" dirty="0">
                <a:solidFill>
                  <a:schemeClr val="dk1"/>
                </a:solidFill>
                <a:latin typeface="Calibri"/>
                <a:ea typeface="Calibri"/>
                <a:cs typeface="Calibri"/>
                <a:sym typeface="Calibri"/>
              </a:rPr>
              <a:t>L’instauration d’un traitement dépend du grade de sévérité :</a:t>
            </a:r>
            <a:endParaRPr dirty="0"/>
          </a:p>
          <a:p>
            <a:pPr marL="342900" marR="0" lvl="0" indent="-342900" algn="l" rtl="0">
              <a:spcBef>
                <a:spcPts val="0"/>
              </a:spcBef>
              <a:spcAft>
                <a:spcPts val="0"/>
              </a:spcAft>
              <a:buClr>
                <a:schemeClr val="dk1"/>
              </a:buClr>
              <a:buSzPts val="2500"/>
              <a:buFont typeface="Calibri"/>
              <a:buChar char="-"/>
            </a:pPr>
            <a:r>
              <a:rPr lang="fr-FR" sz="2500" b="1" dirty="0">
                <a:solidFill>
                  <a:schemeClr val="dk1"/>
                </a:solidFill>
                <a:latin typeface="Calibri"/>
                <a:ea typeface="Calibri"/>
                <a:cs typeface="Calibri"/>
                <a:sym typeface="Calibri"/>
              </a:rPr>
              <a:t>DEFIBROTIDE indiqué pour les SOS sévère et très sévère. </a:t>
            </a:r>
            <a:endParaRPr dirty="0"/>
          </a:p>
          <a:p>
            <a:pPr marL="342900" marR="0" lvl="0" indent="-342900" algn="l" rtl="0">
              <a:spcBef>
                <a:spcPts val="0"/>
              </a:spcBef>
              <a:spcAft>
                <a:spcPts val="0"/>
              </a:spcAft>
              <a:buClr>
                <a:schemeClr val="dk1"/>
              </a:buClr>
              <a:buSzPts val="2500"/>
              <a:buFont typeface="Calibri"/>
              <a:buChar char="-"/>
            </a:pPr>
            <a:r>
              <a:rPr lang="fr-FR" sz="2500" b="1" dirty="0">
                <a:solidFill>
                  <a:schemeClr val="dk1"/>
                </a:solidFill>
                <a:latin typeface="Calibri"/>
                <a:ea typeface="Calibri"/>
                <a:cs typeface="Calibri"/>
                <a:sym typeface="Calibri"/>
              </a:rPr>
              <a:t>TIPS à discuter précocement en cas de dégradation </a:t>
            </a:r>
            <a:r>
              <a:rPr lang="fr-FR" sz="2500" b="1" dirty="0" err="1">
                <a:solidFill>
                  <a:schemeClr val="dk1"/>
                </a:solidFill>
                <a:latin typeface="Calibri"/>
                <a:ea typeface="Calibri"/>
                <a:cs typeface="Calibri"/>
                <a:sym typeface="Calibri"/>
              </a:rPr>
              <a:t>clinico</a:t>
            </a:r>
            <a:r>
              <a:rPr lang="fr-FR" sz="2500" b="1" dirty="0">
                <a:solidFill>
                  <a:schemeClr val="dk1"/>
                </a:solidFill>
                <a:latin typeface="Calibri"/>
                <a:ea typeface="Calibri"/>
                <a:cs typeface="Calibri"/>
                <a:sym typeface="Calibri"/>
              </a:rPr>
              <a:t>-biologique </a:t>
            </a:r>
            <a:r>
              <a:rPr lang="fr-FR" sz="2500" b="1" u="sng" dirty="0">
                <a:solidFill>
                  <a:schemeClr val="dk1"/>
                </a:solidFill>
                <a:latin typeface="Calibri"/>
                <a:ea typeface="Calibri"/>
                <a:cs typeface="Calibri"/>
                <a:sym typeface="Calibri"/>
              </a:rPr>
              <a:t>rapide malgré le traitement médical</a:t>
            </a:r>
            <a:r>
              <a:rPr lang="fr-FR" sz="2500" b="1" dirty="0">
                <a:solidFill>
                  <a:schemeClr val="dk1"/>
                </a:solidFill>
                <a:latin typeface="Calibri"/>
                <a:ea typeface="Calibri"/>
                <a:cs typeface="Calibri"/>
                <a:sym typeface="Calibri"/>
              </a:rPr>
              <a:t>.</a:t>
            </a:r>
            <a:endParaRPr dirty="0"/>
          </a:p>
        </p:txBody>
      </p:sp>
      <p:pic>
        <p:nvPicPr>
          <p:cNvPr id="662" name="Google Shape;662;p44"/>
          <p:cNvPicPr preferRelativeResize="0"/>
          <p:nvPr/>
        </p:nvPicPr>
        <p:blipFill rotWithShape="1">
          <a:blip r:embed="rId3">
            <a:alphaModFix/>
          </a:blip>
          <a:srcRect/>
          <a:stretch/>
        </p:blipFill>
        <p:spPr>
          <a:xfrm>
            <a:off x="10894173" y="685800"/>
            <a:ext cx="1297827" cy="1297827"/>
          </a:xfrm>
          <a:prstGeom prst="rect">
            <a:avLst/>
          </a:prstGeom>
          <a:noFill/>
          <a:ln>
            <a:noFill/>
          </a:ln>
        </p:spPr>
      </p:pic>
      <p:sp>
        <p:nvSpPr>
          <p:cNvPr id="4" name="Google Shape;329;p20">
            <a:extLst>
              <a:ext uri="{FF2B5EF4-FFF2-40B4-BE49-F238E27FC236}">
                <a16:creationId xmlns:a16="http://schemas.microsoft.com/office/drawing/2014/main" id="{5A670A8E-9845-00E9-43B3-8416869036EB}"/>
              </a:ext>
            </a:extLst>
          </p:cNvPr>
          <p:cNvSpPr txBox="1"/>
          <p:nvPr/>
        </p:nvSpPr>
        <p:spPr>
          <a:xfrm>
            <a:off x="1" y="-202560"/>
            <a:ext cx="12191999" cy="88836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TAKE HOME MESSAGE </a:t>
            </a:r>
            <a:endParaRPr lang="fr-FR" sz="2200" b="1" u="sng" dirty="0">
              <a:solidFill>
                <a:schemeClr val="tx1">
                  <a:lumMod val="50000"/>
                  <a:lumOff val="50000"/>
                </a:schemeClr>
              </a:solidFill>
              <a:latin typeface="Calibri" panose="020F0502020204030204" pitchFamily="34" charset="0"/>
              <a:ea typeface="Play"/>
              <a:cs typeface="Calibri" panose="020F0502020204030204" pitchFamily="34" charset="0"/>
              <a:sym typeface="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9" name="Google Shape;329;p20"/>
          <p:cNvSpPr txBox="1"/>
          <p:nvPr/>
        </p:nvSpPr>
        <p:spPr>
          <a:xfrm>
            <a:off x="1" y="56042"/>
            <a:ext cx="12191997" cy="62975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définition et physiopathologie </a:t>
            </a:r>
            <a:endParaRPr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330" name="Google Shape;330;p20" descr="Une image contenant Dessin d’enfant, rouge&#10;&#10;Description générée automatiquement"/>
          <p:cNvPicPr preferRelativeResize="0"/>
          <p:nvPr/>
        </p:nvPicPr>
        <p:blipFill rotWithShape="1">
          <a:blip r:embed="rId3">
            <a:alphaModFix/>
          </a:blip>
          <a:srcRect t="1134" r="1569" b="3684"/>
          <a:stretch/>
        </p:blipFill>
        <p:spPr>
          <a:xfrm>
            <a:off x="131954" y="805738"/>
            <a:ext cx="7982965" cy="5366461"/>
          </a:xfrm>
          <a:prstGeom prst="rect">
            <a:avLst/>
          </a:prstGeom>
          <a:noFill/>
          <a:ln>
            <a:noFill/>
          </a:ln>
        </p:spPr>
      </p:pic>
      <p:cxnSp>
        <p:nvCxnSpPr>
          <p:cNvPr id="331" name="Google Shape;331;p20"/>
          <p:cNvCxnSpPr>
            <a:cxnSpLocks/>
          </p:cNvCxnSpPr>
          <p:nvPr/>
        </p:nvCxnSpPr>
        <p:spPr>
          <a:xfrm flipH="1">
            <a:off x="6464361" y="2233914"/>
            <a:ext cx="2773583" cy="0"/>
          </a:xfrm>
          <a:prstGeom prst="straightConnector1">
            <a:avLst/>
          </a:prstGeom>
          <a:noFill/>
          <a:ln w="57150" cap="flat" cmpd="sng">
            <a:solidFill>
              <a:schemeClr val="tx1">
                <a:lumMod val="95000"/>
                <a:lumOff val="5000"/>
              </a:schemeClr>
            </a:solidFill>
            <a:prstDash val="solid"/>
            <a:miter lim="800000"/>
            <a:headEnd type="none" w="sm" len="sm"/>
            <a:tailEnd type="triangle" w="med" len="med"/>
          </a:ln>
        </p:spPr>
      </p:cxnSp>
      <p:cxnSp>
        <p:nvCxnSpPr>
          <p:cNvPr id="332" name="Google Shape;332;p20"/>
          <p:cNvCxnSpPr>
            <a:cxnSpLocks/>
          </p:cNvCxnSpPr>
          <p:nvPr/>
        </p:nvCxnSpPr>
        <p:spPr>
          <a:xfrm flipH="1">
            <a:off x="6273479" y="3810000"/>
            <a:ext cx="2938091" cy="0"/>
          </a:xfrm>
          <a:prstGeom prst="straightConnector1">
            <a:avLst/>
          </a:prstGeom>
          <a:noFill/>
          <a:ln w="57150" cap="flat" cmpd="sng">
            <a:solidFill>
              <a:schemeClr val="tx1">
                <a:lumMod val="95000"/>
                <a:lumOff val="5000"/>
              </a:schemeClr>
            </a:solidFill>
            <a:prstDash val="solid"/>
            <a:miter lim="800000"/>
            <a:headEnd type="none" w="sm" len="sm"/>
            <a:tailEnd type="triangle" w="med" len="med"/>
          </a:ln>
        </p:spPr>
      </p:cxnSp>
      <p:cxnSp>
        <p:nvCxnSpPr>
          <p:cNvPr id="333" name="Google Shape;333;p20"/>
          <p:cNvCxnSpPr/>
          <p:nvPr/>
        </p:nvCxnSpPr>
        <p:spPr>
          <a:xfrm rot="10800000">
            <a:off x="7018268" y="1548114"/>
            <a:ext cx="2193301" cy="0"/>
          </a:xfrm>
          <a:prstGeom prst="straightConnector1">
            <a:avLst/>
          </a:prstGeom>
          <a:noFill/>
          <a:ln w="57150" cap="flat" cmpd="sng">
            <a:solidFill>
              <a:schemeClr val="tx1">
                <a:lumMod val="85000"/>
                <a:lumOff val="15000"/>
              </a:schemeClr>
            </a:solidFill>
            <a:prstDash val="solid"/>
            <a:miter lim="800000"/>
            <a:headEnd type="none" w="sm" len="sm"/>
            <a:tailEnd type="triangle" w="med" len="med"/>
          </a:ln>
        </p:spPr>
      </p:cxnSp>
      <p:cxnSp>
        <p:nvCxnSpPr>
          <p:cNvPr id="334" name="Google Shape;334;p20"/>
          <p:cNvCxnSpPr/>
          <p:nvPr/>
        </p:nvCxnSpPr>
        <p:spPr>
          <a:xfrm>
            <a:off x="7107921" y="3302537"/>
            <a:ext cx="1006998" cy="0"/>
          </a:xfrm>
          <a:prstGeom prst="straightConnector1">
            <a:avLst/>
          </a:prstGeom>
          <a:noFill/>
          <a:ln w="57150" cap="flat" cmpd="sng">
            <a:solidFill>
              <a:schemeClr val="lt1"/>
            </a:solidFill>
            <a:prstDash val="solid"/>
            <a:miter lim="800000"/>
            <a:headEnd type="none" w="sm" len="sm"/>
            <a:tailEnd type="none" w="sm" len="sm"/>
          </a:ln>
        </p:spPr>
      </p:cxnSp>
      <p:sp>
        <p:nvSpPr>
          <p:cNvPr id="335" name="Google Shape;335;p20"/>
          <p:cNvSpPr txBox="1"/>
          <p:nvPr/>
        </p:nvSpPr>
        <p:spPr>
          <a:xfrm>
            <a:off x="9211570" y="1303067"/>
            <a:ext cx="29438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dirty="0">
                <a:solidFill>
                  <a:schemeClr val="dk1"/>
                </a:solidFill>
                <a:latin typeface="Arial"/>
                <a:ea typeface="Arial"/>
                <a:cs typeface="Arial"/>
                <a:sym typeface="Arial"/>
              </a:rPr>
              <a:t>Lésion endothéliale </a:t>
            </a:r>
            <a:endParaRPr dirty="0"/>
          </a:p>
        </p:txBody>
      </p:sp>
      <p:sp>
        <p:nvSpPr>
          <p:cNvPr id="336" name="Google Shape;336;p20"/>
          <p:cNvSpPr txBox="1"/>
          <p:nvPr/>
        </p:nvSpPr>
        <p:spPr>
          <a:xfrm>
            <a:off x="9267709" y="1985937"/>
            <a:ext cx="236406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dirty="0">
                <a:solidFill>
                  <a:schemeClr val="dk1"/>
                </a:solidFill>
                <a:latin typeface="Arial"/>
                <a:ea typeface="Arial"/>
                <a:cs typeface="Arial"/>
                <a:sym typeface="Arial"/>
              </a:rPr>
              <a:t>Afflux de débris cellulaires</a:t>
            </a:r>
            <a:endParaRPr dirty="0"/>
          </a:p>
        </p:txBody>
      </p:sp>
      <p:sp>
        <p:nvSpPr>
          <p:cNvPr id="337" name="Google Shape;337;p20"/>
          <p:cNvSpPr txBox="1"/>
          <p:nvPr/>
        </p:nvSpPr>
        <p:spPr>
          <a:xfrm>
            <a:off x="9267709" y="3644809"/>
            <a:ext cx="214414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dirty="0">
                <a:solidFill>
                  <a:schemeClr val="dk1"/>
                </a:solidFill>
                <a:latin typeface="Arial"/>
                <a:ea typeface="Arial"/>
                <a:cs typeface="Arial"/>
                <a:sym typeface="Arial"/>
              </a:rPr>
              <a:t>Embolisation et obstruction du flux</a:t>
            </a:r>
            <a:endParaRPr dirty="0"/>
          </a:p>
        </p:txBody>
      </p:sp>
      <p:sp>
        <p:nvSpPr>
          <p:cNvPr id="2" name="ZoneTexte 1">
            <a:extLst>
              <a:ext uri="{FF2B5EF4-FFF2-40B4-BE49-F238E27FC236}">
                <a16:creationId xmlns:a16="http://schemas.microsoft.com/office/drawing/2014/main" id="{8A888F08-08B2-00E8-8766-D7CB74205882}"/>
              </a:ext>
            </a:extLst>
          </p:cNvPr>
          <p:cNvSpPr txBox="1"/>
          <p:nvPr/>
        </p:nvSpPr>
        <p:spPr>
          <a:xfrm>
            <a:off x="8327390" y="5240519"/>
            <a:ext cx="3777999" cy="1200329"/>
          </a:xfrm>
          <a:prstGeom prst="rect">
            <a:avLst/>
          </a:prstGeom>
          <a:noFill/>
          <a:ln>
            <a:solidFill>
              <a:schemeClr val="accent1"/>
            </a:solidFill>
          </a:ln>
        </p:spPr>
        <p:txBody>
          <a:bodyPr wrap="square" rtlCol="0">
            <a:spAutoFit/>
          </a:bodyPr>
          <a:lstStyle/>
          <a:p>
            <a:pPr algn="ctr"/>
            <a:r>
              <a:rPr lang="fr-FR" sz="2400" b="1" dirty="0"/>
              <a:t>HYPERTENSION PORTALE POST- SINUSOIDALE</a:t>
            </a:r>
          </a:p>
        </p:txBody>
      </p:sp>
      <p:pic>
        <p:nvPicPr>
          <p:cNvPr id="5" name="Image 4">
            <a:extLst>
              <a:ext uri="{FF2B5EF4-FFF2-40B4-BE49-F238E27FC236}">
                <a16:creationId xmlns:a16="http://schemas.microsoft.com/office/drawing/2014/main" id="{2A983EE3-1D5A-135B-CA24-449C1CAE2EA7}"/>
              </a:ext>
            </a:extLst>
          </p:cNvPr>
          <p:cNvPicPr>
            <a:picLocks noChangeAspect="1"/>
          </p:cNvPicPr>
          <p:nvPr/>
        </p:nvPicPr>
        <p:blipFill>
          <a:blip r:embed="rId4"/>
          <a:stretch>
            <a:fillRect/>
          </a:stretch>
        </p:blipFill>
        <p:spPr>
          <a:xfrm>
            <a:off x="7628025" y="5161532"/>
            <a:ext cx="1015099" cy="890729"/>
          </a:xfrm>
          <a:prstGeom prst="rect">
            <a:avLst/>
          </a:prstGeom>
        </p:spPr>
      </p:pic>
      <p:sp>
        <p:nvSpPr>
          <p:cNvPr id="6" name="Éclair 5">
            <a:extLst>
              <a:ext uri="{FF2B5EF4-FFF2-40B4-BE49-F238E27FC236}">
                <a16:creationId xmlns:a16="http://schemas.microsoft.com/office/drawing/2014/main" id="{49B6115A-7506-2E75-D3EC-4E14CB8DF1AB}"/>
              </a:ext>
            </a:extLst>
          </p:cNvPr>
          <p:cNvSpPr/>
          <p:nvPr/>
        </p:nvSpPr>
        <p:spPr>
          <a:xfrm>
            <a:off x="5680080" y="814260"/>
            <a:ext cx="990431" cy="753480"/>
          </a:xfrm>
          <a:prstGeom prst="lightningBol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AE0888AB-984A-7732-A33D-57B8B3095947}"/>
              </a:ext>
            </a:extLst>
          </p:cNvPr>
          <p:cNvSpPr txBox="1"/>
          <p:nvPr/>
        </p:nvSpPr>
        <p:spPr>
          <a:xfrm>
            <a:off x="-3330" y="6172200"/>
            <a:ext cx="7095067" cy="738664"/>
          </a:xfrm>
          <a:prstGeom prst="rect">
            <a:avLst/>
          </a:prstGeom>
          <a:noFill/>
        </p:spPr>
        <p:txBody>
          <a:bodyPr wrap="square" rtlCol="0">
            <a:spAutoFit/>
          </a:bodyPr>
          <a:lstStyle/>
          <a:p>
            <a:r>
              <a:rPr lang="fr-FR" dirty="0" err="1">
                <a:latin typeface="Calibri" panose="020F0502020204030204" pitchFamily="34" charset="0"/>
                <a:cs typeface="Calibri" panose="020F0502020204030204" pitchFamily="34" charset="0"/>
              </a:rPr>
              <a:t>Mohty</a:t>
            </a:r>
            <a:r>
              <a:rPr lang="fr-FR" dirty="0">
                <a:latin typeface="Calibri" panose="020F0502020204030204" pitchFamily="34" charset="0"/>
                <a:cs typeface="Calibri" panose="020F0502020204030204" pitchFamily="34" charset="0"/>
              </a:rPr>
              <a:t> and al. Bone </a:t>
            </a:r>
            <a:r>
              <a:rPr lang="fr-FR" dirty="0" err="1">
                <a:latin typeface="Calibri" panose="020F0502020204030204" pitchFamily="34" charset="0"/>
                <a:cs typeface="Calibri" panose="020F0502020204030204" pitchFamily="34" charset="0"/>
              </a:rPr>
              <a:t>Marrow</a:t>
            </a:r>
            <a:r>
              <a:rPr lang="fr-FR" dirty="0">
                <a:latin typeface="Calibri" panose="020F0502020204030204" pitchFamily="34" charset="0"/>
                <a:cs typeface="Calibri" panose="020F0502020204030204" pitchFamily="34" charset="0"/>
              </a:rPr>
              <a:t> Transplant 2015</a:t>
            </a:r>
          </a:p>
          <a:p>
            <a:r>
              <a:rPr lang="fr-FR" dirty="0" err="1">
                <a:latin typeface="Calibri" panose="020F0502020204030204" pitchFamily="34" charset="0"/>
                <a:cs typeface="Calibri" panose="020F0502020204030204" pitchFamily="34" charset="0"/>
              </a:rPr>
              <a:t>DeLeve</a:t>
            </a:r>
            <a:r>
              <a:rPr lang="fr-FR" dirty="0">
                <a:latin typeface="Calibri" panose="020F0502020204030204" pitchFamily="34" charset="0"/>
                <a:cs typeface="Calibri" panose="020F0502020204030204" pitchFamily="34" charset="0"/>
              </a:rPr>
              <a:t> and al.</a:t>
            </a:r>
            <a:r>
              <a:rPr lang="fr-FR" sz="1400" dirty="0">
                <a:effectLst/>
                <a:latin typeface="Calibri" panose="020F0502020204030204" pitchFamily="34" charset="0"/>
                <a:cs typeface="Calibri" panose="020F0502020204030204" pitchFamily="34" charset="0"/>
              </a:rPr>
              <a:t> </a:t>
            </a:r>
            <a:r>
              <a:rPr lang="fr-FR" sz="1400" dirty="0" err="1">
                <a:effectLst/>
                <a:latin typeface="Calibri" panose="020F0502020204030204" pitchFamily="34" charset="0"/>
                <a:cs typeface="Calibri" panose="020F0502020204030204" pitchFamily="34" charset="0"/>
              </a:rPr>
              <a:t>Semin</a:t>
            </a:r>
            <a:r>
              <a:rPr lang="fr-FR" sz="1400" dirty="0">
                <a:effectLst/>
                <a:latin typeface="Calibri" panose="020F0502020204030204" pitchFamily="34" charset="0"/>
                <a:cs typeface="Calibri" panose="020F0502020204030204" pitchFamily="34" charset="0"/>
              </a:rPr>
              <a:t> </a:t>
            </a:r>
            <a:r>
              <a:rPr lang="fr-FR" sz="1400" dirty="0" err="1">
                <a:effectLst/>
                <a:latin typeface="Calibri" panose="020F0502020204030204" pitchFamily="34" charset="0"/>
                <a:cs typeface="Calibri" panose="020F0502020204030204" pitchFamily="34" charset="0"/>
              </a:rPr>
              <a:t>Liver</a:t>
            </a:r>
            <a:r>
              <a:rPr lang="fr-FR" sz="1400" dirty="0">
                <a:effectLst/>
                <a:latin typeface="Calibri" panose="020F0502020204030204" pitchFamily="34" charset="0"/>
                <a:cs typeface="Calibri" panose="020F0502020204030204" pitchFamily="34" charset="0"/>
              </a:rPr>
              <a:t> Dis 2002 </a:t>
            </a:r>
          </a:p>
          <a:p>
            <a:r>
              <a:rPr lang="fr-FR" sz="1400" dirty="0">
                <a:effectLst/>
                <a:latin typeface="Calibri" panose="020F0502020204030204" pitchFamily="34" charset="0"/>
                <a:cs typeface="Calibri" panose="020F0502020204030204" pitchFamily="34" charset="0"/>
              </a:rPr>
              <a:t>Carreras and al. </a:t>
            </a:r>
            <a:r>
              <a:rPr lang="fr-FR" sz="1400" dirty="0">
                <a:latin typeface="Calibri" panose="020F0502020204030204" pitchFamily="34" charset="0"/>
                <a:cs typeface="Calibri" panose="020F0502020204030204" pitchFamily="34" charset="0"/>
              </a:rPr>
              <a:t>Br J </a:t>
            </a:r>
            <a:r>
              <a:rPr lang="fr-FR" sz="1400" dirty="0" err="1">
                <a:latin typeface="Calibri" panose="020F0502020204030204" pitchFamily="34" charset="0"/>
                <a:cs typeface="Calibri" panose="020F0502020204030204" pitchFamily="34" charset="0"/>
              </a:rPr>
              <a:t>Haematol</a:t>
            </a:r>
            <a:r>
              <a:rPr lang="fr-FR" sz="1400" dirty="0">
                <a:latin typeface="Calibri" panose="020F0502020204030204" pitchFamily="34" charset="0"/>
                <a:cs typeface="Calibri" panose="020F0502020204030204" pitchFamily="34" charset="0"/>
              </a:rPr>
              <a:t>. 2014</a:t>
            </a:r>
            <a:r>
              <a:rPr lang="fr-FR"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a:extLst>
            <a:ext uri="{FF2B5EF4-FFF2-40B4-BE49-F238E27FC236}">
              <a16:creationId xmlns:a16="http://schemas.microsoft.com/office/drawing/2014/main" id="{5BFE8D3B-5DF4-9638-2930-EFA1E8F7C48B}"/>
            </a:ext>
          </a:extLst>
        </p:cNvPr>
        <p:cNvGrpSpPr/>
        <p:nvPr/>
      </p:nvGrpSpPr>
      <p:grpSpPr>
        <a:xfrm>
          <a:off x="0" y="0"/>
          <a:ext cx="0" cy="0"/>
          <a:chOff x="0" y="0"/>
          <a:chExt cx="0" cy="0"/>
        </a:xfrm>
      </p:grpSpPr>
      <p:sp>
        <p:nvSpPr>
          <p:cNvPr id="5" name="Google Shape;329;p20">
            <a:extLst>
              <a:ext uri="{FF2B5EF4-FFF2-40B4-BE49-F238E27FC236}">
                <a16:creationId xmlns:a16="http://schemas.microsoft.com/office/drawing/2014/main" id="{9A12E6C0-26AC-29B4-B3BA-E1A17F8B97BD}"/>
              </a:ext>
            </a:extLst>
          </p:cNvPr>
          <p:cNvSpPr txBox="1"/>
          <p:nvPr/>
        </p:nvSpPr>
        <p:spPr>
          <a:xfrm>
            <a:off x="-1" y="31174"/>
            <a:ext cx="10221685" cy="654626"/>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atteintes histologiques</a:t>
            </a:r>
            <a:endParaRPr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2" name="Image 1" descr="Une image contenant rose, Lilas, violet, Magenta&#10;&#10;Le contenu généré par l’IA peut être incorrect.">
            <a:extLst>
              <a:ext uri="{FF2B5EF4-FFF2-40B4-BE49-F238E27FC236}">
                <a16:creationId xmlns:a16="http://schemas.microsoft.com/office/drawing/2014/main" id="{1D3CC6F7-59A9-D697-A725-21DF776E170C}"/>
              </a:ext>
            </a:extLst>
          </p:cNvPr>
          <p:cNvPicPr>
            <a:picLocks noChangeAspect="1"/>
          </p:cNvPicPr>
          <p:nvPr/>
        </p:nvPicPr>
        <p:blipFill>
          <a:blip r:embed="rId3"/>
          <a:srcRect l="8498" r="15259"/>
          <a:stretch/>
        </p:blipFill>
        <p:spPr>
          <a:xfrm>
            <a:off x="455453" y="1018690"/>
            <a:ext cx="6792013" cy="5594739"/>
          </a:xfrm>
          <a:prstGeom prst="rect">
            <a:avLst/>
          </a:prstGeom>
        </p:spPr>
      </p:pic>
      <p:sp>
        <p:nvSpPr>
          <p:cNvPr id="3" name="ZoneTexte 2">
            <a:extLst>
              <a:ext uri="{FF2B5EF4-FFF2-40B4-BE49-F238E27FC236}">
                <a16:creationId xmlns:a16="http://schemas.microsoft.com/office/drawing/2014/main" id="{FB62D622-B73B-EA28-84E0-8A5C769093C3}"/>
              </a:ext>
            </a:extLst>
          </p:cNvPr>
          <p:cNvSpPr txBox="1"/>
          <p:nvPr/>
        </p:nvSpPr>
        <p:spPr>
          <a:xfrm>
            <a:off x="7487527" y="1018690"/>
            <a:ext cx="4489080" cy="4154984"/>
          </a:xfrm>
          <a:prstGeom prst="rect">
            <a:avLst/>
          </a:prstGeom>
          <a:noFill/>
        </p:spPr>
        <p:txBody>
          <a:bodyPr wrap="square" rtlCol="0">
            <a:spAutoFit/>
          </a:bodyPr>
          <a:lstStyle/>
          <a:p>
            <a:pPr marL="342900" indent="-342900">
              <a:buAutoNum type="arabicPeriod"/>
            </a:pPr>
            <a:r>
              <a:rPr lang="fr-FR" sz="2400" dirty="0">
                <a:latin typeface="Calibri" panose="020F0502020204030204" pitchFamily="34" charset="0"/>
                <a:cs typeface="Calibri" panose="020F0502020204030204" pitchFamily="34" charset="0"/>
              </a:rPr>
              <a:t>Congestion et dilatation sinusoïdale péri centro-lobulaire</a:t>
            </a:r>
          </a:p>
          <a:p>
            <a:endParaRPr lang="fr-FR" sz="2400" dirty="0">
              <a:latin typeface="Calibri" panose="020F0502020204030204" pitchFamily="34" charset="0"/>
              <a:cs typeface="Calibri" panose="020F0502020204030204" pitchFamily="34" charset="0"/>
            </a:endParaRPr>
          </a:p>
          <a:p>
            <a:pPr marL="457200" indent="-457200">
              <a:buFont typeface="+mj-lt"/>
              <a:buAutoNum type="arabicPeriod" startAt="2"/>
            </a:pPr>
            <a:r>
              <a:rPr lang="fr-FR" sz="2400" dirty="0">
                <a:latin typeface="Calibri" panose="020F0502020204030204" pitchFamily="34" charset="0"/>
                <a:cs typeface="Calibri" panose="020F0502020204030204" pitchFamily="34" charset="0"/>
              </a:rPr>
              <a:t>Nécrose ischémique des hépatocytes adjacents </a:t>
            </a:r>
          </a:p>
          <a:p>
            <a:endParaRPr lang="fr-FR" sz="2400" dirty="0">
              <a:latin typeface="Calibri" panose="020F0502020204030204" pitchFamily="34" charset="0"/>
              <a:cs typeface="Calibri" panose="020F0502020204030204" pitchFamily="34" charset="0"/>
            </a:endParaRPr>
          </a:p>
          <a:p>
            <a:pPr marL="457200" indent="-457200">
              <a:buFont typeface="+mj-lt"/>
              <a:buAutoNum type="arabicPeriod" startAt="3"/>
            </a:pPr>
            <a:r>
              <a:rPr lang="fr-FR" sz="2400" dirty="0">
                <a:latin typeface="Calibri" panose="020F0502020204030204" pitchFamily="34" charset="0"/>
                <a:cs typeface="Calibri" panose="020F0502020204030204" pitchFamily="34" charset="0"/>
              </a:rPr>
              <a:t>Fibrose péri-sinusoïdale </a:t>
            </a:r>
          </a:p>
          <a:p>
            <a:endParaRPr lang="fr-FR" sz="2400" dirty="0">
              <a:latin typeface="Calibri" panose="020F0502020204030204" pitchFamily="34" charset="0"/>
              <a:cs typeface="Calibri" panose="020F0502020204030204" pitchFamily="34" charset="0"/>
            </a:endParaRPr>
          </a:p>
          <a:p>
            <a:pPr marL="457200" indent="-457200">
              <a:buFont typeface="+mj-lt"/>
              <a:buAutoNum type="arabicPeriod" startAt="4"/>
            </a:pPr>
            <a:r>
              <a:rPr lang="fr-FR" sz="2400" dirty="0">
                <a:latin typeface="Calibri" panose="020F0502020204030204" pitchFamily="34" charset="0"/>
                <a:cs typeface="Calibri" panose="020F0502020204030204" pitchFamily="34" charset="0"/>
              </a:rPr>
              <a:t>Obstruction ou disparition des veinules centro-lobulaires</a:t>
            </a:r>
          </a:p>
        </p:txBody>
      </p:sp>
      <p:sp>
        <p:nvSpPr>
          <p:cNvPr id="6" name="ZoneTexte 5">
            <a:extLst>
              <a:ext uri="{FF2B5EF4-FFF2-40B4-BE49-F238E27FC236}">
                <a16:creationId xmlns:a16="http://schemas.microsoft.com/office/drawing/2014/main" id="{931C8E02-540D-DB3C-7EEC-1F788F6A7E59}"/>
              </a:ext>
            </a:extLst>
          </p:cNvPr>
          <p:cNvSpPr txBox="1"/>
          <p:nvPr/>
        </p:nvSpPr>
        <p:spPr>
          <a:xfrm>
            <a:off x="8094134" y="6550223"/>
            <a:ext cx="4213406" cy="307777"/>
          </a:xfrm>
          <a:prstGeom prst="rect">
            <a:avLst/>
          </a:prstGeom>
          <a:noFill/>
        </p:spPr>
        <p:txBody>
          <a:bodyPr wrap="square" rtlCol="0">
            <a:spAutoFit/>
          </a:bodyPr>
          <a:lstStyle/>
          <a:p>
            <a:r>
              <a:rPr lang="fr-FR" dirty="0"/>
              <a:t>Carreras E and al, Bone </a:t>
            </a:r>
            <a:r>
              <a:rPr lang="fr-FR" dirty="0" err="1"/>
              <a:t>Marrow</a:t>
            </a:r>
            <a:r>
              <a:rPr lang="fr-FR" dirty="0"/>
              <a:t> Transplant. 2010</a:t>
            </a:r>
          </a:p>
        </p:txBody>
      </p:sp>
    </p:spTree>
    <p:extLst>
      <p:ext uri="{BB962C8B-B14F-4D97-AF65-F5344CB8AC3E}">
        <p14:creationId xmlns:p14="http://schemas.microsoft.com/office/powerpoint/2010/main" val="74479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a:extLst>
            <a:ext uri="{FF2B5EF4-FFF2-40B4-BE49-F238E27FC236}">
              <a16:creationId xmlns:a16="http://schemas.microsoft.com/office/drawing/2014/main" id="{E7DBA1D9-00FB-1E6C-92DC-3E26A5D8D849}"/>
            </a:ext>
          </a:extLst>
        </p:cNvPr>
        <p:cNvGrpSpPr/>
        <p:nvPr/>
      </p:nvGrpSpPr>
      <p:grpSpPr>
        <a:xfrm>
          <a:off x="0" y="0"/>
          <a:ext cx="0" cy="0"/>
          <a:chOff x="0" y="0"/>
          <a:chExt cx="0" cy="0"/>
        </a:xfrm>
      </p:grpSpPr>
      <p:cxnSp>
        <p:nvCxnSpPr>
          <p:cNvPr id="334" name="Google Shape;334;p20">
            <a:extLst>
              <a:ext uri="{FF2B5EF4-FFF2-40B4-BE49-F238E27FC236}">
                <a16:creationId xmlns:a16="http://schemas.microsoft.com/office/drawing/2014/main" id="{4AEA017D-4CF8-D7AF-5E79-390C721F0C36}"/>
              </a:ext>
            </a:extLst>
          </p:cNvPr>
          <p:cNvCxnSpPr/>
          <p:nvPr/>
        </p:nvCxnSpPr>
        <p:spPr>
          <a:xfrm>
            <a:off x="6944810" y="3336403"/>
            <a:ext cx="1006998" cy="0"/>
          </a:xfrm>
          <a:prstGeom prst="straightConnector1">
            <a:avLst/>
          </a:prstGeom>
          <a:noFill/>
          <a:ln w="57150" cap="flat" cmpd="sng">
            <a:solidFill>
              <a:schemeClr val="lt1"/>
            </a:solidFill>
            <a:prstDash val="solid"/>
            <a:miter lim="800000"/>
            <a:headEnd type="none" w="sm" len="sm"/>
            <a:tailEnd type="none" w="sm" len="sm"/>
          </a:ln>
        </p:spPr>
      </p:cxnSp>
      <p:sp>
        <p:nvSpPr>
          <p:cNvPr id="10" name="ZoneTexte 9">
            <a:extLst>
              <a:ext uri="{FF2B5EF4-FFF2-40B4-BE49-F238E27FC236}">
                <a16:creationId xmlns:a16="http://schemas.microsoft.com/office/drawing/2014/main" id="{D505163D-5C3F-515E-3F65-9555CDF9AB99}"/>
              </a:ext>
            </a:extLst>
          </p:cNvPr>
          <p:cNvSpPr txBox="1"/>
          <p:nvPr/>
        </p:nvSpPr>
        <p:spPr>
          <a:xfrm>
            <a:off x="4529180" y="861218"/>
            <a:ext cx="4202781" cy="4001095"/>
          </a:xfrm>
          <a:prstGeom prst="rect">
            <a:avLst/>
          </a:prstGeom>
          <a:noFill/>
        </p:spPr>
        <p:txBody>
          <a:bodyPr wrap="square" rtlCol="0">
            <a:spAutoFit/>
          </a:bodyPr>
          <a:lstStyle/>
          <a:p>
            <a:pPr marL="342900" indent="-342900">
              <a:buFont typeface="+mj-lt"/>
              <a:buAutoNum type="arabicPeriod" startAt="2"/>
            </a:pPr>
            <a:r>
              <a:rPr lang="fr-FR" sz="2400" b="1" dirty="0">
                <a:latin typeface="Calibri" panose="020F0502020204030204" pitchFamily="34" charset="0"/>
                <a:cs typeface="Calibri" panose="020F0502020204030204" pitchFamily="34" charset="0"/>
              </a:rPr>
              <a:t>OXALIPLATINE</a:t>
            </a:r>
          </a:p>
          <a:p>
            <a:endParaRPr lang="fr-FR" dirty="0"/>
          </a:p>
          <a:p>
            <a:r>
              <a:rPr lang="fr-FR" sz="2400" dirty="0">
                <a:latin typeface="Calibri" panose="020F0502020204030204" pitchFamily="34" charset="0"/>
                <a:cs typeface="Calibri" panose="020F0502020204030204" pitchFamily="34" charset="0"/>
              </a:rPr>
              <a:t>Post-opératoire du cancer colorectal</a:t>
            </a:r>
          </a:p>
          <a:p>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Habituellement asymptomatique</a:t>
            </a:r>
          </a:p>
          <a:p>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Cholestase isolée </a:t>
            </a:r>
          </a:p>
          <a:p>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Complications rares</a:t>
            </a:r>
          </a:p>
        </p:txBody>
      </p:sp>
      <p:sp>
        <p:nvSpPr>
          <p:cNvPr id="13" name="ZoneTexte 12">
            <a:extLst>
              <a:ext uri="{FF2B5EF4-FFF2-40B4-BE49-F238E27FC236}">
                <a16:creationId xmlns:a16="http://schemas.microsoft.com/office/drawing/2014/main" id="{B4AE4393-21C9-4545-08A9-9CEDB0FBB0DA}"/>
              </a:ext>
            </a:extLst>
          </p:cNvPr>
          <p:cNvSpPr txBox="1"/>
          <p:nvPr/>
        </p:nvSpPr>
        <p:spPr>
          <a:xfrm>
            <a:off x="8235127" y="861218"/>
            <a:ext cx="3891214" cy="3785652"/>
          </a:xfrm>
          <a:prstGeom prst="rect">
            <a:avLst/>
          </a:prstGeom>
          <a:noFill/>
        </p:spPr>
        <p:txBody>
          <a:bodyPr wrap="square" rtlCol="0">
            <a:spAutoFit/>
          </a:bodyPr>
          <a:lstStyle/>
          <a:p>
            <a:pPr marL="457200" indent="-457200">
              <a:buFont typeface="+mj-lt"/>
              <a:buAutoNum type="arabicPeriod" startAt="3"/>
            </a:pPr>
            <a:r>
              <a:rPr lang="fr-FR" sz="2400" b="1" dirty="0">
                <a:latin typeface="Calibri" panose="020F0502020204030204" pitchFamily="34" charset="0"/>
                <a:cs typeface="Calibri" panose="020F0502020204030204" pitchFamily="34" charset="0"/>
              </a:rPr>
              <a:t>ALCALOIDE DE PYRROLIZIDINE</a:t>
            </a:r>
          </a:p>
          <a:p>
            <a:endParaRPr lang="fr-FR" sz="2400" b="1"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1920 : premiers cas décrits en Afrique du Sud </a:t>
            </a:r>
          </a:p>
          <a:p>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Surtout Asie ++</a:t>
            </a:r>
          </a:p>
          <a:p>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Plantes médicinales, thé, médecine traditionnelle</a:t>
            </a:r>
          </a:p>
        </p:txBody>
      </p:sp>
      <p:pic>
        <p:nvPicPr>
          <p:cNvPr id="14" name="Image 13">
            <a:extLst>
              <a:ext uri="{FF2B5EF4-FFF2-40B4-BE49-F238E27FC236}">
                <a16:creationId xmlns:a16="http://schemas.microsoft.com/office/drawing/2014/main" id="{C92A8321-5B7F-2609-9B73-6ADBA54E27EA}"/>
              </a:ext>
            </a:extLst>
          </p:cNvPr>
          <p:cNvPicPr>
            <a:picLocks noChangeAspect="1"/>
          </p:cNvPicPr>
          <p:nvPr/>
        </p:nvPicPr>
        <p:blipFill>
          <a:blip r:embed="rId3"/>
          <a:stretch>
            <a:fillRect/>
          </a:stretch>
        </p:blipFill>
        <p:spPr>
          <a:xfrm>
            <a:off x="11561987" y="861218"/>
            <a:ext cx="468000" cy="468000"/>
          </a:xfrm>
          <a:prstGeom prst="rect">
            <a:avLst/>
          </a:prstGeom>
        </p:spPr>
      </p:pic>
      <p:cxnSp>
        <p:nvCxnSpPr>
          <p:cNvPr id="16" name="Connecteur droit 15">
            <a:extLst>
              <a:ext uri="{FF2B5EF4-FFF2-40B4-BE49-F238E27FC236}">
                <a16:creationId xmlns:a16="http://schemas.microsoft.com/office/drawing/2014/main" id="{4AFC67FC-8438-7EE2-C7C8-DAFB6FAD2D5E}"/>
              </a:ext>
            </a:extLst>
          </p:cNvPr>
          <p:cNvCxnSpPr>
            <a:cxnSpLocks/>
          </p:cNvCxnSpPr>
          <p:nvPr/>
        </p:nvCxnSpPr>
        <p:spPr>
          <a:xfrm>
            <a:off x="4301067" y="846667"/>
            <a:ext cx="0" cy="5009346"/>
          </a:xfrm>
          <a:prstGeom prst="line">
            <a:avLst/>
          </a:prstGeom>
          <a:ln w="38100">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id="{DA6FF849-D825-C8D7-4A7F-1819A201265D}"/>
              </a:ext>
            </a:extLst>
          </p:cNvPr>
          <p:cNvCxnSpPr>
            <a:cxnSpLocks/>
          </p:cNvCxnSpPr>
          <p:nvPr/>
        </p:nvCxnSpPr>
        <p:spPr>
          <a:xfrm>
            <a:off x="8110944" y="800924"/>
            <a:ext cx="0" cy="5055089"/>
          </a:xfrm>
          <a:prstGeom prst="line">
            <a:avLst/>
          </a:prstGeom>
          <a:ln w="38100">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9" name="Image 18">
            <a:extLst>
              <a:ext uri="{FF2B5EF4-FFF2-40B4-BE49-F238E27FC236}">
                <a16:creationId xmlns:a16="http://schemas.microsoft.com/office/drawing/2014/main" id="{26DE0F4E-FB54-F758-0410-657404DE01A1}"/>
              </a:ext>
            </a:extLst>
          </p:cNvPr>
          <p:cNvPicPr>
            <a:picLocks noChangeAspect="1"/>
          </p:cNvPicPr>
          <p:nvPr/>
        </p:nvPicPr>
        <p:blipFill>
          <a:blip r:embed="rId4"/>
          <a:stretch>
            <a:fillRect/>
          </a:stretch>
        </p:blipFill>
        <p:spPr>
          <a:xfrm>
            <a:off x="7474123" y="865591"/>
            <a:ext cx="468000" cy="468000"/>
          </a:xfrm>
          <a:prstGeom prst="rect">
            <a:avLst/>
          </a:prstGeom>
        </p:spPr>
      </p:pic>
      <p:sp>
        <p:nvSpPr>
          <p:cNvPr id="2" name="Google Shape;329;p20">
            <a:extLst>
              <a:ext uri="{FF2B5EF4-FFF2-40B4-BE49-F238E27FC236}">
                <a16:creationId xmlns:a16="http://schemas.microsoft.com/office/drawing/2014/main" id="{B766DB1C-EACF-D114-9FE1-2E13637B03D3}"/>
              </a:ext>
            </a:extLst>
          </p:cNvPr>
          <p:cNvSpPr txBox="1"/>
          <p:nvPr/>
        </p:nvSpPr>
        <p:spPr>
          <a:xfrm>
            <a:off x="1" y="0"/>
            <a:ext cx="12191999" cy="685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étiologies</a:t>
            </a:r>
          </a:p>
        </p:txBody>
      </p:sp>
      <p:sp>
        <p:nvSpPr>
          <p:cNvPr id="3" name="ZoneTexte 2">
            <a:extLst>
              <a:ext uri="{FF2B5EF4-FFF2-40B4-BE49-F238E27FC236}">
                <a16:creationId xmlns:a16="http://schemas.microsoft.com/office/drawing/2014/main" id="{A8CC7C43-9A54-E159-E68E-D9140B667C42}"/>
              </a:ext>
            </a:extLst>
          </p:cNvPr>
          <p:cNvSpPr txBox="1"/>
          <p:nvPr/>
        </p:nvSpPr>
        <p:spPr>
          <a:xfrm>
            <a:off x="0" y="861218"/>
            <a:ext cx="3680051" cy="5632311"/>
          </a:xfrm>
          <a:prstGeom prst="rect">
            <a:avLst/>
          </a:prstGeom>
          <a:noFill/>
        </p:spPr>
        <p:txBody>
          <a:bodyPr wrap="square" rtlCol="0">
            <a:spAutoFit/>
          </a:bodyPr>
          <a:lstStyle/>
          <a:p>
            <a:pPr marL="457200" indent="-457200">
              <a:buFont typeface="+mj-lt"/>
              <a:buAutoNum type="arabicPeriod"/>
            </a:pPr>
            <a:r>
              <a:rPr lang="fr-FR" sz="2400" b="1" dirty="0">
                <a:latin typeface="Calibri" panose="020F0502020204030204" pitchFamily="34" charset="0"/>
                <a:cs typeface="Calibri" panose="020F0502020204030204" pitchFamily="34" charset="0"/>
              </a:rPr>
              <a:t>GREFFE DE MOELLE </a:t>
            </a:r>
          </a:p>
          <a:p>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Cause la plus fréquente en Occident </a:t>
            </a:r>
            <a:r>
              <a:rPr lang="fr-FR" sz="2400" dirty="0">
                <a:latin typeface="Calibri" panose="020F0502020204030204" pitchFamily="34" charset="0"/>
                <a:cs typeface="Calibri" panose="020F0502020204030204" pitchFamily="34" charset="0"/>
                <a:sym typeface="Wingdings" pitchFamily="2" charset="2"/>
              </a:rPr>
              <a:t> 3 à 15 %</a:t>
            </a:r>
          </a:p>
          <a:p>
            <a:endParaRPr lang="fr-FR" sz="2400" dirty="0">
              <a:latin typeface="Calibri" panose="020F0502020204030204" pitchFamily="34" charset="0"/>
              <a:cs typeface="Calibri" panose="020F0502020204030204" pitchFamily="34" charset="0"/>
              <a:sym typeface="Wingdings" pitchFamily="2" charset="2"/>
            </a:endParaRPr>
          </a:p>
          <a:p>
            <a:r>
              <a:rPr lang="fr-FR" sz="2400" dirty="0">
                <a:latin typeface="Calibri" panose="020F0502020204030204" pitchFamily="34" charset="0"/>
                <a:cs typeface="Calibri" panose="020F0502020204030204" pitchFamily="34" charset="0"/>
                <a:sym typeface="Wingdings" pitchFamily="2" charset="2"/>
              </a:rPr>
              <a:t>Post conditionnement </a:t>
            </a:r>
            <a:r>
              <a:rPr lang="fr-FR" sz="2400" dirty="0" err="1">
                <a:latin typeface="Calibri" panose="020F0502020204030204" pitchFamily="34" charset="0"/>
                <a:cs typeface="Calibri" panose="020F0502020204030204" pitchFamily="34" charset="0"/>
                <a:sym typeface="Wingdings" pitchFamily="2" charset="2"/>
              </a:rPr>
              <a:t>myéloablatif</a:t>
            </a:r>
            <a:r>
              <a:rPr lang="fr-FR" sz="2400" dirty="0">
                <a:latin typeface="Calibri" panose="020F0502020204030204" pitchFamily="34" charset="0"/>
                <a:cs typeface="Calibri" panose="020F0502020204030204" pitchFamily="34" charset="0"/>
                <a:sym typeface="Wingdings" pitchFamily="2" charset="2"/>
              </a:rPr>
              <a:t> </a:t>
            </a:r>
          </a:p>
          <a:p>
            <a:endParaRPr lang="fr-FR" sz="2400" dirty="0">
              <a:latin typeface="Calibri" panose="020F0502020204030204" pitchFamily="34" charset="0"/>
              <a:cs typeface="Calibri" panose="020F0502020204030204" pitchFamily="34" charset="0"/>
              <a:sym typeface="Wingdings" pitchFamily="2" charset="2"/>
            </a:endParaRPr>
          </a:p>
          <a:p>
            <a:r>
              <a:rPr lang="fr-FR" sz="2400" dirty="0">
                <a:latin typeface="Calibri" panose="020F0502020204030204" pitchFamily="34" charset="0"/>
                <a:cs typeface="Calibri" panose="020F0502020204030204" pitchFamily="34" charset="0"/>
                <a:sym typeface="Wingdings" pitchFamily="2" charset="2"/>
              </a:rPr>
              <a:t>Mortalité élevée de 3 à 45% </a:t>
            </a:r>
          </a:p>
          <a:p>
            <a:pPr marL="342900" indent="-342900">
              <a:buFontTx/>
              <a:buChar char="-"/>
            </a:pPr>
            <a:r>
              <a:rPr lang="fr-FR" sz="2400" dirty="0">
                <a:latin typeface="Calibri" panose="020F0502020204030204" pitchFamily="34" charset="0"/>
                <a:cs typeface="Calibri" panose="020F0502020204030204" pitchFamily="34" charset="0"/>
                <a:sym typeface="Wingdings" pitchFamily="2" charset="2"/>
              </a:rPr>
              <a:t>Légère 8%</a:t>
            </a:r>
          </a:p>
          <a:p>
            <a:pPr marL="342900" indent="-342900">
              <a:buFontTx/>
              <a:buChar char="-"/>
            </a:pPr>
            <a:r>
              <a:rPr lang="fr-FR" sz="2400" dirty="0">
                <a:latin typeface="Calibri" panose="020F0502020204030204" pitchFamily="34" charset="0"/>
                <a:cs typeface="Calibri" panose="020F0502020204030204" pitchFamily="34" charset="0"/>
                <a:sym typeface="Wingdings" pitchFamily="2" charset="2"/>
              </a:rPr>
              <a:t>Modérée 64 % </a:t>
            </a:r>
          </a:p>
          <a:p>
            <a:pPr marL="342900" indent="-342900">
              <a:buFontTx/>
              <a:buChar char="-"/>
            </a:pPr>
            <a:r>
              <a:rPr lang="fr-FR" sz="2400" dirty="0">
                <a:latin typeface="Calibri" panose="020F0502020204030204" pitchFamily="34" charset="0"/>
                <a:cs typeface="Calibri" panose="020F0502020204030204" pitchFamily="34" charset="0"/>
                <a:sym typeface="Wingdings" pitchFamily="2" charset="2"/>
              </a:rPr>
              <a:t>Sévère 28% </a:t>
            </a:r>
          </a:p>
          <a:p>
            <a:pPr marL="342900" indent="-342900">
              <a:buFontTx/>
              <a:buChar char="-"/>
            </a:pPr>
            <a:endParaRPr lang="fr-FR" sz="2400" dirty="0">
              <a:latin typeface="Calibri" panose="020F0502020204030204" pitchFamily="34" charset="0"/>
              <a:cs typeface="Calibri" panose="020F0502020204030204" pitchFamily="34" charset="0"/>
              <a:sym typeface="Wingdings" pitchFamily="2" charset="2"/>
            </a:endParaRPr>
          </a:p>
          <a:p>
            <a:r>
              <a:rPr lang="fr-FR" sz="2400" b="1" dirty="0">
                <a:latin typeface="Calibri" panose="020F0502020204030204" pitchFamily="34" charset="0"/>
                <a:cs typeface="Calibri" panose="020F0502020204030204" pitchFamily="34" charset="0"/>
                <a:sym typeface="Wingdings" pitchFamily="2" charset="2"/>
              </a:rPr>
              <a:t>Généralement dans les 30 jours post greffe</a:t>
            </a:r>
            <a:endParaRPr lang="fr-FR" sz="2400" b="1" dirty="0">
              <a:latin typeface="Calibri" panose="020F0502020204030204" pitchFamily="34" charset="0"/>
              <a:cs typeface="Calibri" panose="020F0502020204030204" pitchFamily="34" charset="0"/>
            </a:endParaRPr>
          </a:p>
        </p:txBody>
      </p:sp>
      <p:pic>
        <p:nvPicPr>
          <p:cNvPr id="7" name="Graphique 6" descr="Seringue contour">
            <a:extLst>
              <a:ext uri="{FF2B5EF4-FFF2-40B4-BE49-F238E27FC236}">
                <a16:creationId xmlns:a16="http://schemas.microsoft.com/office/drawing/2014/main" id="{C935E917-BF34-8A52-84CF-DAC0AFD836CE}"/>
              </a:ext>
            </a:extLst>
          </p:cNvPr>
          <p:cNvPicPr>
            <a:picLocks noChangeAspect="1"/>
          </p:cNvPicPr>
          <p:nvPr/>
        </p:nvPicPr>
        <p:blipFill>
          <a:blip r:embed="rId5">
            <a:extLst>
              <a:ext uri="{96DAC541-7B7A-43D3-8B79-37D633B846F1}">
                <asvg:svgBlip xmlns:asvg="http://schemas.microsoft.com/office/drawing/2016/SVG/main" r:embed="rId6"/>
              </a:ext>
            </a:extLst>
          </a:blip>
          <a:srcRect l="2265" t="7146" r="4463" b="4829"/>
          <a:stretch/>
        </p:blipFill>
        <p:spPr>
          <a:xfrm>
            <a:off x="3582843" y="861218"/>
            <a:ext cx="495894" cy="468000"/>
          </a:xfrm>
          <a:prstGeom prst="rect">
            <a:avLst/>
          </a:prstGeom>
        </p:spPr>
      </p:pic>
      <p:sp>
        <p:nvSpPr>
          <p:cNvPr id="5" name="ZoneTexte 4">
            <a:extLst>
              <a:ext uri="{FF2B5EF4-FFF2-40B4-BE49-F238E27FC236}">
                <a16:creationId xmlns:a16="http://schemas.microsoft.com/office/drawing/2014/main" id="{7CDB56FF-4001-C026-B0BC-CFEEB6D0CD13}"/>
              </a:ext>
            </a:extLst>
          </p:cNvPr>
          <p:cNvSpPr txBox="1"/>
          <p:nvPr/>
        </p:nvSpPr>
        <p:spPr>
          <a:xfrm>
            <a:off x="7603070" y="5856013"/>
            <a:ext cx="4523270" cy="954107"/>
          </a:xfrm>
          <a:prstGeom prst="rect">
            <a:avLst/>
          </a:prstGeom>
          <a:solidFill>
            <a:schemeClr val="lt1"/>
          </a:solidFill>
        </p:spPr>
        <p:txBody>
          <a:bodyPr wrap="square" rtlCol="0">
            <a:spAutoFit/>
          </a:bodyPr>
          <a:lstStyle/>
          <a:p>
            <a:pPr lvl="0" algn="r" rtl="0">
              <a:spcBef>
                <a:spcPts val="0"/>
              </a:spcBef>
              <a:spcAft>
                <a:spcPts val="0"/>
              </a:spcAft>
            </a:pPr>
            <a:r>
              <a:rPr lang="fr-FR" sz="1400" b="0" i="0" u="none" strike="noStrike" dirty="0">
                <a:solidFill>
                  <a:srgbClr val="000000"/>
                </a:solidFill>
                <a:effectLst/>
                <a:latin typeface="Calibri" panose="020F0502020204030204" pitchFamily="34" charset="0"/>
              </a:rPr>
              <a:t>Mc Donald Ann </a:t>
            </a:r>
            <a:r>
              <a:rPr lang="fr-FR" sz="1400" b="0" i="0" u="none" strike="noStrike" dirty="0" err="1">
                <a:solidFill>
                  <a:srgbClr val="000000"/>
                </a:solidFill>
                <a:effectLst/>
                <a:latin typeface="Calibri" panose="020F0502020204030204" pitchFamily="34" charset="0"/>
              </a:rPr>
              <a:t>Intern</a:t>
            </a:r>
            <a:r>
              <a:rPr lang="fr-FR" sz="1400" b="0" i="0" u="none" strike="noStrike" dirty="0">
                <a:solidFill>
                  <a:srgbClr val="000000"/>
                </a:solidFill>
                <a:effectLst/>
                <a:latin typeface="Calibri" panose="020F0502020204030204" pitchFamily="34" charset="0"/>
              </a:rPr>
              <a:t> Med 1993, Mc Donald Blood, 2003</a:t>
            </a:r>
          </a:p>
          <a:p>
            <a:pPr lvl="0" algn="r" rtl="0">
              <a:spcBef>
                <a:spcPts val="0"/>
              </a:spcBef>
              <a:spcAft>
                <a:spcPts val="0"/>
              </a:spcAft>
            </a:pPr>
            <a:r>
              <a:rPr lang="fr-FR" sz="1400" b="0" i="0" u="none" strike="noStrike" dirty="0">
                <a:solidFill>
                  <a:srgbClr val="000000"/>
                </a:solidFill>
                <a:effectLst/>
                <a:latin typeface="Calibri" panose="020F0502020204030204" pitchFamily="34" charset="0"/>
              </a:rPr>
              <a:t>Kumar Mayo Clinic </a:t>
            </a:r>
            <a:r>
              <a:rPr lang="fr-FR" sz="1400" b="0" i="0" u="none" strike="noStrike" dirty="0" err="1">
                <a:solidFill>
                  <a:srgbClr val="000000"/>
                </a:solidFill>
                <a:effectLst/>
                <a:latin typeface="Calibri" panose="020F0502020204030204" pitchFamily="34" charset="0"/>
              </a:rPr>
              <a:t>Proceedings</a:t>
            </a:r>
            <a:r>
              <a:rPr lang="fr-FR" dirty="0">
                <a:latin typeface="Calibri" panose="020F0502020204030204" pitchFamily="34" charset="0"/>
              </a:rPr>
              <a:t>, </a:t>
            </a:r>
            <a:r>
              <a:rPr lang="fr-FR" sz="1400" b="0" i="0" u="none" strike="noStrike" dirty="0">
                <a:solidFill>
                  <a:srgbClr val="000000"/>
                </a:solidFill>
                <a:effectLst/>
                <a:latin typeface="Calibri" panose="020F0502020204030204" pitchFamily="34" charset="0"/>
              </a:rPr>
              <a:t>2003</a:t>
            </a:r>
          </a:p>
          <a:p>
            <a:pPr lvl="0" algn="r" rtl="0">
              <a:spcBef>
                <a:spcPts val="0"/>
              </a:spcBef>
              <a:spcAft>
                <a:spcPts val="0"/>
              </a:spcAft>
            </a:pPr>
            <a:r>
              <a:rPr lang="fr-FR" sz="1400" b="0" i="0" u="none" strike="noStrike" dirty="0">
                <a:solidFill>
                  <a:srgbClr val="000000"/>
                </a:solidFill>
                <a:effectLst/>
                <a:latin typeface="Calibri" panose="020F0502020204030204" pitchFamily="34" charset="0"/>
              </a:rPr>
              <a:t>Rubbia-Brandt L and al, Ann </a:t>
            </a:r>
            <a:r>
              <a:rPr lang="fr-FR" sz="1400" b="0" i="0" u="none" strike="noStrike" dirty="0" err="1">
                <a:solidFill>
                  <a:srgbClr val="000000"/>
                </a:solidFill>
                <a:effectLst/>
                <a:latin typeface="Calibri" panose="020F0502020204030204" pitchFamily="34" charset="0"/>
              </a:rPr>
              <a:t>Oncol</a:t>
            </a:r>
            <a:r>
              <a:rPr lang="fr-FR" dirty="0">
                <a:latin typeface="Calibri" panose="020F0502020204030204" pitchFamily="34" charset="0"/>
              </a:rPr>
              <a:t>, </a:t>
            </a:r>
            <a:r>
              <a:rPr lang="fr-FR" sz="1400" b="0" i="0" u="none" strike="noStrike" dirty="0">
                <a:solidFill>
                  <a:srgbClr val="000000"/>
                </a:solidFill>
                <a:effectLst/>
                <a:latin typeface="Calibri" panose="020F0502020204030204" pitchFamily="34" charset="0"/>
              </a:rPr>
              <a:t>2004</a:t>
            </a:r>
          </a:p>
          <a:p>
            <a:pPr lvl="0" algn="r" rtl="0">
              <a:spcBef>
                <a:spcPts val="0"/>
              </a:spcBef>
              <a:spcAft>
                <a:spcPts val="0"/>
              </a:spcAft>
            </a:pPr>
            <a:r>
              <a:rPr lang="fr-FR" sz="1400" b="0" i="0" u="none" strike="noStrike" dirty="0" err="1">
                <a:solidFill>
                  <a:srgbClr val="000000"/>
                </a:solidFill>
                <a:effectLst/>
                <a:latin typeface="Calibri" panose="020F0502020204030204" pitchFamily="34" charset="0"/>
              </a:rPr>
              <a:t>Debureaux</a:t>
            </a:r>
            <a:r>
              <a:rPr lang="fr-FR" sz="1400" b="0" i="0" u="none" strike="noStrike" dirty="0">
                <a:solidFill>
                  <a:srgbClr val="000000"/>
                </a:solidFill>
                <a:effectLst/>
                <a:latin typeface="Calibri" panose="020F0502020204030204" pitchFamily="34" charset="0"/>
              </a:rPr>
              <a:t> and al, Bone </a:t>
            </a:r>
            <a:r>
              <a:rPr lang="fr-FR" sz="1400" b="0" i="0" u="none" strike="noStrike" dirty="0" err="1">
                <a:solidFill>
                  <a:srgbClr val="000000"/>
                </a:solidFill>
                <a:effectLst/>
                <a:latin typeface="Calibri" panose="020F0502020204030204" pitchFamily="34" charset="0"/>
              </a:rPr>
              <a:t>Marrow</a:t>
            </a:r>
            <a:r>
              <a:rPr lang="fr-FR" sz="1400" b="0" i="0" u="none" strike="noStrike" dirty="0">
                <a:solidFill>
                  <a:srgbClr val="000000"/>
                </a:solidFill>
                <a:effectLst/>
                <a:latin typeface="Calibri" panose="020F0502020204030204" pitchFamily="34" charset="0"/>
              </a:rPr>
              <a:t> </a:t>
            </a:r>
            <a:r>
              <a:rPr lang="fr-FR" sz="1400" b="0" i="0" u="none" strike="noStrike" dirty="0" err="1">
                <a:solidFill>
                  <a:srgbClr val="000000"/>
                </a:solidFill>
                <a:effectLst/>
                <a:latin typeface="Calibri" panose="020F0502020204030204" pitchFamily="34" charset="0"/>
              </a:rPr>
              <a:t>Transpkant</a:t>
            </a:r>
            <a:r>
              <a:rPr lang="fr-FR" sz="1400" b="0" i="0" u="none" strike="noStrike" dirty="0">
                <a:solidFill>
                  <a:srgbClr val="000000"/>
                </a:solidFill>
                <a:effectLst/>
                <a:latin typeface="Calibri" panose="020F0502020204030204" pitchFamily="34" charset="0"/>
              </a:rPr>
              <a:t>, 2020</a:t>
            </a:r>
            <a:endParaRPr lang="fr-FR" b="0" i="0" u="none" strike="noStrike" dirty="0">
              <a:solidFill>
                <a:srgbClr val="000000"/>
              </a:solidFill>
              <a:effectLst/>
            </a:endParaRPr>
          </a:p>
        </p:txBody>
      </p:sp>
    </p:spTree>
    <p:extLst>
      <p:ext uri="{BB962C8B-B14F-4D97-AF65-F5344CB8AC3E}">
        <p14:creationId xmlns:p14="http://schemas.microsoft.com/office/powerpoint/2010/main" val="164100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a:extLst>
            <a:ext uri="{FF2B5EF4-FFF2-40B4-BE49-F238E27FC236}">
              <a16:creationId xmlns:a16="http://schemas.microsoft.com/office/drawing/2014/main" id="{93594327-A1AE-A23E-2CC0-45535271186E}"/>
            </a:ext>
          </a:extLst>
        </p:cNvPr>
        <p:cNvGrpSpPr/>
        <p:nvPr/>
      </p:nvGrpSpPr>
      <p:grpSpPr>
        <a:xfrm>
          <a:off x="0" y="0"/>
          <a:ext cx="0" cy="0"/>
          <a:chOff x="0" y="0"/>
          <a:chExt cx="0" cy="0"/>
        </a:xfrm>
      </p:grpSpPr>
      <p:cxnSp>
        <p:nvCxnSpPr>
          <p:cNvPr id="360" name="Google Shape;360;p22"/>
          <p:cNvCxnSpPr/>
          <p:nvPr/>
        </p:nvCxnSpPr>
        <p:spPr>
          <a:xfrm>
            <a:off x="6944810" y="3336403"/>
            <a:ext cx="1006998" cy="0"/>
          </a:xfrm>
          <a:prstGeom prst="straightConnector1">
            <a:avLst/>
          </a:prstGeom>
          <a:noFill/>
          <a:ln w="57150" cap="flat" cmpd="sng">
            <a:solidFill>
              <a:schemeClr val="lt1"/>
            </a:solidFill>
            <a:prstDash val="solid"/>
            <a:miter lim="800000"/>
            <a:headEnd type="none" w="sm" len="sm"/>
            <a:tailEnd type="none" w="sm" len="sm"/>
          </a:ln>
        </p:spPr>
      </p:cxnSp>
      <p:graphicFrame>
        <p:nvGraphicFramePr>
          <p:cNvPr id="361" name="Google Shape;361;p22"/>
          <p:cNvGraphicFramePr/>
          <p:nvPr>
            <p:extLst>
              <p:ext uri="{D42A27DB-BD31-4B8C-83A1-F6EECF244321}">
                <p14:modId xmlns:p14="http://schemas.microsoft.com/office/powerpoint/2010/main" val="2670847250"/>
              </p:ext>
            </p:extLst>
          </p:nvPr>
        </p:nvGraphicFramePr>
        <p:xfrm>
          <a:off x="143947" y="1641415"/>
          <a:ext cx="11904075" cy="3840500"/>
        </p:xfrm>
        <a:graphic>
          <a:graphicData uri="http://schemas.openxmlformats.org/drawingml/2006/table">
            <a:tbl>
              <a:tblPr firstRow="1" bandRow="1">
                <a:noFill/>
                <a:tableStyleId>{B6188851-C133-4498-B369-2AD079ABD087}</a:tableStyleId>
              </a:tblPr>
              <a:tblGrid>
                <a:gridCol w="4056425">
                  <a:extLst>
                    <a:ext uri="{9D8B030D-6E8A-4147-A177-3AD203B41FA5}">
                      <a16:colId xmlns:a16="http://schemas.microsoft.com/office/drawing/2014/main" val="20000"/>
                    </a:ext>
                  </a:extLst>
                </a:gridCol>
                <a:gridCol w="3879625">
                  <a:extLst>
                    <a:ext uri="{9D8B030D-6E8A-4147-A177-3AD203B41FA5}">
                      <a16:colId xmlns:a16="http://schemas.microsoft.com/office/drawing/2014/main" val="20001"/>
                    </a:ext>
                  </a:extLst>
                </a:gridCol>
                <a:gridCol w="3968025">
                  <a:extLst>
                    <a:ext uri="{9D8B030D-6E8A-4147-A177-3AD203B41FA5}">
                      <a16:colId xmlns:a16="http://schemas.microsoft.com/office/drawing/2014/main" val="20002"/>
                    </a:ext>
                  </a:extLst>
                </a:gridCol>
              </a:tblGrid>
              <a:tr h="386665">
                <a:tc>
                  <a:txBody>
                    <a:bodyPr/>
                    <a:lstStyle/>
                    <a:p>
                      <a:pPr marL="0" marR="0" lvl="0" indent="0" algn="ctr" rtl="0">
                        <a:spcBef>
                          <a:spcPts val="0"/>
                        </a:spcBef>
                        <a:spcAft>
                          <a:spcPts val="0"/>
                        </a:spcAft>
                        <a:buNone/>
                      </a:pPr>
                      <a:r>
                        <a:rPr lang="fr-FR" sz="2400" u="none" strike="noStrike" cap="none" dirty="0"/>
                        <a:t>PROBABLE </a:t>
                      </a:r>
                      <a:endParaRPr dirty="0"/>
                    </a:p>
                  </a:txBody>
                  <a:tcPr marL="91450" marR="91450" marT="45725" marB="45725">
                    <a:solidFill>
                      <a:srgbClr val="AEAEAE"/>
                    </a:solidFill>
                  </a:tcPr>
                </a:tc>
                <a:tc>
                  <a:txBody>
                    <a:bodyPr/>
                    <a:lstStyle/>
                    <a:p>
                      <a:pPr marL="0" marR="0" lvl="0" indent="0" algn="ctr" rtl="0">
                        <a:spcBef>
                          <a:spcPts val="0"/>
                        </a:spcBef>
                        <a:spcAft>
                          <a:spcPts val="0"/>
                        </a:spcAft>
                        <a:buNone/>
                      </a:pPr>
                      <a:r>
                        <a:rPr lang="fr-FR" sz="2400" u="none" strike="noStrike" cap="none" dirty="0"/>
                        <a:t>CLINIQUE </a:t>
                      </a:r>
                      <a:endParaRPr dirty="0"/>
                    </a:p>
                  </a:txBody>
                  <a:tcPr marL="91450" marR="91450" marT="45725" marB="45725">
                    <a:solidFill>
                      <a:srgbClr val="AEAEAE"/>
                    </a:solidFill>
                  </a:tcPr>
                </a:tc>
                <a:tc>
                  <a:txBody>
                    <a:bodyPr/>
                    <a:lstStyle/>
                    <a:p>
                      <a:pPr marL="0" marR="0" lvl="0" indent="0" algn="ctr" rtl="0">
                        <a:spcBef>
                          <a:spcPts val="0"/>
                        </a:spcBef>
                        <a:spcAft>
                          <a:spcPts val="0"/>
                        </a:spcAft>
                        <a:buNone/>
                      </a:pPr>
                      <a:r>
                        <a:rPr lang="fr-FR" sz="2400" u="none" strike="noStrike" cap="none"/>
                        <a:t>PROUVE</a:t>
                      </a:r>
                      <a:endParaRPr/>
                    </a:p>
                  </a:txBody>
                  <a:tcPr marL="91450" marR="91450" marT="45725" marB="45725">
                    <a:solidFill>
                      <a:srgbClr val="AEAEAE"/>
                    </a:solidFill>
                  </a:tcPr>
                </a:tc>
                <a:extLst>
                  <a:ext uri="{0D108BD9-81ED-4DB2-BD59-A6C34878D82A}">
                    <a16:rowId xmlns:a16="http://schemas.microsoft.com/office/drawing/2014/main" val="10000"/>
                  </a:ext>
                </a:extLst>
              </a:tr>
              <a:tr h="343650">
                <a:tc>
                  <a:txBody>
                    <a:bodyPr/>
                    <a:lstStyle/>
                    <a:p>
                      <a:pPr marL="0" marR="0" lvl="0" indent="0" algn="l" rtl="0">
                        <a:spcBef>
                          <a:spcPts val="0"/>
                        </a:spcBef>
                        <a:spcAft>
                          <a:spcPts val="0"/>
                        </a:spcAft>
                        <a:buNone/>
                      </a:pPr>
                      <a:r>
                        <a:rPr lang="fr-FR" sz="2400" u="sng" strike="noStrike" cap="none" dirty="0"/>
                        <a:t>2 critères présents parmi </a:t>
                      </a:r>
                      <a:r>
                        <a:rPr lang="fr-FR" sz="2400" u="none" strike="noStrike" cap="none" dirty="0"/>
                        <a:t>:</a:t>
                      </a:r>
                      <a:endParaRPr dirty="0"/>
                    </a:p>
                    <a:p>
                      <a:pPr marL="0" marR="0" lvl="0" indent="0" algn="l" rtl="0">
                        <a:spcBef>
                          <a:spcPts val="0"/>
                        </a:spcBef>
                        <a:spcAft>
                          <a:spcPts val="0"/>
                        </a:spcAft>
                        <a:buNone/>
                      </a:pPr>
                      <a:endParaRPr sz="2400" dirty="0"/>
                    </a:p>
                    <a:p>
                      <a:pPr marL="285750" marR="0" lvl="0" indent="-285750" algn="l" rtl="0">
                        <a:spcBef>
                          <a:spcPts val="0"/>
                        </a:spcBef>
                        <a:spcAft>
                          <a:spcPts val="0"/>
                        </a:spcAft>
                        <a:buClr>
                          <a:schemeClr val="dk1"/>
                        </a:buClr>
                        <a:buSzPts val="2400"/>
                        <a:buFont typeface="Arial"/>
                        <a:buChar char="-"/>
                      </a:pPr>
                      <a:r>
                        <a:rPr lang="fr-FR" sz="2400" dirty="0"/>
                        <a:t>Bilirubine ≥ 34 µmol/L</a:t>
                      </a:r>
                      <a:endParaRPr dirty="0"/>
                    </a:p>
                    <a:p>
                      <a:pPr marL="285750" marR="0" lvl="0" indent="-285750" algn="l" rtl="0">
                        <a:spcBef>
                          <a:spcPts val="0"/>
                        </a:spcBef>
                        <a:spcAft>
                          <a:spcPts val="0"/>
                        </a:spcAft>
                        <a:buClr>
                          <a:schemeClr val="dk1"/>
                        </a:buClr>
                        <a:buSzPts val="2400"/>
                        <a:buFont typeface="Arial"/>
                        <a:buChar char="-"/>
                      </a:pPr>
                      <a:r>
                        <a:rPr lang="fr-FR" sz="2400" dirty="0"/>
                        <a:t>Hépatomégalie douloureuse </a:t>
                      </a:r>
                      <a:endParaRPr dirty="0"/>
                    </a:p>
                    <a:p>
                      <a:pPr marL="285750" marR="0" lvl="0" indent="-285750" algn="l" rtl="0">
                        <a:spcBef>
                          <a:spcPts val="0"/>
                        </a:spcBef>
                        <a:spcAft>
                          <a:spcPts val="0"/>
                        </a:spcAft>
                        <a:buClr>
                          <a:schemeClr val="dk1"/>
                        </a:buClr>
                        <a:buSzPts val="2400"/>
                        <a:buFont typeface="Arial"/>
                        <a:buChar char="-"/>
                      </a:pPr>
                      <a:r>
                        <a:rPr lang="fr-FR" sz="2400" dirty="0"/>
                        <a:t>Gain de poids &gt; 5%</a:t>
                      </a:r>
                      <a:endParaRPr dirty="0"/>
                    </a:p>
                    <a:p>
                      <a:pPr marL="285750" marR="0" lvl="0" indent="-285750" algn="l" rtl="0">
                        <a:spcBef>
                          <a:spcPts val="0"/>
                        </a:spcBef>
                        <a:spcAft>
                          <a:spcPts val="0"/>
                        </a:spcAft>
                        <a:buClr>
                          <a:schemeClr val="dk1"/>
                        </a:buClr>
                        <a:buSzPts val="2400"/>
                        <a:buFont typeface="Arial"/>
                        <a:buChar char="-"/>
                      </a:pPr>
                      <a:r>
                        <a:rPr lang="fr-FR" sz="2400" dirty="0"/>
                        <a:t>Ascite</a:t>
                      </a:r>
                      <a:endParaRPr dirty="0"/>
                    </a:p>
                    <a:p>
                      <a:pPr marL="285750" marR="0" lvl="0" indent="-285750" algn="l" rtl="0">
                        <a:spcBef>
                          <a:spcPts val="0"/>
                        </a:spcBef>
                        <a:spcAft>
                          <a:spcPts val="0"/>
                        </a:spcAft>
                        <a:buClr>
                          <a:schemeClr val="dk1"/>
                        </a:buClr>
                        <a:buSzPts val="2400"/>
                        <a:buFont typeface="Arial"/>
                        <a:buChar char="-"/>
                      </a:pPr>
                      <a:r>
                        <a:rPr lang="fr-FR" sz="2400" dirty="0"/>
                        <a:t>Echographie / </a:t>
                      </a:r>
                      <a:r>
                        <a:rPr lang="fr-FR" sz="2400" dirty="0" err="1"/>
                        <a:t>élastométrie</a:t>
                      </a:r>
                      <a:r>
                        <a:rPr lang="fr-FR" sz="2400" dirty="0"/>
                        <a:t> suggestive de SOS</a:t>
                      </a:r>
                      <a:endParaRPr dirty="0"/>
                    </a:p>
                  </a:txBody>
                  <a:tcPr marL="91450" marR="91450" marT="45725" marB="45725"/>
                </a:tc>
                <a:tc>
                  <a:txBody>
                    <a:bodyPr/>
                    <a:lstStyle/>
                    <a:p>
                      <a:pPr marL="0" marR="0" lvl="0" indent="0" algn="l" rtl="0">
                        <a:spcBef>
                          <a:spcPts val="0"/>
                        </a:spcBef>
                        <a:spcAft>
                          <a:spcPts val="0"/>
                        </a:spcAft>
                        <a:buNone/>
                      </a:pPr>
                      <a:r>
                        <a:rPr lang="fr-FR" sz="2400" b="0" u="sng" dirty="0"/>
                        <a:t>Bilirubine ≥ 34 µmol/L et 2 critères parmi</a:t>
                      </a:r>
                      <a:r>
                        <a:rPr lang="fr-FR" sz="2400" dirty="0"/>
                        <a:t> :</a:t>
                      </a:r>
                      <a:endParaRPr dirty="0"/>
                    </a:p>
                    <a:p>
                      <a:pPr marL="0" marR="0" lvl="0" indent="0" algn="l" rtl="0">
                        <a:spcBef>
                          <a:spcPts val="0"/>
                        </a:spcBef>
                        <a:spcAft>
                          <a:spcPts val="0"/>
                        </a:spcAft>
                        <a:buNone/>
                      </a:pPr>
                      <a:endParaRPr sz="2400" dirty="0"/>
                    </a:p>
                    <a:p>
                      <a:pPr marL="285750" marR="0" lvl="0" indent="-285750" algn="l" rtl="0">
                        <a:spcBef>
                          <a:spcPts val="0"/>
                        </a:spcBef>
                        <a:spcAft>
                          <a:spcPts val="0"/>
                        </a:spcAft>
                        <a:buClr>
                          <a:schemeClr val="dk1"/>
                        </a:buClr>
                        <a:buSzPts val="2400"/>
                        <a:buFont typeface="Arial"/>
                        <a:buChar char="-"/>
                      </a:pPr>
                      <a:r>
                        <a:rPr lang="fr-FR" sz="2400" dirty="0"/>
                        <a:t>Hépatomégalie douloureuse </a:t>
                      </a:r>
                      <a:endParaRPr dirty="0"/>
                    </a:p>
                    <a:p>
                      <a:pPr marL="285750" marR="0" lvl="0" indent="-285750" algn="l" rtl="0">
                        <a:spcBef>
                          <a:spcPts val="0"/>
                        </a:spcBef>
                        <a:spcAft>
                          <a:spcPts val="0"/>
                        </a:spcAft>
                        <a:buClr>
                          <a:schemeClr val="dk1"/>
                        </a:buClr>
                        <a:buSzPts val="2400"/>
                        <a:buFont typeface="Arial"/>
                        <a:buChar char="-"/>
                      </a:pPr>
                      <a:r>
                        <a:rPr lang="fr-FR" sz="2400" dirty="0"/>
                        <a:t>Gain de poids &gt;5% </a:t>
                      </a:r>
                      <a:endParaRPr dirty="0"/>
                    </a:p>
                    <a:p>
                      <a:pPr marL="285750" marR="0" lvl="0" indent="-285750" algn="l" rtl="0">
                        <a:spcBef>
                          <a:spcPts val="0"/>
                        </a:spcBef>
                        <a:spcAft>
                          <a:spcPts val="0"/>
                        </a:spcAft>
                        <a:buClr>
                          <a:schemeClr val="dk1"/>
                        </a:buClr>
                        <a:buSzPts val="2400"/>
                        <a:buFont typeface="Arial"/>
                        <a:buChar char="-"/>
                      </a:pPr>
                      <a:r>
                        <a:rPr lang="fr-FR" sz="2400" dirty="0"/>
                        <a:t>Ascite</a:t>
                      </a:r>
                      <a:endParaRPr dirty="0"/>
                    </a:p>
                  </a:txBody>
                  <a:tcPr marL="91450" marR="91450" marT="45725" marB="45725"/>
                </a:tc>
                <a:tc>
                  <a:txBody>
                    <a:bodyPr/>
                    <a:lstStyle/>
                    <a:p>
                      <a:pPr marL="0" marR="0" lvl="0" indent="0" algn="l" rtl="0">
                        <a:spcBef>
                          <a:spcPts val="0"/>
                        </a:spcBef>
                        <a:spcAft>
                          <a:spcPts val="0"/>
                        </a:spcAft>
                        <a:buNone/>
                      </a:pPr>
                      <a:r>
                        <a:rPr lang="fr-FR" sz="2400" dirty="0"/>
                        <a:t>SOS prouvé histologiquement</a:t>
                      </a:r>
                      <a:endParaRPr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362" name="Google Shape;362;p22"/>
          <p:cNvGraphicFramePr/>
          <p:nvPr>
            <p:extLst>
              <p:ext uri="{D42A27DB-BD31-4B8C-83A1-F6EECF244321}">
                <p14:modId xmlns:p14="http://schemas.microsoft.com/office/powerpoint/2010/main" val="2891630496"/>
              </p:ext>
            </p:extLst>
          </p:nvPr>
        </p:nvGraphicFramePr>
        <p:xfrm>
          <a:off x="143947" y="5404345"/>
          <a:ext cx="11904050" cy="457210"/>
        </p:xfrm>
        <a:graphic>
          <a:graphicData uri="http://schemas.openxmlformats.org/drawingml/2006/table">
            <a:tbl>
              <a:tblPr firstRow="1" bandRow="1">
                <a:noFill/>
                <a:tableStyleId>{48D17DD6-D903-42DC-B8FC-7D7CC676096F}</a:tableStyleId>
              </a:tblPr>
              <a:tblGrid>
                <a:gridCol w="5957675">
                  <a:extLst>
                    <a:ext uri="{9D8B030D-6E8A-4147-A177-3AD203B41FA5}">
                      <a16:colId xmlns:a16="http://schemas.microsoft.com/office/drawing/2014/main" val="20000"/>
                    </a:ext>
                  </a:extLst>
                </a:gridCol>
                <a:gridCol w="5946375">
                  <a:extLst>
                    <a:ext uri="{9D8B030D-6E8A-4147-A177-3AD203B41FA5}">
                      <a16:colId xmlns:a16="http://schemas.microsoft.com/office/drawing/2014/main" val="20001"/>
                    </a:ext>
                  </a:extLst>
                </a:gridCol>
              </a:tblGrid>
              <a:tr h="304800">
                <a:tc>
                  <a:txBody>
                    <a:bodyPr/>
                    <a:lstStyle/>
                    <a:p>
                      <a:pPr marL="0" marR="0" lvl="0" indent="0" algn="l" rtl="0">
                        <a:spcBef>
                          <a:spcPts val="0"/>
                        </a:spcBef>
                        <a:spcAft>
                          <a:spcPts val="0"/>
                        </a:spcAft>
                        <a:buNone/>
                      </a:pPr>
                      <a:r>
                        <a:rPr lang="fr-FR" sz="2400" dirty="0"/>
                        <a:t>SOS CLASSIQUE : ≤ 21 jours</a:t>
                      </a:r>
                      <a:endParaRPr dirty="0"/>
                    </a:p>
                  </a:txBody>
                  <a:tcPr marL="91450" marR="91450" marT="45725" marB="45725">
                    <a:solidFill>
                      <a:srgbClr val="3F3F3F"/>
                    </a:solidFill>
                  </a:tcPr>
                </a:tc>
                <a:tc>
                  <a:txBody>
                    <a:bodyPr/>
                    <a:lstStyle/>
                    <a:p>
                      <a:pPr marL="0" marR="0" lvl="0" indent="0" algn="l" rtl="0">
                        <a:spcBef>
                          <a:spcPts val="0"/>
                        </a:spcBef>
                        <a:spcAft>
                          <a:spcPts val="0"/>
                        </a:spcAft>
                        <a:buNone/>
                      </a:pPr>
                      <a:r>
                        <a:rPr lang="fr-FR" sz="2400" dirty="0"/>
                        <a:t>SOS TARDIF : &gt; 21 jours</a:t>
                      </a:r>
                      <a:endParaRPr dirty="0"/>
                    </a:p>
                  </a:txBody>
                  <a:tcPr marL="91450" marR="91450" marT="45725" marB="45725">
                    <a:solidFill>
                      <a:srgbClr val="3F3F3F"/>
                    </a:solidFill>
                  </a:tcPr>
                </a:tc>
                <a:extLst>
                  <a:ext uri="{0D108BD9-81ED-4DB2-BD59-A6C34878D82A}">
                    <a16:rowId xmlns:a16="http://schemas.microsoft.com/office/drawing/2014/main" val="10000"/>
                  </a:ext>
                </a:extLst>
              </a:tr>
            </a:tbl>
          </a:graphicData>
        </a:graphic>
      </p:graphicFrame>
      <p:sp>
        <p:nvSpPr>
          <p:cNvPr id="5" name="Google Shape;329;p20">
            <a:extLst>
              <a:ext uri="{FF2B5EF4-FFF2-40B4-BE49-F238E27FC236}">
                <a16:creationId xmlns:a16="http://schemas.microsoft.com/office/drawing/2014/main" id="{469493A4-8EA8-F477-CA1E-A8C5EEAC4DF9}"/>
              </a:ext>
            </a:extLst>
          </p:cNvPr>
          <p:cNvSpPr txBox="1"/>
          <p:nvPr/>
        </p:nvSpPr>
        <p:spPr>
          <a:xfrm>
            <a:off x="1" y="0"/>
            <a:ext cx="12191999" cy="685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critères diagnostiques</a:t>
            </a:r>
            <a:endParaRPr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899D4779-DF65-207D-6FD9-BDA7961C382D}"/>
              </a:ext>
            </a:extLst>
          </p:cNvPr>
          <p:cNvSpPr txBox="1"/>
          <p:nvPr/>
        </p:nvSpPr>
        <p:spPr>
          <a:xfrm>
            <a:off x="8418242" y="1157102"/>
            <a:ext cx="2563838" cy="400110"/>
          </a:xfrm>
          <a:prstGeom prst="rect">
            <a:avLst/>
          </a:prstGeom>
          <a:noFill/>
        </p:spPr>
        <p:txBody>
          <a:bodyPr wrap="square" rtlCol="0">
            <a:spAutoFit/>
          </a:bodyPr>
          <a:lstStyle/>
          <a:p>
            <a:r>
              <a:rPr lang="fr-FR" sz="2000" b="1" dirty="0">
                <a:solidFill>
                  <a:srgbClr val="0070C0"/>
                </a:solidFill>
                <a:latin typeface="Calibri" panose="020F0502020204030204" pitchFamily="34" charset="0"/>
                <a:cs typeface="Calibri" panose="020F0502020204030204" pitchFamily="34" charset="0"/>
              </a:rPr>
              <a:t>MISE À JOUR 2023</a:t>
            </a:r>
          </a:p>
        </p:txBody>
      </p:sp>
      <p:pic>
        <p:nvPicPr>
          <p:cNvPr id="8" name="Image 7" descr="Une image contenant Police, logo, Graphique, blanc&#10;&#10;Le contenu généré par l’IA peut être incorrect.">
            <a:extLst>
              <a:ext uri="{FF2B5EF4-FFF2-40B4-BE49-F238E27FC236}">
                <a16:creationId xmlns:a16="http://schemas.microsoft.com/office/drawing/2014/main" id="{2C758FCD-3C68-61B6-A07D-928E94609113}"/>
              </a:ext>
            </a:extLst>
          </p:cNvPr>
          <p:cNvPicPr>
            <a:picLocks noChangeAspect="1"/>
          </p:cNvPicPr>
          <p:nvPr/>
        </p:nvPicPr>
        <p:blipFill>
          <a:blip r:embed="rId3"/>
          <a:srcRect l="15387" t="15360"/>
          <a:stretch/>
        </p:blipFill>
        <p:spPr>
          <a:xfrm>
            <a:off x="10515600" y="830580"/>
            <a:ext cx="1532397" cy="797823"/>
          </a:xfrm>
          <a:prstGeom prst="rect">
            <a:avLst/>
          </a:prstGeom>
        </p:spPr>
      </p:pic>
      <p:pic>
        <p:nvPicPr>
          <p:cNvPr id="9" name="Image 8">
            <a:extLst>
              <a:ext uri="{FF2B5EF4-FFF2-40B4-BE49-F238E27FC236}">
                <a16:creationId xmlns:a16="http://schemas.microsoft.com/office/drawing/2014/main" id="{3F74CA10-6453-F18C-FBD0-FEDF9AA9AECB}"/>
              </a:ext>
            </a:extLst>
          </p:cNvPr>
          <p:cNvPicPr>
            <a:picLocks noChangeAspect="1"/>
          </p:cNvPicPr>
          <p:nvPr/>
        </p:nvPicPr>
        <p:blipFill>
          <a:blip r:embed="rId4"/>
          <a:stretch>
            <a:fillRect/>
          </a:stretch>
        </p:blipFill>
        <p:spPr>
          <a:xfrm>
            <a:off x="143947" y="5936443"/>
            <a:ext cx="846668" cy="846668"/>
          </a:xfrm>
          <a:prstGeom prst="rect">
            <a:avLst/>
          </a:prstGeom>
        </p:spPr>
      </p:pic>
      <p:sp>
        <p:nvSpPr>
          <p:cNvPr id="11" name="ZoneTexte 10">
            <a:extLst>
              <a:ext uri="{FF2B5EF4-FFF2-40B4-BE49-F238E27FC236}">
                <a16:creationId xmlns:a16="http://schemas.microsoft.com/office/drawing/2014/main" id="{61725AC5-6E5F-60C1-996F-40F095158DEF}"/>
              </a:ext>
            </a:extLst>
          </p:cNvPr>
          <p:cNvSpPr txBox="1"/>
          <p:nvPr/>
        </p:nvSpPr>
        <p:spPr>
          <a:xfrm>
            <a:off x="1134561" y="6059441"/>
            <a:ext cx="5436850" cy="707886"/>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OBJECTIF : </a:t>
            </a:r>
          </a:p>
          <a:p>
            <a:r>
              <a:rPr lang="fr-FR" sz="2000" b="1" dirty="0">
                <a:latin typeface="Calibri" panose="020F0502020204030204" pitchFamily="34" charset="0"/>
                <a:cs typeface="Calibri" panose="020F0502020204030204" pitchFamily="34" charset="0"/>
              </a:rPr>
              <a:t>Diagnostic plus précoce, prise en charge adaptée</a:t>
            </a:r>
          </a:p>
        </p:txBody>
      </p:sp>
      <p:sp>
        <p:nvSpPr>
          <p:cNvPr id="12" name="ZoneTexte 11">
            <a:extLst>
              <a:ext uri="{FF2B5EF4-FFF2-40B4-BE49-F238E27FC236}">
                <a16:creationId xmlns:a16="http://schemas.microsoft.com/office/drawing/2014/main" id="{542F9D33-7E4B-4DAA-06EE-D55A473FC1B4}"/>
              </a:ext>
            </a:extLst>
          </p:cNvPr>
          <p:cNvSpPr txBox="1"/>
          <p:nvPr/>
        </p:nvSpPr>
        <p:spPr>
          <a:xfrm>
            <a:off x="7447495" y="6489573"/>
            <a:ext cx="4786524" cy="307777"/>
          </a:xfrm>
          <a:prstGeom prst="rect">
            <a:avLst/>
          </a:prstGeom>
          <a:noFill/>
        </p:spPr>
        <p:txBody>
          <a:bodyPr wrap="square" rtlCol="0">
            <a:spAutoFit/>
          </a:bodyPr>
          <a:lstStyle/>
          <a:p>
            <a:pPr algn="r"/>
            <a:r>
              <a:rPr lang="fr-FR" sz="1400" b="0" i="0" u="none" strike="noStrike" dirty="0">
                <a:solidFill>
                  <a:srgbClr val="000000"/>
                </a:solidFill>
                <a:latin typeface="Arial"/>
                <a:ea typeface="Arial"/>
                <a:cs typeface="Arial"/>
                <a:sym typeface="Arial"/>
              </a:rPr>
              <a:t>SOS </a:t>
            </a:r>
            <a:r>
              <a:rPr lang="fr-FR" sz="1400" b="0" i="0" u="none" strike="noStrike" dirty="0" err="1">
                <a:solidFill>
                  <a:srgbClr val="000000"/>
                </a:solidFill>
                <a:latin typeface="Arial"/>
                <a:ea typeface="Arial"/>
                <a:cs typeface="Arial"/>
                <a:sym typeface="Arial"/>
              </a:rPr>
              <a:t>criteria</a:t>
            </a:r>
            <a:r>
              <a:rPr lang="fr-FR" sz="1400" b="0" i="0" u="none" strike="noStrike" dirty="0">
                <a:solidFill>
                  <a:srgbClr val="000000"/>
                </a:solidFill>
                <a:latin typeface="Arial"/>
                <a:ea typeface="Arial"/>
                <a:cs typeface="Arial"/>
                <a:sym typeface="Arial"/>
              </a:rPr>
              <a:t> for </a:t>
            </a:r>
            <a:r>
              <a:rPr lang="fr-FR" sz="1400" b="0" i="0" u="none" strike="noStrike" dirty="0" err="1">
                <a:solidFill>
                  <a:srgbClr val="000000"/>
                </a:solidFill>
                <a:latin typeface="Arial"/>
                <a:ea typeface="Arial"/>
                <a:cs typeface="Arial"/>
                <a:sym typeface="Arial"/>
              </a:rPr>
              <a:t>diagnosis</a:t>
            </a:r>
            <a:r>
              <a:rPr lang="fr-FR" sz="1400" b="0" i="0" u="none" strike="noStrike" dirty="0">
                <a:solidFill>
                  <a:srgbClr val="000000"/>
                </a:solidFill>
                <a:latin typeface="Arial"/>
                <a:ea typeface="Arial"/>
                <a:cs typeface="Arial"/>
                <a:sym typeface="Arial"/>
              </a:rPr>
              <a:t> (</a:t>
            </a:r>
            <a:r>
              <a:rPr lang="fr-FR" sz="1400" b="0" i="0" u="none" strike="noStrike" dirty="0" err="1">
                <a:solidFill>
                  <a:srgbClr val="000000"/>
                </a:solidFill>
                <a:latin typeface="Arial"/>
                <a:ea typeface="Arial"/>
                <a:cs typeface="Arial"/>
                <a:sym typeface="Arial"/>
              </a:rPr>
              <a:t>adults</a:t>
            </a:r>
            <a:r>
              <a:rPr lang="fr-FR" sz="1400" b="0" i="0" u="none" strike="noStrike" dirty="0">
                <a:solidFill>
                  <a:srgbClr val="000000"/>
                </a:solidFill>
                <a:latin typeface="Arial"/>
                <a:ea typeface="Arial"/>
                <a:cs typeface="Arial"/>
                <a:sym typeface="Arial"/>
              </a:rPr>
              <a:t>) (EBMT 2023 </a:t>
            </a:r>
            <a:r>
              <a:rPr lang="fr-FR" sz="1400" b="0" i="0" u="none" strike="noStrike" dirty="0" err="1">
                <a:solidFill>
                  <a:srgbClr val="000000"/>
                </a:solidFill>
                <a:latin typeface="Arial"/>
                <a:ea typeface="Arial"/>
                <a:cs typeface="Arial"/>
                <a:sym typeface="Arial"/>
              </a:rPr>
              <a:t>criteria</a:t>
            </a:r>
            <a:r>
              <a:rPr lang="fr-FR" sz="1400" b="0" i="0" u="none" strike="noStrike" dirty="0">
                <a:solidFill>
                  <a:srgbClr val="000000"/>
                </a:solidFill>
                <a:latin typeface="Arial"/>
                <a:ea typeface="Arial"/>
                <a:cs typeface="Arial"/>
                <a:sym typeface="Arial"/>
              </a:rPr>
              <a:t>)</a:t>
            </a:r>
            <a:endParaRPr lang="fr-FR" dirty="0"/>
          </a:p>
        </p:txBody>
      </p:sp>
    </p:spTree>
    <p:extLst>
      <p:ext uri="{BB962C8B-B14F-4D97-AF65-F5344CB8AC3E}">
        <p14:creationId xmlns:p14="http://schemas.microsoft.com/office/powerpoint/2010/main" val="358255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pic>
        <p:nvPicPr>
          <p:cNvPr id="384" name="Google Shape;384;p24"/>
          <p:cNvPicPr preferRelativeResize="0"/>
          <p:nvPr/>
        </p:nvPicPr>
        <p:blipFill rotWithShape="1">
          <a:blip r:embed="rId3">
            <a:alphaModFix/>
          </a:blip>
          <a:srcRect/>
          <a:stretch/>
        </p:blipFill>
        <p:spPr>
          <a:xfrm>
            <a:off x="11205876" y="865715"/>
            <a:ext cx="657416" cy="774701"/>
          </a:xfrm>
          <a:prstGeom prst="rect">
            <a:avLst/>
          </a:prstGeom>
          <a:noFill/>
          <a:ln>
            <a:noFill/>
          </a:ln>
        </p:spPr>
      </p:pic>
      <p:sp>
        <p:nvSpPr>
          <p:cNvPr id="385" name="Google Shape;385;p24"/>
          <p:cNvSpPr txBox="1"/>
          <p:nvPr/>
        </p:nvSpPr>
        <p:spPr>
          <a:xfrm>
            <a:off x="0" y="846664"/>
            <a:ext cx="12191999" cy="5278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b="1" dirty="0">
                <a:solidFill>
                  <a:srgbClr val="4892DC"/>
                </a:solidFill>
                <a:latin typeface="Arial"/>
                <a:ea typeface="Arial"/>
                <a:cs typeface="Arial"/>
                <a:sym typeface="Arial"/>
              </a:rPr>
              <a:t>PROPHYLACTIQUE</a:t>
            </a:r>
            <a:endParaRPr dirty="0"/>
          </a:p>
          <a:p>
            <a:pPr marL="0" marR="0" lvl="0" indent="0" algn="l" rtl="0">
              <a:spcBef>
                <a:spcPts val="0"/>
              </a:spcBef>
              <a:spcAft>
                <a:spcPts val="0"/>
              </a:spcAft>
              <a:buNone/>
            </a:pPr>
            <a:endParaRPr sz="2400" b="1" dirty="0">
              <a:solidFill>
                <a:srgbClr val="4892DC"/>
              </a:solidFill>
              <a:latin typeface="Arial"/>
              <a:ea typeface="Arial"/>
              <a:cs typeface="Arial"/>
              <a:sym typeface="Arial"/>
            </a:endParaRPr>
          </a:p>
          <a:p>
            <a:pPr marL="342900" marR="0" lvl="0" indent="-342900" algn="l" rtl="0">
              <a:spcBef>
                <a:spcPts val="0"/>
              </a:spcBef>
              <a:spcAft>
                <a:spcPts val="0"/>
              </a:spcAft>
              <a:buClr>
                <a:srgbClr val="1F5C99"/>
              </a:buClr>
              <a:buSzPts val="2400"/>
              <a:buFont typeface="Wingdings" pitchFamily="2" charset="2"/>
              <a:buChar char="ü"/>
            </a:pPr>
            <a:r>
              <a:rPr lang="fr-FR" sz="2400" b="1" dirty="0">
                <a:solidFill>
                  <a:schemeClr val="dk1"/>
                </a:solidFill>
                <a:latin typeface="Calibri" panose="020F0502020204030204" pitchFamily="34" charset="0"/>
                <a:cs typeface="Calibri" panose="020F0502020204030204" pitchFamily="34" charset="0"/>
              </a:rPr>
              <a:t>Identification des patients à risques </a:t>
            </a:r>
            <a:r>
              <a:rPr lang="fr-FR" sz="2400" dirty="0">
                <a:solidFill>
                  <a:schemeClr val="dk1"/>
                </a:solidFill>
                <a:latin typeface="Calibri" panose="020F0502020204030204" pitchFamily="34" charset="0"/>
                <a:cs typeface="Calibri" panose="020F0502020204030204" pitchFamily="34" charset="0"/>
              </a:rPr>
              <a:t>(hépatopathie sous-jacente, antécédent d’irradiation abdominale, 2</a:t>
            </a:r>
            <a:r>
              <a:rPr lang="fr-FR" sz="2400" baseline="30000" dirty="0">
                <a:solidFill>
                  <a:schemeClr val="dk1"/>
                </a:solidFill>
                <a:latin typeface="Calibri" panose="020F0502020204030204" pitchFamily="34" charset="0"/>
                <a:cs typeface="Calibri" panose="020F0502020204030204" pitchFamily="34" charset="0"/>
              </a:rPr>
              <a:t>ème</a:t>
            </a:r>
            <a:r>
              <a:rPr lang="fr-FR" sz="2400" dirty="0">
                <a:solidFill>
                  <a:schemeClr val="dk1"/>
                </a:solidFill>
                <a:latin typeface="Calibri" panose="020F0502020204030204" pitchFamily="34" charset="0"/>
                <a:cs typeface="Calibri" panose="020F0502020204030204" pitchFamily="34" charset="0"/>
              </a:rPr>
              <a:t> greffe de CSH, allogreffe , conditionnement </a:t>
            </a:r>
            <a:r>
              <a:rPr lang="fr-FR" sz="2400" dirty="0" err="1">
                <a:solidFill>
                  <a:schemeClr val="dk1"/>
                </a:solidFill>
                <a:latin typeface="Calibri" panose="020F0502020204030204" pitchFamily="34" charset="0"/>
                <a:cs typeface="Calibri" panose="020F0502020204030204" pitchFamily="34" charset="0"/>
              </a:rPr>
              <a:t>myéloablatif</a:t>
            </a:r>
            <a:r>
              <a:rPr lang="fr-FR" sz="2400" dirty="0">
                <a:solidFill>
                  <a:schemeClr val="dk1"/>
                </a:solidFill>
                <a:latin typeface="Calibri" panose="020F0502020204030204" pitchFamily="34" charset="0"/>
                <a:cs typeface="Calibri" panose="020F0502020204030204" pitchFamily="34" charset="0"/>
              </a:rPr>
              <a:t> …)</a:t>
            </a:r>
          </a:p>
          <a:p>
            <a:pPr marL="342900" marR="0" lvl="0" indent="-342900" algn="l" rtl="0">
              <a:spcBef>
                <a:spcPts val="0"/>
              </a:spcBef>
              <a:spcAft>
                <a:spcPts val="0"/>
              </a:spcAft>
              <a:buClr>
                <a:srgbClr val="1F5C99"/>
              </a:buClr>
              <a:buSzPts val="2400"/>
              <a:buFont typeface="Wingdings" pitchFamily="2" charset="2"/>
              <a:buChar char="ü"/>
            </a:pPr>
            <a:endParaRPr lang="fr-FR" sz="2400" dirty="0">
              <a:solidFill>
                <a:schemeClr val="dk1"/>
              </a:solidFill>
              <a:latin typeface="Calibri" panose="020F0502020204030204" pitchFamily="34" charset="0"/>
              <a:cs typeface="Calibri" panose="020F0502020204030204" pitchFamily="34" charset="0"/>
              <a:sym typeface="Arial"/>
            </a:endParaRPr>
          </a:p>
          <a:p>
            <a:pPr marL="342900" marR="0" lvl="0" indent="-342900" algn="l" rtl="0">
              <a:spcBef>
                <a:spcPts val="0"/>
              </a:spcBef>
              <a:spcAft>
                <a:spcPts val="0"/>
              </a:spcAft>
              <a:buClr>
                <a:srgbClr val="1F5C99"/>
              </a:buClr>
              <a:buSzPts val="2400"/>
              <a:buFont typeface="Wingdings" pitchFamily="2" charset="2"/>
              <a:buChar char="ü"/>
            </a:pPr>
            <a:r>
              <a:rPr lang="fr-FR" sz="2400" dirty="0">
                <a:solidFill>
                  <a:schemeClr val="dk1"/>
                </a:solidFill>
                <a:latin typeface="Calibri" panose="020F0502020204030204" pitchFamily="34" charset="0"/>
                <a:cs typeface="Calibri" panose="020F0502020204030204" pitchFamily="34" charset="0"/>
              </a:rPr>
              <a:t>Puis </a:t>
            </a:r>
            <a:r>
              <a:rPr lang="fr-FR" sz="2400" b="1" dirty="0">
                <a:solidFill>
                  <a:schemeClr val="dk1"/>
                </a:solidFill>
                <a:latin typeface="Calibri" panose="020F0502020204030204" pitchFamily="34" charset="0"/>
                <a:cs typeface="Calibri" panose="020F0502020204030204" pitchFamily="34" charset="0"/>
              </a:rPr>
              <a:t>adaptation</a:t>
            </a:r>
            <a:r>
              <a:rPr lang="fr-FR" sz="2400" b="1" dirty="0">
                <a:solidFill>
                  <a:schemeClr val="dk1"/>
                </a:solidFill>
                <a:latin typeface="Calibri" panose="020F0502020204030204" pitchFamily="34" charset="0"/>
                <a:cs typeface="Calibri" panose="020F0502020204030204" pitchFamily="34" charset="0"/>
                <a:sym typeface="Arial"/>
              </a:rPr>
              <a:t> du conditionnement  </a:t>
            </a:r>
            <a:r>
              <a:rPr lang="fr-FR" sz="2400" dirty="0">
                <a:solidFill>
                  <a:schemeClr val="dk1"/>
                </a:solidFill>
                <a:latin typeface="Calibri" panose="020F0502020204030204" pitchFamily="34" charset="0"/>
                <a:cs typeface="Calibri" panose="020F0502020204030204" pitchFamily="34" charset="0"/>
                <a:sym typeface="Arial"/>
              </a:rPr>
              <a:t>:</a:t>
            </a:r>
          </a:p>
          <a:p>
            <a:pPr marL="342900" marR="0" lvl="0" indent="-342900" algn="l" rtl="0">
              <a:spcBef>
                <a:spcPts val="0"/>
              </a:spcBef>
              <a:spcAft>
                <a:spcPts val="0"/>
              </a:spcAft>
              <a:buClr>
                <a:srgbClr val="1F5C99"/>
              </a:buClr>
              <a:buSzPts val="2400"/>
              <a:buFontTx/>
              <a:buChar char="-"/>
            </a:pPr>
            <a:r>
              <a:rPr lang="fr-FR" sz="2400" dirty="0">
                <a:solidFill>
                  <a:schemeClr val="dk1"/>
                </a:solidFill>
                <a:latin typeface="Calibri" panose="020F0502020204030204" pitchFamily="34" charset="0"/>
                <a:cs typeface="Calibri" panose="020F0502020204030204" pitchFamily="34" charset="0"/>
                <a:sym typeface="Arial"/>
              </a:rPr>
              <a:t>réduction cyclophosphamide</a:t>
            </a:r>
          </a:p>
          <a:p>
            <a:pPr marL="342900" marR="0" lvl="0" indent="-342900" algn="l" rtl="0">
              <a:spcBef>
                <a:spcPts val="0"/>
              </a:spcBef>
              <a:spcAft>
                <a:spcPts val="0"/>
              </a:spcAft>
              <a:buClr>
                <a:srgbClr val="1F5C99"/>
              </a:buClr>
              <a:buSzPts val="2400"/>
              <a:buFontTx/>
              <a:buChar char="-"/>
            </a:pPr>
            <a:r>
              <a:rPr lang="fr-FR" sz="2400" dirty="0">
                <a:solidFill>
                  <a:schemeClr val="dk1"/>
                </a:solidFill>
                <a:latin typeface="Calibri" panose="020F0502020204030204" pitchFamily="34" charset="0"/>
                <a:cs typeface="Calibri" panose="020F0502020204030204" pitchFamily="34" charset="0"/>
                <a:sym typeface="Arial"/>
              </a:rPr>
              <a:t> fractionnement radiothérapie</a:t>
            </a:r>
            <a:endParaRPr sz="24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dirty="0">
              <a:solidFill>
                <a:schemeClr val="dk1"/>
              </a:solidFill>
              <a:latin typeface="Calibri" panose="020F0502020204030204" pitchFamily="34" charset="0"/>
              <a:cs typeface="Calibri" panose="020F0502020204030204" pitchFamily="34" charset="0"/>
              <a:sym typeface="Arial"/>
            </a:endParaRPr>
          </a:p>
          <a:p>
            <a:pPr marL="342900" marR="0" lvl="0" indent="-342900" algn="l" rtl="0">
              <a:spcBef>
                <a:spcPts val="0"/>
              </a:spcBef>
              <a:spcAft>
                <a:spcPts val="0"/>
              </a:spcAft>
              <a:buClr>
                <a:srgbClr val="1F5C99"/>
              </a:buClr>
              <a:buSzPts val="2400"/>
              <a:buFont typeface="Wingdings" pitchFamily="2" charset="2"/>
              <a:buChar char="ü"/>
            </a:pPr>
            <a:r>
              <a:rPr lang="fr-FR" sz="2400" dirty="0">
                <a:solidFill>
                  <a:schemeClr val="dk1"/>
                </a:solidFill>
                <a:latin typeface="Calibri" panose="020F0502020204030204" pitchFamily="34" charset="0"/>
                <a:cs typeface="Calibri" panose="020F0502020204030204" pitchFamily="34" charset="0"/>
                <a:sym typeface="Arial"/>
              </a:rPr>
              <a:t>L’</a:t>
            </a:r>
            <a:r>
              <a:rPr lang="fr-FR" sz="2400" dirty="0">
                <a:solidFill>
                  <a:schemeClr val="dk1"/>
                </a:solidFill>
                <a:latin typeface="Calibri" panose="020F0502020204030204" pitchFamily="34" charset="0"/>
                <a:cs typeface="Calibri" panose="020F0502020204030204" pitchFamily="34" charset="0"/>
              </a:rPr>
              <a:t>Acide </a:t>
            </a:r>
            <a:r>
              <a:rPr lang="fr-FR" sz="2400" dirty="0" err="1">
                <a:solidFill>
                  <a:schemeClr val="dk1"/>
                </a:solidFill>
                <a:latin typeface="Calibri" panose="020F0502020204030204" pitchFamily="34" charset="0"/>
                <a:cs typeface="Calibri" panose="020F0502020204030204" pitchFamily="34" charset="0"/>
              </a:rPr>
              <a:t>Ursodésoxycholique</a:t>
            </a:r>
            <a:r>
              <a:rPr lang="fr-FR" sz="2400" dirty="0">
                <a:solidFill>
                  <a:schemeClr val="dk1"/>
                </a:solidFill>
                <a:latin typeface="Calibri" panose="020F0502020204030204" pitchFamily="34" charset="0"/>
                <a:cs typeface="Calibri" panose="020F0502020204030204" pitchFamily="34" charset="0"/>
              </a:rPr>
              <a:t> (AUC) est </a:t>
            </a:r>
            <a:r>
              <a:rPr lang="fr-FR" sz="2400" dirty="0">
                <a:solidFill>
                  <a:schemeClr val="dk1"/>
                </a:solidFill>
                <a:latin typeface="Calibri" panose="020F0502020204030204" pitchFamily="34" charset="0"/>
                <a:cs typeface="Calibri" panose="020F0502020204030204" pitchFamily="34" charset="0"/>
                <a:sym typeface="Arial"/>
              </a:rPr>
              <a:t>à débuter</a:t>
            </a:r>
            <a:r>
              <a:rPr lang="fr-FR" sz="2400" b="1" dirty="0">
                <a:solidFill>
                  <a:schemeClr val="dk1"/>
                </a:solidFill>
                <a:latin typeface="Calibri" panose="020F0502020204030204" pitchFamily="34" charset="0"/>
                <a:cs typeface="Calibri" panose="020F0502020204030204" pitchFamily="34" charset="0"/>
                <a:sym typeface="Arial"/>
              </a:rPr>
              <a:t> </a:t>
            </a:r>
            <a:r>
              <a:rPr lang="fr-FR" sz="2400" dirty="0">
                <a:solidFill>
                  <a:schemeClr val="dk1"/>
                </a:solidFill>
                <a:latin typeface="Calibri" panose="020F0502020204030204" pitchFamily="34" charset="0"/>
                <a:cs typeface="Calibri" panose="020F0502020204030204" pitchFamily="34" charset="0"/>
                <a:sym typeface="Arial"/>
              </a:rPr>
              <a:t>depuis le </a:t>
            </a:r>
            <a:r>
              <a:rPr lang="fr-FR" sz="2400" b="1" dirty="0">
                <a:solidFill>
                  <a:schemeClr val="dk1"/>
                </a:solidFill>
                <a:latin typeface="Calibri" panose="020F0502020204030204" pitchFamily="34" charset="0"/>
                <a:cs typeface="Calibri" panose="020F0502020204030204" pitchFamily="34" charset="0"/>
                <a:sym typeface="Arial"/>
              </a:rPr>
              <a:t>conditionnement jusqu’à 90 jours en post greffe.</a:t>
            </a:r>
            <a:endParaRPr sz="24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fr-FR" sz="2400" b="1" dirty="0">
              <a:solidFill>
                <a:schemeClr val="dk1"/>
              </a:solidFill>
              <a:latin typeface="Calibri" panose="020F0502020204030204" pitchFamily="34" charset="0"/>
              <a:cs typeface="Calibri" panose="020F0502020204030204" pitchFamily="34" charset="0"/>
              <a:sym typeface="Arial"/>
            </a:endParaRPr>
          </a:p>
          <a:p>
            <a:pPr marL="342900" marR="0" lvl="0" indent="-342900" algn="l" rtl="0">
              <a:spcBef>
                <a:spcPts val="0"/>
              </a:spcBef>
              <a:spcAft>
                <a:spcPts val="0"/>
              </a:spcAft>
              <a:buClr>
                <a:srgbClr val="1F5C99"/>
              </a:buClr>
              <a:buSzPts val="2400"/>
              <a:buFont typeface="Wingdings" pitchFamily="2" charset="2"/>
              <a:buChar char="ü"/>
            </a:pPr>
            <a:r>
              <a:rPr lang="fr-FR" sz="2400" b="1" dirty="0">
                <a:solidFill>
                  <a:schemeClr val="dk1"/>
                </a:solidFill>
                <a:latin typeface="Calibri" panose="020F0502020204030204" pitchFamily="34" charset="0"/>
                <a:cs typeface="Calibri" panose="020F0502020204030204" pitchFamily="34" charset="0"/>
                <a:sym typeface="Arial"/>
              </a:rPr>
              <a:t>DEFIBROTIDE ?</a:t>
            </a:r>
            <a:r>
              <a:rPr lang="fr-FR" sz="2400" b="1" dirty="0">
                <a:solidFill>
                  <a:schemeClr val="dk1"/>
                </a:solidFill>
                <a:latin typeface="Calibri" panose="020F0502020204030204" pitchFamily="34" charset="0"/>
                <a:ea typeface="Calibri"/>
                <a:cs typeface="Calibri" panose="020F0502020204030204" pitchFamily="34" charset="0"/>
                <a:sym typeface="Calibri"/>
              </a:rPr>
              <a:t> </a:t>
            </a:r>
            <a:r>
              <a:rPr lang="fr-FR" sz="2400" dirty="0">
                <a:solidFill>
                  <a:schemeClr val="dk1"/>
                </a:solidFill>
                <a:latin typeface="Calibri" panose="020F0502020204030204" pitchFamily="34" charset="0"/>
                <a:ea typeface="Calibri"/>
                <a:cs typeface="Calibri" panose="020F0502020204030204" pitchFamily="34" charset="0"/>
                <a:sym typeface="Calibri"/>
              </a:rPr>
              <a:t> ❌</a:t>
            </a:r>
          </a:p>
          <a:p>
            <a:pPr marR="0" lvl="0" algn="l" rtl="0">
              <a:spcBef>
                <a:spcPts val="0"/>
              </a:spcBef>
              <a:spcAft>
                <a:spcPts val="0"/>
              </a:spcAft>
              <a:buClr>
                <a:srgbClr val="1F5C99"/>
              </a:buClr>
              <a:buSzPts val="2400"/>
            </a:pPr>
            <a:r>
              <a:rPr lang="fr-FR" sz="2400" dirty="0">
                <a:solidFill>
                  <a:schemeClr val="dk1"/>
                </a:solidFill>
                <a:latin typeface="Calibri" panose="020F0502020204030204" pitchFamily="34" charset="0"/>
                <a:ea typeface="Calibri"/>
                <a:cs typeface="Calibri" panose="020F0502020204030204" pitchFamily="34" charset="0"/>
                <a:sym typeface="Calibri"/>
              </a:rPr>
              <a:t>Pas d’indication en prophylaxie chez l’adulte.</a:t>
            </a:r>
            <a:endParaRPr sz="2400" dirty="0">
              <a:solidFill>
                <a:schemeClr val="dk1"/>
              </a:solidFill>
              <a:latin typeface="Arial"/>
              <a:ea typeface="Arial"/>
              <a:cs typeface="Arial"/>
              <a:sym typeface="Arial"/>
            </a:endParaRPr>
          </a:p>
        </p:txBody>
      </p:sp>
      <p:sp>
        <p:nvSpPr>
          <p:cNvPr id="2" name="Google Shape;329;p20">
            <a:extLst>
              <a:ext uri="{FF2B5EF4-FFF2-40B4-BE49-F238E27FC236}">
                <a16:creationId xmlns:a16="http://schemas.microsoft.com/office/drawing/2014/main" id="{9C0E3C62-0E86-1DC3-F27E-8AE80EF84747}"/>
              </a:ext>
            </a:extLst>
          </p:cNvPr>
          <p:cNvSpPr txBox="1"/>
          <p:nvPr/>
        </p:nvSpPr>
        <p:spPr>
          <a:xfrm>
            <a:off x="1" y="118532"/>
            <a:ext cx="12191999" cy="56726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traitements </a:t>
            </a:r>
          </a:p>
        </p:txBody>
      </p:sp>
      <p:sp>
        <p:nvSpPr>
          <p:cNvPr id="3" name="ZoneTexte 2">
            <a:extLst>
              <a:ext uri="{FF2B5EF4-FFF2-40B4-BE49-F238E27FC236}">
                <a16:creationId xmlns:a16="http://schemas.microsoft.com/office/drawing/2014/main" id="{7B2A1E0A-3538-EFFD-B294-D6D8E1159530}"/>
              </a:ext>
            </a:extLst>
          </p:cNvPr>
          <p:cNvSpPr txBox="1"/>
          <p:nvPr/>
        </p:nvSpPr>
        <p:spPr>
          <a:xfrm>
            <a:off x="8619067" y="6083808"/>
            <a:ext cx="3572932" cy="954107"/>
          </a:xfrm>
          <a:prstGeom prst="rect">
            <a:avLst/>
          </a:prstGeom>
          <a:noFill/>
        </p:spPr>
        <p:txBody>
          <a:bodyPr wrap="square" rtlCol="0">
            <a:spAutoFit/>
          </a:bodyPr>
          <a:lstStyle/>
          <a:p>
            <a:pPr algn="r"/>
            <a:r>
              <a:rPr lang="fr-FR" b="0" i="0" u="none" strike="noStrike" dirty="0" err="1">
                <a:solidFill>
                  <a:srgbClr val="353535"/>
                </a:solidFill>
                <a:effectLst/>
                <a:latin typeface="Arial" panose="020B0604020202020204" pitchFamily="34" charset="0"/>
              </a:rPr>
              <a:t>Ohashi</a:t>
            </a:r>
            <a:r>
              <a:rPr lang="fr-FR" b="0" i="0" u="none" strike="noStrike" dirty="0">
                <a:solidFill>
                  <a:srgbClr val="353535"/>
                </a:solidFill>
                <a:effectLst/>
                <a:latin typeface="Arial" panose="020B0604020202020204" pitchFamily="34" charset="0"/>
              </a:rPr>
              <a:t> K, et al. Am J </a:t>
            </a:r>
            <a:r>
              <a:rPr lang="fr-FR" b="0" i="0" u="none" strike="noStrike" dirty="0" err="1">
                <a:solidFill>
                  <a:srgbClr val="353535"/>
                </a:solidFill>
                <a:effectLst/>
                <a:latin typeface="Arial" panose="020B0604020202020204" pitchFamily="34" charset="0"/>
              </a:rPr>
              <a:t>Hematol</a:t>
            </a:r>
            <a:r>
              <a:rPr lang="fr-FR" b="0" i="0" u="none" strike="noStrike" dirty="0">
                <a:solidFill>
                  <a:srgbClr val="353535"/>
                </a:solidFill>
                <a:effectLst/>
                <a:latin typeface="Arial" panose="020B0604020202020204" pitchFamily="34" charset="0"/>
              </a:rPr>
              <a:t> 2000</a:t>
            </a:r>
          </a:p>
          <a:p>
            <a:pPr algn="r"/>
            <a:r>
              <a:rPr lang="fr-FR" b="0" i="0" u="none" strike="noStrike" dirty="0" err="1">
                <a:solidFill>
                  <a:srgbClr val="353535"/>
                </a:solidFill>
                <a:effectLst/>
                <a:latin typeface="Arial" panose="020B0604020202020204" pitchFamily="34" charset="0"/>
              </a:rPr>
              <a:t>Ruutu</a:t>
            </a:r>
            <a:r>
              <a:rPr lang="fr-FR" b="0" i="0" u="none" strike="noStrike" dirty="0">
                <a:solidFill>
                  <a:srgbClr val="353535"/>
                </a:solidFill>
                <a:effectLst/>
                <a:latin typeface="Arial" panose="020B0604020202020204" pitchFamily="34" charset="0"/>
              </a:rPr>
              <a:t> </a:t>
            </a:r>
            <a:r>
              <a:rPr lang="fr-FR" b="0" i="0" u="none" strike="noStrike" dirty="0" err="1">
                <a:solidFill>
                  <a:srgbClr val="353535"/>
                </a:solidFill>
                <a:effectLst/>
                <a:latin typeface="Arial" panose="020B0604020202020204" pitchFamily="34" charset="0"/>
              </a:rPr>
              <a:t>T</a:t>
            </a:r>
            <a:r>
              <a:rPr lang="fr-FR" dirty="0">
                <a:solidFill>
                  <a:srgbClr val="353535"/>
                </a:solidFill>
                <a:latin typeface="Arial" panose="020B0604020202020204" pitchFamily="34" charset="0"/>
              </a:rPr>
              <a:t>, </a:t>
            </a:r>
            <a:r>
              <a:rPr lang="fr-FR" b="0" i="0" u="none" strike="noStrike" dirty="0">
                <a:solidFill>
                  <a:srgbClr val="353535"/>
                </a:solidFill>
                <a:effectLst/>
                <a:latin typeface="Arial" panose="020B0604020202020204" pitchFamily="34" charset="0"/>
              </a:rPr>
              <a:t>et al. Blood 2002</a:t>
            </a:r>
            <a:endParaRPr lang="fr-FR" dirty="0">
              <a:solidFill>
                <a:srgbClr val="353535"/>
              </a:solidFill>
              <a:latin typeface="Arial" panose="020B0604020202020204" pitchFamily="34" charset="0"/>
            </a:endParaRPr>
          </a:p>
          <a:p>
            <a:pPr algn="r"/>
            <a:r>
              <a:rPr lang="fr-FR" sz="1400" dirty="0" err="1">
                <a:solidFill>
                  <a:schemeClr val="dk1"/>
                </a:solidFill>
                <a:latin typeface="Arial"/>
                <a:ea typeface="Arial"/>
                <a:cs typeface="Arial"/>
                <a:sym typeface="Arial"/>
              </a:rPr>
              <a:t>Grupp</a:t>
            </a:r>
            <a:r>
              <a:rPr lang="fr-FR" sz="1400" dirty="0">
                <a:solidFill>
                  <a:schemeClr val="dk1"/>
                </a:solidFill>
                <a:latin typeface="Arial"/>
                <a:ea typeface="Arial"/>
                <a:cs typeface="Arial"/>
                <a:sym typeface="Arial"/>
              </a:rPr>
              <a:t> et al. Lancet </a:t>
            </a:r>
            <a:r>
              <a:rPr lang="fr-FR" sz="1400" dirty="0" err="1">
                <a:solidFill>
                  <a:schemeClr val="dk1"/>
                </a:solidFill>
                <a:latin typeface="Arial"/>
                <a:ea typeface="Arial"/>
                <a:cs typeface="Arial"/>
                <a:sym typeface="Arial"/>
              </a:rPr>
              <a:t>Haematol</a:t>
            </a:r>
            <a:r>
              <a:rPr lang="fr-FR" sz="1400" dirty="0">
                <a:solidFill>
                  <a:schemeClr val="dk1"/>
                </a:solidFill>
                <a:latin typeface="Arial"/>
                <a:ea typeface="Arial"/>
                <a:cs typeface="Arial"/>
                <a:sym typeface="Arial"/>
              </a:rPr>
              <a:t> 2023</a:t>
            </a:r>
            <a:endParaRPr lang="fr-FR" dirty="0"/>
          </a:p>
          <a:p>
            <a:pPr algn="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6" name="Google Shape;396;p25"/>
          <p:cNvSpPr txBox="1"/>
          <p:nvPr/>
        </p:nvSpPr>
        <p:spPr>
          <a:xfrm>
            <a:off x="-12701" y="787532"/>
            <a:ext cx="11356786"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4892DC"/>
              </a:solidFill>
              <a:latin typeface="Arial"/>
              <a:ea typeface="Arial"/>
              <a:cs typeface="Arial"/>
              <a:sym typeface="Arial"/>
            </a:endParaRPr>
          </a:p>
          <a:p>
            <a:pPr marL="285750" marR="0" lvl="0" indent="-133350" algn="l" rtl="0">
              <a:spcBef>
                <a:spcPts val="0"/>
              </a:spcBef>
              <a:spcAft>
                <a:spcPts val="0"/>
              </a:spcAft>
              <a:buClr>
                <a:srgbClr val="1F5C99"/>
              </a:buClr>
              <a:buSzPts val="2400"/>
              <a:buFont typeface="Arial"/>
              <a:buNone/>
            </a:pPr>
            <a:endParaRPr sz="2400" b="1">
              <a:solidFill>
                <a:schemeClr val="dk1"/>
              </a:solidFill>
              <a:latin typeface="Arial"/>
              <a:ea typeface="Arial"/>
              <a:cs typeface="Arial"/>
              <a:sym typeface="Arial"/>
            </a:endParaRPr>
          </a:p>
          <a:p>
            <a:pPr marL="0" marR="0" lvl="0" indent="0" algn="l" rtl="0">
              <a:spcBef>
                <a:spcPts val="0"/>
              </a:spcBef>
              <a:spcAft>
                <a:spcPts val="0"/>
              </a:spcAft>
              <a:buNone/>
            </a:pPr>
            <a:endParaRPr sz="2400" b="1">
              <a:solidFill>
                <a:schemeClr val="dk1"/>
              </a:solidFill>
              <a:latin typeface="Arial"/>
              <a:ea typeface="Arial"/>
              <a:cs typeface="Arial"/>
              <a:sym typeface="Arial"/>
            </a:endParaRPr>
          </a:p>
          <a:p>
            <a:pPr marL="0" marR="0" lvl="0" indent="0" algn="l" rtl="0">
              <a:spcBef>
                <a:spcPts val="0"/>
              </a:spcBef>
              <a:spcAft>
                <a:spcPts val="0"/>
              </a:spcAft>
              <a:buNone/>
            </a:pPr>
            <a:r>
              <a:rPr lang="fr-FR" sz="2400">
                <a:solidFill>
                  <a:schemeClr val="dk1"/>
                </a:solidFill>
                <a:latin typeface="Arial"/>
                <a:ea typeface="Arial"/>
                <a:cs typeface="Arial"/>
                <a:sym typeface="Arial"/>
              </a:rPr>
              <a:t> </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pic>
        <p:nvPicPr>
          <p:cNvPr id="397" name="Google Shape;397;p25" descr="Une image contenant texte, capture d’écran, ligne, Police&#10;&#10;Description générée automatiquement"/>
          <p:cNvPicPr preferRelativeResize="0"/>
          <p:nvPr/>
        </p:nvPicPr>
        <p:blipFill rotWithShape="1">
          <a:blip r:embed="rId3">
            <a:alphaModFix/>
          </a:blip>
          <a:srcRect/>
          <a:stretch/>
        </p:blipFill>
        <p:spPr>
          <a:xfrm>
            <a:off x="0" y="1522078"/>
            <a:ext cx="9301422" cy="4634477"/>
          </a:xfrm>
          <a:prstGeom prst="rect">
            <a:avLst/>
          </a:prstGeom>
          <a:noFill/>
          <a:ln>
            <a:noFill/>
          </a:ln>
        </p:spPr>
      </p:pic>
      <p:sp>
        <p:nvSpPr>
          <p:cNvPr id="398" name="Google Shape;398;p25"/>
          <p:cNvSpPr/>
          <p:nvPr/>
        </p:nvSpPr>
        <p:spPr>
          <a:xfrm>
            <a:off x="5960533" y="5057422"/>
            <a:ext cx="2785534" cy="34773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9" name="Google Shape;399;p25"/>
          <p:cNvSpPr txBox="1"/>
          <p:nvPr/>
        </p:nvSpPr>
        <p:spPr>
          <a:xfrm>
            <a:off x="6978566" y="4996169"/>
            <a:ext cx="246301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a:solidFill>
                  <a:schemeClr val="dk1"/>
                </a:solidFill>
                <a:latin typeface="Arial"/>
                <a:ea typeface="Arial"/>
                <a:cs typeface="Arial"/>
                <a:sym typeface="Arial"/>
              </a:rPr>
              <a:t>Jour post greffe</a:t>
            </a:r>
            <a:endParaRPr/>
          </a:p>
        </p:txBody>
      </p:sp>
      <p:sp>
        <p:nvSpPr>
          <p:cNvPr id="400" name="Google Shape;400;p25"/>
          <p:cNvSpPr txBox="1"/>
          <p:nvPr/>
        </p:nvSpPr>
        <p:spPr>
          <a:xfrm>
            <a:off x="9391321" y="2777067"/>
            <a:ext cx="2800678"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dirty="0">
                <a:solidFill>
                  <a:schemeClr val="dk1"/>
                </a:solidFill>
                <a:latin typeface="Arial"/>
                <a:ea typeface="Arial"/>
                <a:cs typeface="Arial"/>
                <a:sym typeface="Arial"/>
              </a:rPr>
              <a:t>Etude multicentrique contrôlée randomisée. </a:t>
            </a:r>
            <a:endParaRPr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ctr" rtl="0">
              <a:spcBef>
                <a:spcPts val="0"/>
              </a:spcBef>
              <a:spcAft>
                <a:spcPts val="0"/>
              </a:spcAft>
              <a:buNone/>
            </a:pPr>
            <a:r>
              <a:rPr lang="fr-FR" sz="2400" b="1" dirty="0">
                <a:solidFill>
                  <a:schemeClr val="dk1"/>
                </a:solidFill>
                <a:latin typeface="Arial"/>
                <a:ea typeface="Arial"/>
                <a:cs typeface="Arial"/>
                <a:sym typeface="Arial"/>
              </a:rPr>
              <a:t>Arrêt précoce à pour futilité </a:t>
            </a:r>
            <a:r>
              <a:rPr lang="fr-FR" sz="2400" dirty="0">
                <a:solidFill>
                  <a:schemeClr val="dk1"/>
                </a:solidFill>
                <a:latin typeface="Arial"/>
                <a:ea typeface="Arial"/>
                <a:cs typeface="Arial"/>
                <a:sym typeface="Arial"/>
              </a:rPr>
              <a:t>à 280 patients (sur 372 prévus)</a:t>
            </a:r>
            <a:endParaRPr dirty="0"/>
          </a:p>
        </p:txBody>
      </p:sp>
      <p:sp>
        <p:nvSpPr>
          <p:cNvPr id="401" name="Google Shape;401;p25"/>
          <p:cNvSpPr txBox="1"/>
          <p:nvPr/>
        </p:nvSpPr>
        <p:spPr>
          <a:xfrm>
            <a:off x="0" y="846000"/>
            <a:ext cx="12192000"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b="1" dirty="0">
                <a:solidFill>
                  <a:srgbClr val="4892DC"/>
                </a:solidFill>
                <a:latin typeface="Arial"/>
                <a:ea typeface="Arial"/>
                <a:cs typeface="Arial"/>
                <a:sym typeface="Arial"/>
              </a:rPr>
              <a:t>PROPHYLACTIQUE</a:t>
            </a:r>
            <a:endParaRPr sz="2400" dirty="0">
              <a:solidFill>
                <a:schemeClr val="dk1"/>
              </a:solidFill>
              <a:latin typeface="Arial"/>
              <a:ea typeface="Arial"/>
              <a:cs typeface="Arial"/>
              <a:sym typeface="Arial"/>
            </a:endParaRPr>
          </a:p>
        </p:txBody>
      </p:sp>
      <p:sp>
        <p:nvSpPr>
          <p:cNvPr id="403" name="Google Shape;403;p25"/>
          <p:cNvSpPr/>
          <p:nvPr/>
        </p:nvSpPr>
        <p:spPr>
          <a:xfrm>
            <a:off x="5665692" y="5057422"/>
            <a:ext cx="514391" cy="347736"/>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Google Shape;329;p20">
            <a:extLst>
              <a:ext uri="{FF2B5EF4-FFF2-40B4-BE49-F238E27FC236}">
                <a16:creationId xmlns:a16="http://schemas.microsoft.com/office/drawing/2014/main" id="{60AF1D9B-C7F6-8E2D-6BFD-C4403B36815C}"/>
              </a:ext>
            </a:extLst>
          </p:cNvPr>
          <p:cNvSpPr txBox="1"/>
          <p:nvPr/>
        </p:nvSpPr>
        <p:spPr>
          <a:xfrm>
            <a:off x="1" y="118532"/>
            <a:ext cx="12191999" cy="56726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traitements </a:t>
            </a:r>
          </a:p>
        </p:txBody>
      </p:sp>
      <p:pic>
        <p:nvPicPr>
          <p:cNvPr id="4" name="Google Shape;384;p24">
            <a:extLst>
              <a:ext uri="{FF2B5EF4-FFF2-40B4-BE49-F238E27FC236}">
                <a16:creationId xmlns:a16="http://schemas.microsoft.com/office/drawing/2014/main" id="{58D13306-93B0-677F-42DB-FE0D6BF63F41}"/>
              </a:ext>
            </a:extLst>
          </p:cNvPr>
          <p:cNvPicPr preferRelativeResize="0"/>
          <p:nvPr/>
        </p:nvPicPr>
        <p:blipFill rotWithShape="1">
          <a:blip r:embed="rId4">
            <a:alphaModFix/>
          </a:blip>
          <a:srcRect/>
          <a:stretch/>
        </p:blipFill>
        <p:spPr>
          <a:xfrm>
            <a:off x="11205876" y="865715"/>
            <a:ext cx="657416" cy="774701"/>
          </a:xfrm>
          <a:prstGeom prst="rect">
            <a:avLst/>
          </a:prstGeom>
          <a:noFill/>
          <a:ln>
            <a:noFill/>
          </a:ln>
        </p:spPr>
      </p:pic>
      <p:sp>
        <p:nvSpPr>
          <p:cNvPr id="6" name="ZoneTexte 5">
            <a:extLst>
              <a:ext uri="{FF2B5EF4-FFF2-40B4-BE49-F238E27FC236}">
                <a16:creationId xmlns:a16="http://schemas.microsoft.com/office/drawing/2014/main" id="{9DD419F9-6339-B264-EBB0-FD01FF8201B0}"/>
              </a:ext>
            </a:extLst>
          </p:cNvPr>
          <p:cNvSpPr txBox="1"/>
          <p:nvPr/>
        </p:nvSpPr>
        <p:spPr>
          <a:xfrm>
            <a:off x="6011333" y="6488330"/>
            <a:ext cx="6180666" cy="307777"/>
          </a:xfrm>
          <a:prstGeom prst="rect">
            <a:avLst/>
          </a:prstGeom>
          <a:noFill/>
        </p:spPr>
        <p:txBody>
          <a:bodyPr wrap="square">
            <a:spAutoFit/>
          </a:bodyPr>
          <a:lstStyle/>
          <a:p>
            <a:pPr algn="r"/>
            <a:r>
              <a:rPr lang="fr-FR" sz="1400" dirty="0" err="1">
                <a:solidFill>
                  <a:schemeClr val="dk1"/>
                </a:solidFill>
                <a:latin typeface="Arial"/>
                <a:ea typeface="Arial"/>
                <a:cs typeface="Arial"/>
                <a:sym typeface="Arial"/>
              </a:rPr>
              <a:t>Grupp</a:t>
            </a:r>
            <a:r>
              <a:rPr lang="fr-FR" sz="1400" dirty="0">
                <a:solidFill>
                  <a:schemeClr val="dk1"/>
                </a:solidFill>
                <a:latin typeface="Arial"/>
                <a:ea typeface="Arial"/>
                <a:cs typeface="Arial"/>
                <a:sym typeface="Arial"/>
              </a:rPr>
              <a:t> et al. Lancet </a:t>
            </a:r>
            <a:r>
              <a:rPr lang="fr-FR" sz="1400" dirty="0" err="1">
                <a:solidFill>
                  <a:schemeClr val="dk1"/>
                </a:solidFill>
                <a:latin typeface="Arial"/>
                <a:ea typeface="Arial"/>
                <a:cs typeface="Arial"/>
                <a:sym typeface="Arial"/>
              </a:rPr>
              <a:t>Haematol</a:t>
            </a:r>
            <a:r>
              <a:rPr lang="fr-FR" sz="1400" dirty="0">
                <a:solidFill>
                  <a:schemeClr val="dk1"/>
                </a:solidFill>
                <a:latin typeface="Arial"/>
                <a:ea typeface="Arial"/>
                <a:cs typeface="Arial"/>
                <a:sym typeface="Arial"/>
              </a:rPr>
              <a:t> 2023</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1"/>
        <p:cNvGrpSpPr/>
        <p:nvPr/>
      </p:nvGrpSpPr>
      <p:grpSpPr>
        <a:xfrm>
          <a:off x="0" y="0"/>
          <a:ext cx="0" cy="0"/>
          <a:chOff x="0" y="0"/>
          <a:chExt cx="0" cy="0"/>
        </a:xfrm>
      </p:grpSpPr>
      <p:sp>
        <p:nvSpPr>
          <p:cNvPr id="427" name="Google Shape;427;p27"/>
          <p:cNvSpPr txBox="1"/>
          <p:nvPr/>
        </p:nvSpPr>
        <p:spPr>
          <a:xfrm>
            <a:off x="87100" y="5047068"/>
            <a:ext cx="7450668"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dirty="0">
              <a:solidFill>
                <a:srgbClr val="BF4F14"/>
              </a:solidFill>
              <a:latin typeface="Calibri"/>
              <a:ea typeface="Calibri"/>
              <a:cs typeface="Calibri"/>
              <a:sym typeface="Calibri"/>
            </a:endParaRPr>
          </a:p>
          <a:p>
            <a:pPr marL="342900" marR="0" lvl="0" indent="-342900" algn="l" rtl="0">
              <a:spcBef>
                <a:spcPts val="0"/>
              </a:spcBef>
              <a:spcAft>
                <a:spcPts val="0"/>
              </a:spcAft>
              <a:buClr>
                <a:srgbClr val="BF4F14"/>
              </a:buClr>
              <a:buSzPts val="2400"/>
              <a:buFont typeface="Wingdings" pitchFamily="2" charset="2"/>
              <a:buChar char="ü"/>
            </a:pPr>
            <a:r>
              <a:rPr lang="fr-FR" sz="2400" b="1" dirty="0">
                <a:solidFill>
                  <a:schemeClr val="dk1"/>
                </a:solidFill>
                <a:latin typeface="Calibri"/>
                <a:ea typeface="Calibri"/>
                <a:cs typeface="Calibri"/>
                <a:sym typeface="Calibri"/>
              </a:rPr>
              <a:t>DEFIBROTIDE </a:t>
            </a:r>
            <a:r>
              <a:rPr lang="fr-FR" sz="2400" dirty="0">
                <a:solidFill>
                  <a:schemeClr val="dk1"/>
                </a:solidFill>
                <a:latin typeface="Calibri"/>
                <a:ea typeface="Calibri"/>
                <a:cs typeface="Calibri"/>
                <a:sym typeface="Calibri"/>
              </a:rPr>
              <a:t>: 25 mg/kg/j 21 jours.</a:t>
            </a:r>
            <a:endParaRPr sz="2400" dirty="0"/>
          </a:p>
          <a:p>
            <a:pPr marL="342900" marR="0" lvl="0" indent="-342900" algn="l" rtl="0">
              <a:spcBef>
                <a:spcPts val="0"/>
              </a:spcBef>
              <a:spcAft>
                <a:spcPts val="0"/>
              </a:spcAft>
              <a:buClr>
                <a:schemeClr val="dk1"/>
              </a:buClr>
              <a:buSzPts val="2400"/>
              <a:buFont typeface="Calibri"/>
              <a:buChar char="-"/>
            </a:pPr>
            <a:r>
              <a:rPr lang="fr-FR" sz="2400" dirty="0">
                <a:solidFill>
                  <a:schemeClr val="dk1"/>
                </a:solidFill>
                <a:latin typeface="Calibri"/>
                <a:ea typeface="Calibri"/>
                <a:cs typeface="Calibri"/>
                <a:sym typeface="Calibri"/>
              </a:rPr>
              <a:t>est </a:t>
            </a:r>
            <a:r>
              <a:rPr lang="fr-FR" sz="2400" b="1" dirty="0">
                <a:solidFill>
                  <a:schemeClr val="dk1"/>
                </a:solidFill>
                <a:latin typeface="Calibri"/>
                <a:ea typeface="Calibri"/>
                <a:cs typeface="Calibri"/>
                <a:sym typeface="Calibri"/>
              </a:rPr>
              <a:t>recommandé</a:t>
            </a:r>
            <a:r>
              <a:rPr lang="fr-FR" sz="2400" dirty="0">
                <a:solidFill>
                  <a:schemeClr val="dk1"/>
                </a:solidFill>
                <a:latin typeface="Calibri"/>
                <a:ea typeface="Calibri"/>
                <a:cs typeface="Calibri"/>
                <a:sym typeface="Calibri"/>
              </a:rPr>
              <a:t> lorsque le SOS est sévère.</a:t>
            </a:r>
            <a:endParaRPr sz="2400" dirty="0"/>
          </a:p>
          <a:p>
            <a:pPr marL="342900" marR="0" lvl="0" indent="-342900" algn="l" rtl="0">
              <a:spcBef>
                <a:spcPts val="0"/>
              </a:spcBef>
              <a:spcAft>
                <a:spcPts val="0"/>
              </a:spcAft>
              <a:buClr>
                <a:schemeClr val="dk1"/>
              </a:buClr>
              <a:buSzPts val="2400"/>
              <a:buFont typeface="Calibri"/>
              <a:buChar char="-"/>
            </a:pPr>
            <a:r>
              <a:rPr lang="fr-FR" sz="2400" b="1" dirty="0">
                <a:solidFill>
                  <a:schemeClr val="dk1"/>
                </a:solidFill>
                <a:latin typeface="Calibri"/>
                <a:ea typeface="Calibri"/>
                <a:cs typeface="Calibri"/>
                <a:sym typeface="Calibri"/>
              </a:rPr>
              <a:t>peut être envisager </a:t>
            </a:r>
            <a:r>
              <a:rPr lang="fr-FR" sz="2400" dirty="0">
                <a:solidFill>
                  <a:schemeClr val="dk1"/>
                </a:solidFill>
                <a:latin typeface="Calibri"/>
                <a:ea typeface="Calibri"/>
                <a:cs typeface="Calibri"/>
                <a:sym typeface="Calibri"/>
              </a:rPr>
              <a:t>lorsque le SOS est modéré.</a:t>
            </a:r>
          </a:p>
        </p:txBody>
      </p:sp>
      <p:sp>
        <p:nvSpPr>
          <p:cNvPr id="428" name="Google Shape;428;p27"/>
          <p:cNvSpPr txBox="1"/>
          <p:nvPr/>
        </p:nvSpPr>
        <p:spPr>
          <a:xfrm>
            <a:off x="0" y="846000"/>
            <a:ext cx="1219200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500" b="1" dirty="0">
                <a:solidFill>
                  <a:srgbClr val="00B050"/>
                </a:solidFill>
                <a:latin typeface="Arial"/>
                <a:ea typeface="Arial"/>
                <a:cs typeface="Arial"/>
                <a:sym typeface="Arial"/>
              </a:rPr>
              <a:t>CURATIF</a:t>
            </a:r>
            <a:endParaRPr sz="2500" dirty="0">
              <a:solidFill>
                <a:srgbClr val="00B050"/>
              </a:solidFill>
              <a:latin typeface="Arial"/>
              <a:ea typeface="Arial"/>
              <a:cs typeface="Arial"/>
              <a:sym typeface="Arial"/>
            </a:endParaRPr>
          </a:p>
        </p:txBody>
      </p:sp>
      <p:sp>
        <p:nvSpPr>
          <p:cNvPr id="429" name="Google Shape;429;p27"/>
          <p:cNvSpPr txBox="1"/>
          <p:nvPr/>
        </p:nvSpPr>
        <p:spPr>
          <a:xfrm>
            <a:off x="6613924" y="5017936"/>
            <a:ext cx="5038290" cy="1846619"/>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rgbClr val="BF4F14"/>
              </a:buClr>
              <a:buSzPts val="2400"/>
              <a:buFont typeface="Wingdings" pitchFamily="2" charset="2"/>
              <a:buChar char="ü"/>
            </a:pPr>
            <a:r>
              <a:rPr lang="fr-FR" sz="2400" b="1" dirty="0">
                <a:solidFill>
                  <a:schemeClr val="dk1"/>
                </a:solidFill>
                <a:latin typeface="Calibri"/>
                <a:ea typeface="Calibri"/>
                <a:cs typeface="Calibri"/>
                <a:sym typeface="Calibri"/>
              </a:rPr>
              <a:t>TIPS : </a:t>
            </a:r>
            <a:r>
              <a:rPr lang="fr-FR" sz="2400" dirty="0">
                <a:solidFill>
                  <a:schemeClr val="dk1"/>
                </a:solidFill>
                <a:latin typeface="Calibri"/>
                <a:ea typeface="Calibri"/>
                <a:cs typeface="Calibri"/>
                <a:sym typeface="Calibri"/>
              </a:rPr>
              <a:t>à discuter en cas de </a:t>
            </a:r>
            <a:r>
              <a:rPr lang="fr-FR" sz="2400" b="1" dirty="0">
                <a:solidFill>
                  <a:schemeClr val="dk1"/>
                </a:solidFill>
                <a:latin typeface="Calibri"/>
                <a:ea typeface="Calibri"/>
                <a:cs typeface="Calibri"/>
                <a:sym typeface="Calibri"/>
              </a:rPr>
              <a:t>dégradation rapide malgré traitement médical.</a:t>
            </a:r>
          </a:p>
          <a:p>
            <a:pPr marL="342900" indent="-342900">
              <a:buClr>
                <a:srgbClr val="BF4F14"/>
              </a:buClr>
              <a:buSzPts val="2400"/>
              <a:buFont typeface="Wingdings" pitchFamily="2" charset="2"/>
              <a:buChar char="ü"/>
            </a:pPr>
            <a:r>
              <a:rPr lang="fr-FR" sz="2400" b="1" dirty="0">
                <a:solidFill>
                  <a:schemeClr val="dk1"/>
                </a:solidFill>
                <a:latin typeface="Calibri"/>
                <a:ea typeface="Calibri"/>
                <a:cs typeface="Calibri"/>
                <a:sym typeface="Calibri"/>
              </a:rPr>
              <a:t>TH ? </a:t>
            </a:r>
            <a:endParaRPr dirty="0"/>
          </a:p>
        </p:txBody>
      </p:sp>
      <p:sp>
        <p:nvSpPr>
          <p:cNvPr id="431" name="Google Shape;431;p27"/>
          <p:cNvSpPr txBox="1"/>
          <p:nvPr/>
        </p:nvSpPr>
        <p:spPr>
          <a:xfrm>
            <a:off x="-1" y="4856374"/>
            <a:ext cx="4380089" cy="323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 dirty="0">
                <a:solidFill>
                  <a:schemeClr val="dk1"/>
                </a:solidFill>
                <a:latin typeface="Arial"/>
                <a:ea typeface="Arial"/>
                <a:cs typeface="Arial"/>
                <a:sym typeface="Arial"/>
              </a:rPr>
              <a:t>*DMV = défaillance multi viscérale.   </a:t>
            </a:r>
            <a:endParaRPr sz="1500" dirty="0"/>
          </a:p>
        </p:txBody>
      </p:sp>
      <p:graphicFrame>
        <p:nvGraphicFramePr>
          <p:cNvPr id="432" name="Google Shape;432;p27"/>
          <p:cNvGraphicFramePr/>
          <p:nvPr>
            <p:extLst>
              <p:ext uri="{D42A27DB-BD31-4B8C-83A1-F6EECF244321}">
                <p14:modId xmlns:p14="http://schemas.microsoft.com/office/powerpoint/2010/main" val="702753932"/>
              </p:ext>
            </p:extLst>
          </p:nvPr>
        </p:nvGraphicFramePr>
        <p:xfrm>
          <a:off x="-1" y="1392488"/>
          <a:ext cx="12090400" cy="3516855"/>
        </p:xfrm>
        <a:graphic>
          <a:graphicData uri="http://schemas.openxmlformats.org/drawingml/2006/table">
            <a:tbl>
              <a:tblPr firstRow="1" bandRow="1">
                <a:noFill/>
                <a:tableStyleId>{335C4AF0-DA74-4DF7-A9BE-26933DDE3147}</a:tableStyleId>
              </a:tblPr>
              <a:tblGrid>
                <a:gridCol w="2408350">
                  <a:extLst>
                    <a:ext uri="{9D8B030D-6E8A-4147-A177-3AD203B41FA5}">
                      <a16:colId xmlns:a16="http://schemas.microsoft.com/office/drawing/2014/main" val="20000"/>
                    </a:ext>
                  </a:extLst>
                </a:gridCol>
                <a:gridCol w="1971750">
                  <a:extLst>
                    <a:ext uri="{9D8B030D-6E8A-4147-A177-3AD203B41FA5}">
                      <a16:colId xmlns:a16="http://schemas.microsoft.com/office/drawing/2014/main" val="20001"/>
                    </a:ext>
                  </a:extLst>
                </a:gridCol>
                <a:gridCol w="2596450">
                  <a:extLst>
                    <a:ext uri="{9D8B030D-6E8A-4147-A177-3AD203B41FA5}">
                      <a16:colId xmlns:a16="http://schemas.microsoft.com/office/drawing/2014/main" val="20002"/>
                    </a:ext>
                  </a:extLst>
                </a:gridCol>
                <a:gridCol w="2528700">
                  <a:extLst>
                    <a:ext uri="{9D8B030D-6E8A-4147-A177-3AD203B41FA5}">
                      <a16:colId xmlns:a16="http://schemas.microsoft.com/office/drawing/2014/main" val="20003"/>
                    </a:ext>
                  </a:extLst>
                </a:gridCol>
                <a:gridCol w="2585150">
                  <a:extLst>
                    <a:ext uri="{9D8B030D-6E8A-4147-A177-3AD203B41FA5}">
                      <a16:colId xmlns:a16="http://schemas.microsoft.com/office/drawing/2014/main" val="20004"/>
                    </a:ext>
                  </a:extLst>
                </a:gridCol>
              </a:tblGrid>
              <a:tr h="759625">
                <a:tc>
                  <a:txBody>
                    <a:bodyPr/>
                    <a:lstStyle/>
                    <a:p>
                      <a:pPr marL="0" marR="0" lvl="0" indent="0" algn="l" rtl="0">
                        <a:spcBef>
                          <a:spcPts val="0"/>
                        </a:spcBef>
                        <a:spcAft>
                          <a:spcPts val="0"/>
                        </a:spcAft>
                        <a:buNone/>
                      </a:pPr>
                      <a:endParaRPr sz="2400"/>
                    </a:p>
                  </a:txBody>
                  <a:tcPr marL="91450" marR="91450" marT="45725" marB="45725">
                    <a:solidFill>
                      <a:srgbClr val="7F7F7F"/>
                    </a:solidFill>
                  </a:tcPr>
                </a:tc>
                <a:tc>
                  <a:txBody>
                    <a:bodyPr/>
                    <a:lstStyle/>
                    <a:p>
                      <a:pPr marL="0" marR="0" lvl="0" indent="0" algn="ctr" rtl="0">
                        <a:spcBef>
                          <a:spcPts val="0"/>
                        </a:spcBef>
                        <a:spcAft>
                          <a:spcPts val="0"/>
                        </a:spcAft>
                        <a:buNone/>
                      </a:pPr>
                      <a:r>
                        <a:rPr lang="fr-FR" sz="1800" dirty="0"/>
                        <a:t>LEGER</a:t>
                      </a:r>
                      <a:endParaRPr sz="1800" dirty="0"/>
                    </a:p>
                  </a:txBody>
                  <a:tcPr marL="91450" marR="91450" marT="45725" marB="45725">
                    <a:solidFill>
                      <a:srgbClr val="7F7F7F"/>
                    </a:solidFill>
                  </a:tcPr>
                </a:tc>
                <a:tc>
                  <a:txBody>
                    <a:bodyPr/>
                    <a:lstStyle/>
                    <a:p>
                      <a:pPr marL="0" marR="0" lvl="0" indent="0" algn="ctr" rtl="0">
                        <a:spcBef>
                          <a:spcPts val="0"/>
                        </a:spcBef>
                        <a:spcAft>
                          <a:spcPts val="0"/>
                        </a:spcAft>
                        <a:buNone/>
                      </a:pPr>
                      <a:r>
                        <a:rPr lang="fr-FR" sz="1800" dirty="0"/>
                        <a:t>MODERE</a:t>
                      </a:r>
                      <a:endParaRPr sz="1800" dirty="0"/>
                    </a:p>
                  </a:txBody>
                  <a:tcPr marL="91450" marR="91450" marT="45725" marB="45725">
                    <a:solidFill>
                      <a:srgbClr val="7F7F7F"/>
                    </a:solidFill>
                  </a:tcPr>
                </a:tc>
                <a:tc>
                  <a:txBody>
                    <a:bodyPr/>
                    <a:lstStyle/>
                    <a:p>
                      <a:pPr marL="0" marR="0" lvl="0" indent="0" algn="ctr" rtl="0">
                        <a:spcBef>
                          <a:spcPts val="0"/>
                        </a:spcBef>
                        <a:spcAft>
                          <a:spcPts val="0"/>
                        </a:spcAft>
                        <a:buNone/>
                      </a:pPr>
                      <a:r>
                        <a:rPr lang="fr-FR" sz="1800" dirty="0"/>
                        <a:t>SEVERE</a:t>
                      </a:r>
                      <a:endParaRPr sz="1800" dirty="0"/>
                    </a:p>
                  </a:txBody>
                  <a:tcPr marL="91450" marR="91450" marT="45725" marB="45725">
                    <a:solidFill>
                      <a:srgbClr val="7F7F7F"/>
                    </a:solidFill>
                  </a:tcPr>
                </a:tc>
                <a:tc>
                  <a:txBody>
                    <a:bodyPr/>
                    <a:lstStyle/>
                    <a:p>
                      <a:pPr marL="0" marR="0" lvl="0" indent="0" algn="ctr" rtl="0">
                        <a:spcBef>
                          <a:spcPts val="0"/>
                        </a:spcBef>
                        <a:spcAft>
                          <a:spcPts val="0"/>
                        </a:spcAft>
                        <a:buNone/>
                      </a:pPr>
                      <a:r>
                        <a:rPr lang="fr-FR" sz="1800" dirty="0"/>
                        <a:t>TRES SEVERE</a:t>
                      </a:r>
                      <a:endParaRPr sz="1800" dirty="0"/>
                    </a:p>
                    <a:p>
                      <a:pPr marL="0" marR="0" lvl="0" indent="0" algn="ctr" rtl="0">
                        <a:spcBef>
                          <a:spcPts val="0"/>
                        </a:spcBef>
                        <a:spcAft>
                          <a:spcPts val="0"/>
                        </a:spcAft>
                        <a:buNone/>
                      </a:pPr>
                      <a:r>
                        <a:rPr lang="fr-FR" sz="1800" dirty="0"/>
                        <a:t>(ou DMV*)</a:t>
                      </a:r>
                      <a:endParaRPr sz="1800" dirty="0"/>
                    </a:p>
                  </a:txBody>
                  <a:tcPr marL="91450" marR="91450" marT="45725" marB="45725">
                    <a:solidFill>
                      <a:srgbClr val="7F7F7F"/>
                    </a:solidFill>
                  </a:tcPr>
                </a:tc>
                <a:extLst>
                  <a:ext uri="{0D108BD9-81ED-4DB2-BD59-A6C34878D82A}">
                    <a16:rowId xmlns:a16="http://schemas.microsoft.com/office/drawing/2014/main" val="10000"/>
                  </a:ext>
                </a:extLst>
              </a:tr>
              <a:tr h="647075">
                <a:tc>
                  <a:txBody>
                    <a:bodyPr/>
                    <a:lstStyle/>
                    <a:p>
                      <a:pPr marL="0" marR="0" lvl="0" indent="0" algn="l" rtl="0">
                        <a:spcBef>
                          <a:spcPts val="0"/>
                        </a:spcBef>
                        <a:spcAft>
                          <a:spcPts val="0"/>
                        </a:spcAft>
                        <a:buNone/>
                      </a:pPr>
                      <a:r>
                        <a:rPr lang="fr-FR" sz="1800" b="1" dirty="0">
                          <a:solidFill>
                            <a:srgbClr val="F2F2F2"/>
                          </a:solidFill>
                        </a:rPr>
                        <a:t>Délai apparition symptôme</a:t>
                      </a:r>
                      <a:endParaRPr sz="1800" dirty="0"/>
                    </a:p>
                  </a:txBody>
                  <a:tcPr marL="91450" marR="91450" marT="45725" marB="45725">
                    <a:solidFill>
                      <a:srgbClr val="747474"/>
                    </a:solidFill>
                  </a:tcPr>
                </a:tc>
                <a:tc>
                  <a:txBody>
                    <a:bodyPr/>
                    <a:lstStyle/>
                    <a:p>
                      <a:pPr marL="0" marR="0" lvl="0" indent="0" algn="ctr" rtl="0">
                        <a:spcBef>
                          <a:spcPts val="0"/>
                        </a:spcBef>
                        <a:spcAft>
                          <a:spcPts val="0"/>
                        </a:spcAft>
                        <a:buNone/>
                      </a:pPr>
                      <a:r>
                        <a:rPr lang="fr-FR" sz="1800" dirty="0"/>
                        <a:t>&gt; 7 jours </a:t>
                      </a: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dirty="0"/>
                        <a:t>5 – 7 jours </a:t>
                      </a: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a:t>≤ 4 jours </a:t>
                      </a:r>
                      <a:endParaRPr sz="180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a:t>Pas de durée</a:t>
                      </a:r>
                      <a:endParaRPr sz="1800"/>
                    </a:p>
                  </a:txBody>
                  <a:tcPr marL="91450" marR="91450" marT="45725" marB="45725" anchor="ctr">
                    <a:solidFill>
                      <a:srgbClr val="D8D8D8"/>
                    </a:solidFill>
                  </a:tcPr>
                </a:tc>
                <a:extLst>
                  <a:ext uri="{0D108BD9-81ED-4DB2-BD59-A6C34878D82A}">
                    <a16:rowId xmlns:a16="http://schemas.microsoft.com/office/drawing/2014/main" val="10001"/>
                  </a:ext>
                </a:extLst>
              </a:tr>
              <a:tr h="365750">
                <a:tc>
                  <a:txBody>
                    <a:bodyPr/>
                    <a:lstStyle/>
                    <a:p>
                      <a:pPr marL="0" marR="0" lvl="0" indent="0" algn="l" rtl="0">
                        <a:spcBef>
                          <a:spcPts val="0"/>
                        </a:spcBef>
                        <a:spcAft>
                          <a:spcPts val="0"/>
                        </a:spcAft>
                        <a:buNone/>
                      </a:pPr>
                      <a:r>
                        <a:rPr lang="fr-FR" sz="1800" b="1" dirty="0">
                          <a:solidFill>
                            <a:srgbClr val="F2F2F2"/>
                          </a:solidFill>
                        </a:rPr>
                        <a:t>Bilirubine (µmol/L)</a:t>
                      </a:r>
                      <a:endParaRPr sz="1800" dirty="0"/>
                    </a:p>
                  </a:txBody>
                  <a:tcPr marL="91450" marR="91450" marT="45725" marB="45725">
                    <a:solidFill>
                      <a:srgbClr val="747474"/>
                    </a:solidFill>
                  </a:tcPr>
                </a:tc>
                <a:tc>
                  <a:txBody>
                    <a:bodyPr/>
                    <a:lstStyle/>
                    <a:p>
                      <a:pPr marL="0" marR="0" lvl="0" indent="0" algn="ctr" rtl="0">
                        <a:spcBef>
                          <a:spcPts val="0"/>
                        </a:spcBef>
                        <a:spcAft>
                          <a:spcPts val="0"/>
                        </a:spcAft>
                        <a:buNone/>
                      </a:pPr>
                      <a:r>
                        <a:rPr lang="fr-FR" sz="1800" dirty="0"/>
                        <a:t>≥ 34 et &lt; 51</a:t>
                      </a: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dirty="0"/>
                        <a:t>≥ 51 et &lt; 85</a:t>
                      </a: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dirty="0"/>
                        <a:t>≥ 85 et &lt; 136</a:t>
                      </a: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a:t>≥ 136</a:t>
                      </a:r>
                      <a:endParaRPr sz="1800"/>
                    </a:p>
                  </a:txBody>
                  <a:tcPr marL="91450" marR="91450" marT="45725" marB="45725" anchor="ctr">
                    <a:solidFill>
                      <a:srgbClr val="D8D8D8"/>
                    </a:solidFill>
                  </a:tcPr>
                </a:tc>
                <a:extLst>
                  <a:ext uri="{0D108BD9-81ED-4DB2-BD59-A6C34878D82A}">
                    <a16:rowId xmlns:a16="http://schemas.microsoft.com/office/drawing/2014/main" val="10002"/>
                  </a:ext>
                </a:extLst>
              </a:tr>
              <a:tr h="365750">
                <a:tc>
                  <a:txBody>
                    <a:bodyPr/>
                    <a:lstStyle/>
                    <a:p>
                      <a:pPr marL="0" marR="0" lvl="0" indent="0" algn="l" rtl="0">
                        <a:spcBef>
                          <a:spcPts val="0"/>
                        </a:spcBef>
                        <a:spcAft>
                          <a:spcPts val="0"/>
                        </a:spcAft>
                        <a:buNone/>
                      </a:pPr>
                      <a:r>
                        <a:rPr lang="fr-FR" sz="1800" b="1">
                          <a:solidFill>
                            <a:srgbClr val="F2F2F2"/>
                          </a:solidFill>
                        </a:rPr>
                        <a:t>Cinétique bilirubine</a:t>
                      </a:r>
                      <a:endParaRPr sz="1800"/>
                    </a:p>
                  </a:txBody>
                  <a:tcPr marL="91450" marR="91450" marT="45725" marB="45725">
                    <a:solidFill>
                      <a:srgbClr val="747474"/>
                    </a:solidFill>
                  </a:tcPr>
                </a:tc>
                <a:tc>
                  <a:txBody>
                    <a:bodyPr/>
                    <a:lstStyle/>
                    <a:p>
                      <a:pPr marL="0" marR="0" lvl="0" indent="0" algn="ctr" rtl="0">
                        <a:spcBef>
                          <a:spcPts val="0"/>
                        </a:spcBef>
                        <a:spcAft>
                          <a:spcPts val="0"/>
                        </a:spcAft>
                        <a:buNone/>
                      </a:pP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dirty="0"/>
                        <a:t>Double en 48h</a:t>
                      </a: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endParaRPr sz="1800"/>
                    </a:p>
                  </a:txBody>
                  <a:tcPr marL="91450" marR="91450" marT="45725" marB="45725" anchor="ctr">
                    <a:solidFill>
                      <a:srgbClr val="D8D8D8"/>
                    </a:solidFill>
                  </a:tcPr>
                </a:tc>
                <a:extLst>
                  <a:ext uri="{0D108BD9-81ED-4DB2-BD59-A6C34878D82A}">
                    <a16:rowId xmlns:a16="http://schemas.microsoft.com/office/drawing/2014/main" val="10003"/>
                  </a:ext>
                </a:extLst>
              </a:tr>
              <a:tr h="365750">
                <a:tc>
                  <a:txBody>
                    <a:bodyPr/>
                    <a:lstStyle/>
                    <a:p>
                      <a:pPr marL="0" marR="0" lvl="0" indent="0" algn="l" rtl="0">
                        <a:spcBef>
                          <a:spcPts val="0"/>
                        </a:spcBef>
                        <a:spcAft>
                          <a:spcPts val="0"/>
                        </a:spcAft>
                        <a:buNone/>
                      </a:pPr>
                      <a:r>
                        <a:rPr lang="fr-FR" sz="1800" b="1">
                          <a:solidFill>
                            <a:srgbClr val="F2F2F2"/>
                          </a:solidFill>
                        </a:rPr>
                        <a:t>Transaminase</a:t>
                      </a:r>
                      <a:endParaRPr sz="1800"/>
                    </a:p>
                  </a:txBody>
                  <a:tcPr marL="91450" marR="91450" marT="45725" marB="45725">
                    <a:solidFill>
                      <a:srgbClr val="747474"/>
                    </a:solidFill>
                  </a:tcPr>
                </a:tc>
                <a:tc>
                  <a:txBody>
                    <a:bodyPr/>
                    <a:lstStyle/>
                    <a:p>
                      <a:pPr marL="0" marR="0" lvl="0" indent="0" algn="ctr" rtl="0">
                        <a:spcBef>
                          <a:spcPts val="0"/>
                        </a:spcBef>
                        <a:spcAft>
                          <a:spcPts val="0"/>
                        </a:spcAft>
                        <a:buNone/>
                      </a:pPr>
                      <a:r>
                        <a:rPr lang="fr-FR" sz="1800"/>
                        <a:t>≤ 2 N</a:t>
                      </a:r>
                      <a:endParaRPr sz="180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dirty="0"/>
                        <a:t>&gt; 2 et ≤ 5 N</a:t>
                      </a: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dirty="0"/>
                        <a:t>&gt; 5 et ≤ 8 N</a:t>
                      </a: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dirty="0"/>
                        <a:t>&gt; 8 N</a:t>
                      </a:r>
                      <a:endParaRPr sz="1800" dirty="0"/>
                    </a:p>
                  </a:txBody>
                  <a:tcPr marL="91450" marR="91450" marT="45725" marB="45725" anchor="ctr">
                    <a:solidFill>
                      <a:srgbClr val="D8D8D8"/>
                    </a:solidFill>
                  </a:tcPr>
                </a:tc>
                <a:extLst>
                  <a:ext uri="{0D108BD9-81ED-4DB2-BD59-A6C34878D82A}">
                    <a16:rowId xmlns:a16="http://schemas.microsoft.com/office/drawing/2014/main" val="10004"/>
                  </a:ext>
                </a:extLst>
              </a:tr>
              <a:tr h="365750">
                <a:tc>
                  <a:txBody>
                    <a:bodyPr/>
                    <a:lstStyle/>
                    <a:p>
                      <a:pPr marL="0" marR="0" lvl="0" indent="0" algn="l" rtl="0">
                        <a:spcBef>
                          <a:spcPts val="0"/>
                        </a:spcBef>
                        <a:spcAft>
                          <a:spcPts val="0"/>
                        </a:spcAft>
                        <a:buNone/>
                      </a:pPr>
                      <a:r>
                        <a:rPr lang="fr-FR" sz="1800" b="1">
                          <a:solidFill>
                            <a:srgbClr val="F2F2F2"/>
                          </a:solidFill>
                        </a:rPr>
                        <a:t>Prise de poids</a:t>
                      </a:r>
                      <a:endParaRPr sz="1800"/>
                    </a:p>
                  </a:txBody>
                  <a:tcPr marL="91450" marR="91450" marT="45725" marB="45725">
                    <a:solidFill>
                      <a:srgbClr val="747474"/>
                    </a:solidFill>
                  </a:tcPr>
                </a:tc>
                <a:tc>
                  <a:txBody>
                    <a:bodyPr/>
                    <a:lstStyle/>
                    <a:p>
                      <a:pPr marL="0" marR="0" lvl="0" indent="0" algn="ctr" rtl="0">
                        <a:spcBef>
                          <a:spcPts val="0"/>
                        </a:spcBef>
                        <a:spcAft>
                          <a:spcPts val="0"/>
                        </a:spcAft>
                        <a:buNone/>
                      </a:pPr>
                      <a:endParaRPr sz="1800"/>
                    </a:p>
                  </a:txBody>
                  <a:tcPr marL="91450" marR="91450" marT="45725" marB="45725" anchor="ctr">
                    <a:solidFill>
                      <a:srgbClr val="D8D8D8"/>
                    </a:solidFill>
                  </a:tcPr>
                </a:tc>
                <a:tc>
                  <a:txBody>
                    <a:bodyPr/>
                    <a:lstStyle/>
                    <a:p>
                      <a:pPr marL="0" marR="0" lvl="0" indent="0" algn="ctr" rtl="0">
                        <a:spcBef>
                          <a:spcPts val="0"/>
                        </a:spcBef>
                        <a:spcAft>
                          <a:spcPts val="0"/>
                        </a:spcAft>
                        <a:buNone/>
                      </a:pPr>
                      <a:endParaRPr sz="180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dirty="0"/>
                        <a:t>≥ 5% </a:t>
                      </a: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dirty="0"/>
                        <a:t>≥ 10%</a:t>
                      </a:r>
                      <a:endParaRPr sz="1800" dirty="0"/>
                    </a:p>
                  </a:txBody>
                  <a:tcPr marL="91450" marR="91450" marT="45725" marB="45725" anchor="ctr">
                    <a:solidFill>
                      <a:srgbClr val="D8D8D8"/>
                    </a:solidFill>
                  </a:tcPr>
                </a:tc>
                <a:extLst>
                  <a:ext uri="{0D108BD9-81ED-4DB2-BD59-A6C34878D82A}">
                    <a16:rowId xmlns:a16="http://schemas.microsoft.com/office/drawing/2014/main" val="10005"/>
                  </a:ext>
                </a:extLst>
              </a:tr>
              <a:tr h="647075">
                <a:tc>
                  <a:txBody>
                    <a:bodyPr/>
                    <a:lstStyle/>
                    <a:p>
                      <a:pPr marL="0" marR="0" lvl="0" indent="0" algn="l" rtl="0">
                        <a:spcBef>
                          <a:spcPts val="0"/>
                        </a:spcBef>
                        <a:spcAft>
                          <a:spcPts val="0"/>
                        </a:spcAft>
                        <a:buNone/>
                      </a:pPr>
                      <a:r>
                        <a:rPr lang="fr-FR" sz="1800" b="1" dirty="0">
                          <a:solidFill>
                            <a:srgbClr val="F2F2F2"/>
                          </a:solidFill>
                        </a:rPr>
                        <a:t>Créatinine</a:t>
                      </a:r>
                      <a:endParaRPr sz="1800" dirty="0"/>
                    </a:p>
                  </a:txBody>
                  <a:tcPr marL="91450" marR="91450" marT="45725" marB="45725">
                    <a:solidFill>
                      <a:srgbClr val="747474"/>
                    </a:solidFill>
                  </a:tcPr>
                </a:tc>
                <a:tc>
                  <a:txBody>
                    <a:bodyPr/>
                    <a:lstStyle/>
                    <a:p>
                      <a:pPr marL="0" marR="0" lvl="0" indent="0" algn="ctr" rtl="0">
                        <a:spcBef>
                          <a:spcPts val="0"/>
                        </a:spcBef>
                        <a:spcAft>
                          <a:spcPts val="0"/>
                        </a:spcAft>
                        <a:buNone/>
                      </a:pPr>
                      <a:r>
                        <a:rPr lang="fr-FR" sz="1800"/>
                        <a:t>Taux de base</a:t>
                      </a:r>
                      <a:endParaRPr sz="180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a:t>&lt; 1,5 x taux de  base</a:t>
                      </a:r>
                      <a:endParaRPr sz="180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dirty="0"/>
                        <a:t>≥ 1,5 et &lt; 2 x taux de base </a:t>
                      </a:r>
                      <a:endParaRPr sz="1800" dirty="0"/>
                    </a:p>
                  </a:txBody>
                  <a:tcPr marL="91450" marR="91450" marT="45725" marB="45725" anchor="ctr">
                    <a:solidFill>
                      <a:srgbClr val="D8D8D8"/>
                    </a:solidFill>
                  </a:tcPr>
                </a:tc>
                <a:tc>
                  <a:txBody>
                    <a:bodyPr/>
                    <a:lstStyle/>
                    <a:p>
                      <a:pPr marL="0" marR="0" lvl="0" indent="0" algn="ctr" rtl="0">
                        <a:spcBef>
                          <a:spcPts val="0"/>
                        </a:spcBef>
                        <a:spcAft>
                          <a:spcPts val="0"/>
                        </a:spcAft>
                        <a:buNone/>
                      </a:pPr>
                      <a:r>
                        <a:rPr lang="fr-FR" sz="1800" dirty="0"/>
                        <a:t>≥ 2 x taux de base ou DMV</a:t>
                      </a:r>
                      <a:endParaRPr sz="1800" dirty="0"/>
                    </a:p>
                  </a:txBody>
                  <a:tcPr marL="91450" marR="91450" marT="45725" marB="45725" anchor="ctr">
                    <a:solidFill>
                      <a:srgbClr val="D8D8D8"/>
                    </a:solidFill>
                  </a:tcPr>
                </a:tc>
                <a:extLst>
                  <a:ext uri="{0D108BD9-81ED-4DB2-BD59-A6C34878D82A}">
                    <a16:rowId xmlns:a16="http://schemas.microsoft.com/office/drawing/2014/main" val="10006"/>
                  </a:ext>
                </a:extLst>
              </a:tr>
            </a:tbl>
          </a:graphicData>
        </a:graphic>
      </p:graphicFrame>
      <p:sp>
        <p:nvSpPr>
          <p:cNvPr id="433" name="Google Shape;433;p27"/>
          <p:cNvSpPr txBox="1"/>
          <p:nvPr/>
        </p:nvSpPr>
        <p:spPr>
          <a:xfrm>
            <a:off x="28221" y="943602"/>
            <a:ext cx="120621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200" b="1" dirty="0">
                <a:solidFill>
                  <a:schemeClr val="dk1"/>
                </a:solidFill>
                <a:latin typeface="Calibri" panose="020F0502020204030204" pitchFamily="34" charset="0"/>
                <a:cs typeface="Calibri" panose="020F0502020204030204" pitchFamily="34" charset="0"/>
                <a:sym typeface="Arial"/>
              </a:rPr>
              <a:t>CRITERES DE SEVERITE (2 FR ou plus)</a:t>
            </a:r>
            <a:endParaRPr dirty="0">
              <a:latin typeface="Calibri" panose="020F0502020204030204" pitchFamily="34" charset="0"/>
              <a:cs typeface="Calibri" panose="020F0502020204030204" pitchFamily="34" charset="0"/>
            </a:endParaRPr>
          </a:p>
        </p:txBody>
      </p:sp>
      <p:sp>
        <p:nvSpPr>
          <p:cNvPr id="3" name="Google Shape;329;p20">
            <a:extLst>
              <a:ext uri="{FF2B5EF4-FFF2-40B4-BE49-F238E27FC236}">
                <a16:creationId xmlns:a16="http://schemas.microsoft.com/office/drawing/2014/main" id="{0EA7DD7E-6A2F-AC74-810F-BDD4C69FF9F1}"/>
              </a:ext>
            </a:extLst>
          </p:cNvPr>
          <p:cNvSpPr txBox="1"/>
          <p:nvPr/>
        </p:nvSpPr>
        <p:spPr>
          <a:xfrm>
            <a:off x="1" y="118532"/>
            <a:ext cx="12191999" cy="567267"/>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traitements </a:t>
            </a:r>
          </a:p>
        </p:txBody>
      </p:sp>
      <p:pic>
        <p:nvPicPr>
          <p:cNvPr id="2" name="Image 1" descr="Une image contenant Police, logo, Graphique, blanc&#10;&#10;Le contenu généré par l’IA peut être incorrect.">
            <a:extLst>
              <a:ext uri="{FF2B5EF4-FFF2-40B4-BE49-F238E27FC236}">
                <a16:creationId xmlns:a16="http://schemas.microsoft.com/office/drawing/2014/main" id="{6D220069-CD89-7848-2297-07AC252063C4}"/>
              </a:ext>
            </a:extLst>
          </p:cNvPr>
          <p:cNvPicPr>
            <a:picLocks noChangeAspect="1"/>
          </p:cNvPicPr>
          <p:nvPr/>
        </p:nvPicPr>
        <p:blipFill>
          <a:blip r:embed="rId3"/>
          <a:srcRect l="15387" t="14750"/>
          <a:stretch/>
        </p:blipFill>
        <p:spPr>
          <a:xfrm>
            <a:off x="11029572" y="790172"/>
            <a:ext cx="1100667" cy="577175"/>
          </a:xfrm>
          <a:prstGeom prst="rect">
            <a:avLst/>
          </a:prstGeom>
        </p:spPr>
      </p:pic>
      <p:sp>
        <p:nvSpPr>
          <p:cNvPr id="4" name="ZoneTexte 3">
            <a:extLst>
              <a:ext uri="{FF2B5EF4-FFF2-40B4-BE49-F238E27FC236}">
                <a16:creationId xmlns:a16="http://schemas.microsoft.com/office/drawing/2014/main" id="{CF3535D5-9EE2-2E1D-0E45-2B7E4A0F25E1}"/>
              </a:ext>
            </a:extLst>
          </p:cNvPr>
          <p:cNvSpPr txBox="1"/>
          <p:nvPr/>
        </p:nvSpPr>
        <p:spPr>
          <a:xfrm>
            <a:off x="9016067" y="937915"/>
            <a:ext cx="2563838" cy="400110"/>
          </a:xfrm>
          <a:prstGeom prst="rect">
            <a:avLst/>
          </a:prstGeom>
          <a:noFill/>
        </p:spPr>
        <p:txBody>
          <a:bodyPr wrap="square" rtlCol="0">
            <a:spAutoFit/>
          </a:bodyPr>
          <a:lstStyle/>
          <a:p>
            <a:r>
              <a:rPr lang="fr-FR" sz="2000" b="1" dirty="0">
                <a:solidFill>
                  <a:srgbClr val="0070C0"/>
                </a:solidFill>
                <a:latin typeface="Calibri" panose="020F0502020204030204" pitchFamily="34" charset="0"/>
                <a:cs typeface="Calibri" panose="020F0502020204030204" pitchFamily="34" charset="0"/>
              </a:rPr>
              <a:t>MISE À JOUR 2023</a:t>
            </a:r>
          </a:p>
        </p:txBody>
      </p:sp>
      <p:sp>
        <p:nvSpPr>
          <p:cNvPr id="5" name="ZoneTexte 4">
            <a:extLst>
              <a:ext uri="{FF2B5EF4-FFF2-40B4-BE49-F238E27FC236}">
                <a16:creationId xmlns:a16="http://schemas.microsoft.com/office/drawing/2014/main" id="{E65F2BD0-3C74-8678-0780-FCDAF1611A9F}"/>
              </a:ext>
            </a:extLst>
          </p:cNvPr>
          <p:cNvSpPr txBox="1"/>
          <p:nvPr/>
        </p:nvSpPr>
        <p:spPr>
          <a:xfrm>
            <a:off x="10297986" y="6351030"/>
            <a:ext cx="2098691" cy="73866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Pts val="1400"/>
              <a:tabLst/>
              <a:defRPr/>
            </a:pPr>
            <a:r>
              <a:rPr lang="fr-FR" sz="1400" dirty="0" err="1">
                <a:solidFill>
                  <a:schemeClr val="dk1"/>
                </a:solidFill>
                <a:latin typeface="Calibri"/>
                <a:ea typeface="Calibri"/>
                <a:cs typeface="Calibri"/>
                <a:sym typeface="Calibri"/>
              </a:rPr>
              <a:t>Mohty</a:t>
            </a:r>
            <a:r>
              <a:rPr lang="fr-FR" sz="1400" dirty="0">
                <a:solidFill>
                  <a:schemeClr val="dk1"/>
                </a:solidFill>
                <a:latin typeface="Calibri"/>
                <a:ea typeface="Calibri"/>
                <a:cs typeface="Calibri"/>
                <a:sym typeface="Calibri"/>
              </a:rPr>
              <a:t> </a:t>
            </a:r>
            <a:r>
              <a:rPr lang="fr-FR" sz="1400" dirty="0">
                <a:solidFill>
                  <a:schemeClr val="dk1"/>
                </a:solidFill>
                <a:latin typeface="Arial"/>
                <a:ea typeface="Arial"/>
                <a:cs typeface="Arial"/>
                <a:sym typeface="Arial"/>
              </a:rPr>
              <a:t>et</a:t>
            </a:r>
            <a:r>
              <a:rPr lang="fr-FR" sz="1400" dirty="0">
                <a:solidFill>
                  <a:schemeClr val="dk1"/>
                </a:solidFill>
                <a:latin typeface="Calibri"/>
                <a:ea typeface="Calibri"/>
                <a:cs typeface="Calibri"/>
                <a:sym typeface="Calibri"/>
              </a:rPr>
              <a:t> al, EBMT 2023</a:t>
            </a:r>
          </a:p>
          <a:p>
            <a:pPr marR="0" lvl="0" algn="l" defTabSz="914400" rtl="0" eaLnBrk="1" fontAlgn="auto" latinLnBrk="0" hangingPunct="1">
              <a:lnSpc>
                <a:spcPct val="100000"/>
              </a:lnSpc>
              <a:spcBef>
                <a:spcPts val="0"/>
              </a:spcBef>
              <a:spcAft>
                <a:spcPts val="0"/>
              </a:spcAft>
              <a:buClr>
                <a:srgbClr val="000000"/>
              </a:buClr>
              <a:buSzPts val="1400"/>
              <a:tabLst/>
              <a:defRPr/>
            </a:pPr>
            <a:r>
              <a:rPr lang="fr-FR" dirty="0"/>
              <a:t>EASL guidelines 2025</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2"/>
        <p:cNvGrpSpPr/>
        <p:nvPr/>
      </p:nvGrpSpPr>
      <p:grpSpPr>
        <a:xfrm>
          <a:off x="0" y="0"/>
          <a:ext cx="0" cy="0"/>
          <a:chOff x="0" y="0"/>
          <a:chExt cx="0" cy="0"/>
        </a:xfrm>
      </p:grpSpPr>
      <p:pic>
        <p:nvPicPr>
          <p:cNvPr id="467" name="Google Shape;467;p30"/>
          <p:cNvPicPr preferRelativeResize="0"/>
          <p:nvPr/>
        </p:nvPicPr>
        <p:blipFill rotWithShape="1">
          <a:blip r:embed="rId3">
            <a:alphaModFix/>
          </a:blip>
          <a:srcRect/>
          <a:stretch/>
        </p:blipFill>
        <p:spPr>
          <a:xfrm>
            <a:off x="6806058" y="1623957"/>
            <a:ext cx="518288" cy="592559"/>
          </a:xfrm>
          <a:prstGeom prst="rect">
            <a:avLst/>
          </a:prstGeom>
          <a:noFill/>
          <a:ln>
            <a:noFill/>
          </a:ln>
        </p:spPr>
      </p:pic>
      <p:sp>
        <p:nvSpPr>
          <p:cNvPr id="469" name="Google Shape;469;p30"/>
          <p:cNvSpPr txBox="1"/>
          <p:nvPr/>
        </p:nvSpPr>
        <p:spPr>
          <a:xfrm>
            <a:off x="71926" y="5172754"/>
            <a:ext cx="1204814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dirty="0">
                <a:solidFill>
                  <a:schemeClr val="dk1"/>
                </a:solidFill>
                <a:latin typeface="Calibri" panose="020F0502020204030204" pitchFamily="34" charset="0"/>
                <a:cs typeface="Calibri" panose="020F0502020204030204" pitchFamily="34" charset="0"/>
                <a:sym typeface="Arial"/>
              </a:rPr>
              <a:t>26 patients : taux de survie de 20 %</a:t>
            </a:r>
            <a:endParaRPr sz="2400" dirty="0">
              <a:solidFill>
                <a:schemeClr val="dk1"/>
              </a:solidFill>
              <a:latin typeface="Calibri" panose="020F0502020204030204" pitchFamily="34" charset="0"/>
              <a:cs typeface="Calibri" panose="020F0502020204030204" pitchFamily="34" charset="0"/>
              <a:sym typeface="Arial"/>
            </a:endParaRPr>
          </a:p>
        </p:txBody>
      </p:sp>
      <p:cxnSp>
        <p:nvCxnSpPr>
          <p:cNvPr id="470" name="Google Shape;470;p30"/>
          <p:cNvCxnSpPr/>
          <p:nvPr/>
        </p:nvCxnSpPr>
        <p:spPr>
          <a:xfrm>
            <a:off x="4459061" y="5802472"/>
            <a:ext cx="0" cy="369728"/>
          </a:xfrm>
          <a:prstGeom prst="straightConnector1">
            <a:avLst/>
          </a:prstGeom>
          <a:noFill/>
          <a:ln w="76200" cap="flat" cmpd="sng">
            <a:solidFill>
              <a:srgbClr val="C00000"/>
            </a:solidFill>
            <a:prstDash val="solid"/>
            <a:miter lim="800000"/>
            <a:headEnd type="none" w="sm" len="sm"/>
            <a:tailEnd type="triangle" w="med" len="med"/>
          </a:ln>
        </p:spPr>
      </p:cxnSp>
      <p:sp>
        <p:nvSpPr>
          <p:cNvPr id="471" name="Google Shape;471;p30"/>
          <p:cNvSpPr txBox="1"/>
          <p:nvPr/>
        </p:nvSpPr>
        <p:spPr>
          <a:xfrm>
            <a:off x="6092142" y="6226944"/>
            <a:ext cx="47969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chemeClr val="dk1"/>
                </a:solidFill>
                <a:latin typeface="Calibri" panose="020F0502020204030204" pitchFamily="34" charset="0"/>
                <a:cs typeface="Calibri" panose="020F0502020204030204" pitchFamily="34" charset="0"/>
                <a:sym typeface="Arial"/>
              </a:rPr>
              <a:t>Délai de mise en place ?</a:t>
            </a:r>
            <a:endParaRPr dirty="0">
              <a:latin typeface="Calibri" panose="020F0502020204030204" pitchFamily="34" charset="0"/>
              <a:cs typeface="Calibri" panose="020F0502020204030204" pitchFamily="34" charset="0"/>
            </a:endParaRPr>
          </a:p>
        </p:txBody>
      </p:sp>
      <p:sp>
        <p:nvSpPr>
          <p:cNvPr id="472" name="Google Shape;472;p30"/>
          <p:cNvSpPr txBox="1"/>
          <p:nvPr/>
        </p:nvSpPr>
        <p:spPr>
          <a:xfrm>
            <a:off x="1902596" y="6213927"/>
            <a:ext cx="46067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chemeClr val="dk1"/>
                </a:solidFill>
                <a:latin typeface="Calibri" panose="020F0502020204030204" pitchFamily="34" charset="0"/>
                <a:cs typeface="Calibri" panose="020F0502020204030204" pitchFamily="34" charset="0"/>
                <a:sym typeface="Arial"/>
              </a:rPr>
              <a:t>Diagnostic différentiel ? (GVH)</a:t>
            </a:r>
            <a:endParaRPr dirty="0">
              <a:latin typeface="Calibri" panose="020F0502020204030204" pitchFamily="34" charset="0"/>
              <a:cs typeface="Calibri" panose="020F0502020204030204" pitchFamily="34" charset="0"/>
            </a:endParaRPr>
          </a:p>
        </p:txBody>
      </p:sp>
      <p:cxnSp>
        <p:nvCxnSpPr>
          <p:cNvPr id="473" name="Google Shape;473;p30"/>
          <p:cNvCxnSpPr/>
          <p:nvPr/>
        </p:nvCxnSpPr>
        <p:spPr>
          <a:xfrm>
            <a:off x="7324346" y="5802472"/>
            <a:ext cx="0" cy="369728"/>
          </a:xfrm>
          <a:prstGeom prst="straightConnector1">
            <a:avLst/>
          </a:prstGeom>
          <a:noFill/>
          <a:ln w="76200" cap="flat" cmpd="sng">
            <a:solidFill>
              <a:srgbClr val="C00000"/>
            </a:solidFill>
            <a:prstDash val="solid"/>
            <a:miter lim="800000"/>
            <a:headEnd type="none" w="sm" len="sm"/>
            <a:tailEnd type="triangle" w="med" len="med"/>
          </a:ln>
        </p:spPr>
      </p:cxnSp>
      <p:sp>
        <p:nvSpPr>
          <p:cNvPr id="474" name="Google Shape;474;p30"/>
          <p:cNvSpPr txBox="1"/>
          <p:nvPr/>
        </p:nvSpPr>
        <p:spPr>
          <a:xfrm>
            <a:off x="71926" y="935422"/>
            <a:ext cx="11561274" cy="156962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panose="020B0604020202020204" pitchFamily="34" charset="0"/>
              <a:buChar char="•"/>
            </a:pPr>
            <a:r>
              <a:rPr lang="fr-FR" sz="2400" dirty="0">
                <a:solidFill>
                  <a:schemeClr val="dk1"/>
                </a:solidFill>
                <a:latin typeface="Calibri" panose="020F0502020204030204" pitchFamily="34" charset="0"/>
                <a:cs typeface="Calibri" panose="020F0502020204030204" pitchFamily="34" charset="0"/>
                <a:sym typeface="Arial"/>
              </a:rPr>
              <a:t>Procédure </a:t>
            </a:r>
            <a:r>
              <a:rPr lang="fr-FR" sz="2400" b="1" dirty="0">
                <a:solidFill>
                  <a:schemeClr val="dk1"/>
                </a:solidFill>
                <a:latin typeface="Calibri" panose="020F0502020204030204" pitchFamily="34" charset="0"/>
                <a:cs typeface="Calibri" panose="020F0502020204030204" pitchFamily="34" charset="0"/>
                <a:sym typeface="Arial"/>
              </a:rPr>
              <a:t>non recommandée pendant très longtemps</a:t>
            </a:r>
            <a:r>
              <a:rPr lang="fr-FR" sz="2400" dirty="0">
                <a:solidFill>
                  <a:schemeClr val="dk1"/>
                </a:solidFill>
                <a:latin typeface="Calibri" panose="020F0502020204030204" pitchFamily="34" charset="0"/>
                <a:cs typeface="Calibri" panose="020F0502020204030204" pitchFamily="34" charset="0"/>
                <a:sym typeface="Arial"/>
              </a:rPr>
              <a:t>. </a:t>
            </a:r>
            <a:endParaRPr lang="fr-FR" sz="24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400"/>
              <a:buFont typeface="Arial" panose="020B0604020202020204" pitchFamily="34" charset="0"/>
              <a:buChar char="•"/>
            </a:pPr>
            <a:r>
              <a:rPr lang="fr-FR" sz="2400" dirty="0">
                <a:solidFill>
                  <a:schemeClr val="dk1"/>
                </a:solidFill>
                <a:latin typeface="Calibri" panose="020F0502020204030204" pitchFamily="34" charset="0"/>
                <a:cs typeface="Calibri" panose="020F0502020204030204" pitchFamily="34" charset="0"/>
                <a:sym typeface="Arial"/>
              </a:rPr>
              <a:t>Pas de bénéfice retrouvé dans les  premières études en termes de survie/pronostic.</a:t>
            </a:r>
            <a:endParaRPr lang="fr-FR" sz="24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400"/>
              <a:buFont typeface="Arial" panose="020B0604020202020204" pitchFamily="34" charset="0"/>
              <a:buChar char="•"/>
            </a:pPr>
            <a:r>
              <a:rPr lang="fr-FR" sz="2400" dirty="0">
                <a:solidFill>
                  <a:schemeClr val="dk1"/>
                </a:solidFill>
                <a:latin typeface="Calibri" panose="020F0502020204030204" pitchFamily="34" charset="0"/>
                <a:cs typeface="Calibri" panose="020F0502020204030204" pitchFamily="34" charset="0"/>
                <a:sym typeface="Arial"/>
              </a:rPr>
              <a:t>Difficulté à mener des études (gravité des patients,        incidence) </a:t>
            </a:r>
            <a:endParaRPr sz="24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fr-FR" sz="2400" dirty="0">
                <a:solidFill>
                  <a:schemeClr val="dk1"/>
                </a:solidFill>
                <a:latin typeface="Arial"/>
                <a:ea typeface="Arial"/>
                <a:cs typeface="Arial"/>
                <a:sym typeface="Arial"/>
              </a:rPr>
              <a:t> </a:t>
            </a:r>
            <a:endParaRPr sz="2400" dirty="0"/>
          </a:p>
        </p:txBody>
      </p:sp>
      <p:pic>
        <p:nvPicPr>
          <p:cNvPr id="475" name="Google Shape;475;p30" descr="Une image contenant texte, reçu, capture d’écran, nombre&#10;&#10;Description générée automatiquement"/>
          <p:cNvPicPr preferRelativeResize="0"/>
          <p:nvPr/>
        </p:nvPicPr>
        <p:blipFill rotWithShape="1">
          <a:blip r:embed="rId4">
            <a:alphaModFix/>
          </a:blip>
          <a:srcRect t="13335" r="27067"/>
          <a:stretch/>
        </p:blipFill>
        <p:spPr>
          <a:xfrm>
            <a:off x="379862" y="2360350"/>
            <a:ext cx="11424561" cy="2749193"/>
          </a:xfrm>
          <a:prstGeom prst="rect">
            <a:avLst/>
          </a:prstGeom>
          <a:solidFill>
            <a:schemeClr val="dk1"/>
          </a:solidFill>
          <a:ln w="19050" cap="flat" cmpd="sng">
            <a:solidFill>
              <a:srgbClr val="082836"/>
            </a:solidFill>
            <a:prstDash val="solid"/>
            <a:round/>
            <a:headEnd type="none" w="sm" len="sm"/>
            <a:tailEnd type="none" w="sm" len="sm"/>
          </a:ln>
        </p:spPr>
      </p:pic>
      <p:sp>
        <p:nvSpPr>
          <p:cNvPr id="2" name="Google Shape;329;p20">
            <a:extLst>
              <a:ext uri="{FF2B5EF4-FFF2-40B4-BE49-F238E27FC236}">
                <a16:creationId xmlns:a16="http://schemas.microsoft.com/office/drawing/2014/main" id="{00CAED7B-4446-0865-1214-ADE13E6B94B4}"/>
              </a:ext>
            </a:extLst>
          </p:cNvPr>
          <p:cNvSpPr txBox="1"/>
          <p:nvPr/>
        </p:nvSpPr>
        <p:spPr>
          <a:xfrm>
            <a:off x="1" y="-202560"/>
            <a:ext cx="12191999" cy="88836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595959"/>
              </a:buClr>
              <a:buSzPts val="3200"/>
              <a:buFont typeface="Play"/>
              <a:buNone/>
            </a:pPr>
            <a:r>
              <a:rPr lang="fr-FR" sz="3200" b="1" dirty="0">
                <a:solidFill>
                  <a:schemeClr val="tx1">
                    <a:lumMod val="50000"/>
                    <a:lumOff val="50000"/>
                  </a:schemeClr>
                </a:solidFill>
                <a:latin typeface="Calibri" panose="020F0502020204030204" pitchFamily="34" charset="0"/>
                <a:ea typeface="Play"/>
                <a:cs typeface="Calibri" panose="020F0502020204030204" pitchFamily="34" charset="0"/>
                <a:sym typeface="Play"/>
              </a:rPr>
              <a:t> SOS – TIPS pour SOS post greffe de moelle</a:t>
            </a:r>
          </a:p>
        </p:txBody>
      </p:sp>
      <p:sp>
        <p:nvSpPr>
          <p:cNvPr id="3" name="ZoneTexte 2">
            <a:extLst>
              <a:ext uri="{FF2B5EF4-FFF2-40B4-BE49-F238E27FC236}">
                <a16:creationId xmlns:a16="http://schemas.microsoft.com/office/drawing/2014/main" id="{37A5AA91-897B-1D76-C0E1-DF1A8D77B998}"/>
              </a:ext>
            </a:extLst>
          </p:cNvPr>
          <p:cNvSpPr txBox="1"/>
          <p:nvPr/>
        </p:nvSpPr>
        <p:spPr>
          <a:xfrm>
            <a:off x="8490614" y="6559437"/>
            <a:ext cx="3726284" cy="523220"/>
          </a:xfrm>
          <a:prstGeom prst="rect">
            <a:avLst/>
          </a:prstGeom>
          <a:noFill/>
        </p:spPr>
        <p:txBody>
          <a:bodyPr wrap="square" rtlCol="0">
            <a:spAutoFit/>
          </a:bodyPr>
          <a:lstStyle/>
          <a:p>
            <a:pPr algn="r"/>
            <a:r>
              <a:rPr lang="fr-FR" sz="1400" dirty="0" err="1">
                <a:solidFill>
                  <a:schemeClr val="dk1"/>
                </a:solidFill>
                <a:latin typeface="Arial" panose="020B0604020202020204" pitchFamily="34" charset="0"/>
                <a:ea typeface="Arial"/>
                <a:cs typeface="Arial" panose="020B0604020202020204" pitchFamily="34" charset="0"/>
                <a:sym typeface="Arial"/>
              </a:rPr>
              <a:t>Senzolo</a:t>
            </a:r>
            <a:r>
              <a:rPr lang="fr-FR" sz="1400" dirty="0">
                <a:solidFill>
                  <a:schemeClr val="dk1"/>
                </a:solidFill>
                <a:latin typeface="Arial" panose="020B0604020202020204" pitchFamily="34" charset="0"/>
                <a:ea typeface="Arial"/>
                <a:cs typeface="Arial" panose="020B0604020202020204" pitchFamily="34" charset="0"/>
                <a:sym typeface="Arial"/>
              </a:rPr>
              <a:t> </a:t>
            </a:r>
            <a:r>
              <a:rPr lang="fr-FR" sz="1400" i="1" dirty="0">
                <a:solidFill>
                  <a:schemeClr val="dk1"/>
                </a:solidFill>
                <a:latin typeface="Arial" panose="020B0604020202020204" pitchFamily="34" charset="0"/>
                <a:ea typeface="Arial"/>
                <a:cs typeface="Arial" panose="020B0604020202020204" pitchFamily="34" charset="0"/>
                <a:sym typeface="Arial"/>
              </a:rPr>
              <a:t>and al</a:t>
            </a:r>
            <a:r>
              <a:rPr lang="fr-FR" sz="1400" dirty="0">
                <a:solidFill>
                  <a:schemeClr val="dk1"/>
                </a:solidFill>
                <a:latin typeface="Arial" panose="020B0604020202020204" pitchFamily="34" charset="0"/>
                <a:ea typeface="Arial"/>
                <a:cs typeface="Arial" panose="020B0604020202020204" pitchFamily="34" charset="0"/>
                <a:sym typeface="Arial"/>
              </a:rPr>
              <a:t>,</a:t>
            </a:r>
            <a:r>
              <a:rPr lang="fr-FR" sz="1400" dirty="0">
                <a:solidFill>
                  <a:srgbClr val="211E1E"/>
                </a:solidFill>
                <a:latin typeface="Arial" panose="020B0604020202020204" pitchFamily="34" charset="0"/>
                <a:ea typeface="Arial"/>
                <a:cs typeface="Arial" panose="020B0604020202020204" pitchFamily="34" charset="0"/>
                <a:sym typeface="Arial"/>
              </a:rPr>
              <a:t> to the editor, London  2005</a:t>
            </a:r>
            <a:endParaRPr lang="fr-FR" sz="1400" dirty="0">
              <a:solidFill>
                <a:schemeClr val="dk1"/>
              </a:solidFill>
              <a:latin typeface="Arial" panose="020B0604020202020204" pitchFamily="34" charset="0"/>
              <a:ea typeface="Arial"/>
              <a:cs typeface="Arial" panose="020B0604020202020204" pitchFamily="34" charset="0"/>
              <a:sym typeface="Arial"/>
            </a:endParaRPr>
          </a:p>
          <a:p>
            <a:pPr algn="r"/>
            <a:endParaRPr lang="fr-FR" dirty="0"/>
          </a:p>
        </p:txBody>
      </p:sp>
      <p:pic>
        <p:nvPicPr>
          <p:cNvPr id="4" name="Image 3">
            <a:extLst>
              <a:ext uri="{FF2B5EF4-FFF2-40B4-BE49-F238E27FC236}">
                <a16:creationId xmlns:a16="http://schemas.microsoft.com/office/drawing/2014/main" id="{B469C1B1-F224-2B5A-BA67-0A9EE2C18CCA}"/>
              </a:ext>
            </a:extLst>
          </p:cNvPr>
          <p:cNvPicPr>
            <a:picLocks noChangeAspect="1"/>
          </p:cNvPicPr>
          <p:nvPr/>
        </p:nvPicPr>
        <p:blipFill>
          <a:blip r:embed="rId5"/>
          <a:stretch>
            <a:fillRect/>
          </a:stretch>
        </p:blipFill>
        <p:spPr>
          <a:xfrm>
            <a:off x="11116974" y="821342"/>
            <a:ext cx="965996" cy="965996"/>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4191</Words>
  <Application>Microsoft Macintosh PowerPoint</Application>
  <PresentationFormat>Grand écran</PresentationFormat>
  <Paragraphs>397</Paragraphs>
  <Slides>15</Slides>
  <Notes>15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15</vt:i4>
      </vt:variant>
    </vt:vector>
  </HeadingPairs>
  <TitlesOfParts>
    <vt:vector size="27" baseType="lpstr">
      <vt:lpstr>Calibri</vt:lpstr>
      <vt:lpstr>Wingdings</vt:lpstr>
      <vt:lpstr>Play</vt:lpstr>
      <vt:lpstr>Noto Sans Symbols</vt:lpstr>
      <vt:lpstr>Arial</vt:lpstr>
      <vt:lpstr>Courier New</vt:lpstr>
      <vt:lpstr>-webkit-standard</vt:lpstr>
      <vt:lpstr>TrebuchetMS</vt:lpstr>
      <vt:lpstr>Google Sans</vt:lpstr>
      <vt:lpstr>Roboto</vt:lpstr>
      <vt:lpstr>BlinkMacSystemFont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Emilie Ferreira Dos Santos</dc:creator>
  <cp:lastModifiedBy>Emilie Ferreira Dos Santos</cp:lastModifiedBy>
  <cp:revision>10</cp:revision>
  <dcterms:created xsi:type="dcterms:W3CDTF">2025-01-04T18:08:15Z</dcterms:created>
  <dcterms:modified xsi:type="dcterms:W3CDTF">2025-04-22T17:05:52Z</dcterms:modified>
</cp:coreProperties>
</file>