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70" r:id="rId10"/>
    <p:sldId id="267" r:id="rId11"/>
    <p:sldId id="266" r:id="rId12"/>
    <p:sldId id="271" r:id="rId13"/>
    <p:sldId id="26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D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3"/>
    <p:restoredTop sz="51675"/>
  </p:normalViewPr>
  <p:slideViewPr>
    <p:cSldViewPr snapToGrid="0" snapToObjects="1">
      <p:cViewPr>
        <p:scale>
          <a:sx n="69" d="100"/>
          <a:sy n="69" d="100"/>
        </p:scale>
        <p:origin x="2152" y="-216"/>
      </p:cViewPr>
      <p:guideLst/>
    </p:cSldViewPr>
  </p:slid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CF027-1A22-AA4A-8557-817C902A2514}" type="datetimeFigureOut">
              <a:rPr lang="fr-FR" smtClean="0"/>
              <a:t>01/04/2025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A779F-E0FB-F942-99F0-7FE7129BD36D}" type="slidenum">
              <a:rPr lang="fr-FR" smtClean="0"/>
              <a:t>‹#›</a:t>
            </a:fld>
            <a:endParaRPr lang="fr-FR"/>
          </a:p>
        </p:txBody>
      </p:sp>
    </p:spTree>
    <p:extLst>
      <p:ext uri="{BB962C8B-B14F-4D97-AF65-F5344CB8AC3E}">
        <p14:creationId xmlns:p14="http://schemas.microsoft.com/office/powerpoint/2010/main" val="7555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 sarcoïdose est une maladie chronique systémique dont la physiopathologie reste mal connue, caractérisée par une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atteinte granulomateuse des organes atteints, dont l’atteinte pulmonaire est la plus fréquente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L’incidence et la prévalence de la sarcoïdose, ainsi que sa présentation clinique, connait d’importantes variations géographiques, ethniques, mais également entre les sexes et certaines tranches d’âge. En effet, un plus grand nombre de cas est observé dans les pays scandinaves (11 à 24 cas pour 100.000 habitants par an) et chez les afro-américains (18 à 71 cas pour 100.000 habitants par an), alors que l’incidence sera plus faible dans les pays d’Asie (1 cas pour 100.000 habitants par an). De plus, les patients afro-américains présenteront généralement une maladie plus sévère au diagnostic et auront un risque plus important d’atteinte pulmonaire avancée et d’atteinte d’organes multiples.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Grunewald</a:t>
            </a:r>
            <a:r>
              <a:rPr lang="fr-FR" sz="1200" b="1" kern="1200" dirty="0" smtClean="0">
                <a:solidFill>
                  <a:schemeClr val="tx1"/>
                </a:solidFill>
                <a:effectLst/>
                <a:latin typeface="+mn-lt"/>
                <a:ea typeface="+mn-ea"/>
                <a:cs typeface="+mn-cs"/>
              </a:rPr>
              <a:t>, J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Nat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Dis </a:t>
            </a:r>
            <a:r>
              <a:rPr lang="fr-FR" sz="1200" b="1" kern="1200" dirty="0" err="1" smtClean="0">
                <a:solidFill>
                  <a:schemeClr val="tx1"/>
                </a:solidFill>
                <a:effectLst/>
                <a:latin typeface="+mn-lt"/>
                <a:ea typeface="+mn-ea"/>
                <a:cs typeface="+mn-cs"/>
              </a:rPr>
              <a:t>Primers</a:t>
            </a:r>
            <a:r>
              <a:rPr lang="fr-FR" sz="1200" b="1" kern="1200" dirty="0" smtClean="0">
                <a:solidFill>
                  <a:schemeClr val="tx1"/>
                </a:solidFill>
                <a:effectLst/>
                <a:latin typeface="+mn-lt"/>
                <a:ea typeface="+mn-ea"/>
                <a:cs typeface="+mn-cs"/>
              </a:rPr>
              <a:t> 2019)</a:t>
            </a:r>
            <a:r>
              <a:rPr lang="fr-FR" sz="1200" kern="1200" dirty="0" smtClean="0">
                <a:solidFill>
                  <a:schemeClr val="tx1"/>
                </a:solidFill>
                <a:effectLst/>
                <a:latin typeface="+mn-lt"/>
                <a:ea typeface="+mn-ea"/>
                <a:cs typeface="+mn-cs"/>
              </a:rPr>
              <a:t>.</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L’âge moyen de survenue de la maladie est situé entre 40 et 55 ans, avec un pic plus précoce chez les hommes (30 – 50 ans) en comparaison aux femmes (50 – 60 ans). Entre 45 et 60% des cas incidents surviennent chez des femmes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Grunewald</a:t>
            </a:r>
            <a:r>
              <a:rPr lang="fr-FR" sz="1200" b="1" kern="1200" dirty="0" smtClean="0">
                <a:solidFill>
                  <a:schemeClr val="tx1"/>
                </a:solidFill>
                <a:effectLst/>
                <a:latin typeface="+mn-lt"/>
                <a:ea typeface="+mn-ea"/>
                <a:cs typeface="+mn-cs"/>
              </a:rPr>
              <a:t>, J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Nat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Dis </a:t>
            </a:r>
            <a:r>
              <a:rPr lang="fr-FR" sz="1200" b="1" kern="1200" dirty="0" err="1" smtClean="0">
                <a:solidFill>
                  <a:schemeClr val="tx1"/>
                </a:solidFill>
                <a:effectLst/>
                <a:latin typeface="+mn-lt"/>
                <a:ea typeface="+mn-ea"/>
                <a:cs typeface="+mn-cs"/>
              </a:rPr>
              <a:t>Primers</a:t>
            </a:r>
            <a:r>
              <a:rPr lang="fr-FR" sz="1200" b="1" kern="1200" dirty="0" smtClean="0">
                <a:solidFill>
                  <a:schemeClr val="tx1"/>
                </a:solidFill>
                <a:effectLst/>
                <a:latin typeface="+mn-lt"/>
                <a:ea typeface="+mn-ea"/>
                <a:cs typeface="+mn-cs"/>
              </a:rPr>
              <a:t> 2019)</a:t>
            </a:r>
            <a:r>
              <a:rPr lang="fr-FR" sz="1200" kern="1200" dirty="0" smtClean="0">
                <a:solidFill>
                  <a:schemeClr val="tx1"/>
                </a:solidFill>
                <a:effectLst/>
                <a:latin typeface="+mn-lt"/>
                <a:ea typeface="+mn-ea"/>
                <a:cs typeface="+mn-cs"/>
              </a:rPr>
              <a:t>.</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De par son caractère systémique, les manifestations cliniques de la sarcoïdose sont multiples et dépendront des organes touchés, pouvant rendre son diagnostic parfois difficile. L’hétérogénéité et la méconnaissance de certaines atteintes plus rares, comme l’atteinte hépatique, entrainent parfois un retard de diagnostic et de prise en charge pouvant alors aggraver l’évolution de la maladie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Arcana</a:t>
            </a:r>
            <a:r>
              <a:rPr lang="fr-FR" sz="1200" b="1" kern="1200" dirty="0" smtClean="0">
                <a:solidFill>
                  <a:schemeClr val="tx1"/>
                </a:solidFill>
                <a:effectLst/>
                <a:latin typeface="+mn-lt"/>
                <a:ea typeface="+mn-ea"/>
                <a:cs typeface="+mn-cs"/>
              </a:rPr>
              <a:t> RI et al, </a:t>
            </a:r>
            <a:r>
              <a:rPr lang="fr-FR" sz="1200" b="1" kern="1200" dirty="0" err="1" smtClean="0">
                <a:solidFill>
                  <a:schemeClr val="tx1"/>
                </a:solidFill>
                <a:effectLst/>
                <a:latin typeface="+mn-lt"/>
                <a:ea typeface="+mn-ea"/>
                <a:cs typeface="+mn-cs"/>
              </a:rPr>
              <a:t>Biomedicines</a:t>
            </a:r>
            <a:r>
              <a:rPr lang="fr-FR" sz="1200" b="1" kern="1200" dirty="0" smtClean="0">
                <a:solidFill>
                  <a:schemeClr val="tx1"/>
                </a:solidFill>
                <a:effectLst/>
                <a:latin typeface="+mn-lt"/>
                <a:ea typeface="+mn-ea"/>
                <a:cs typeface="+mn-cs"/>
              </a:rPr>
              <a:t> 2023).  </a:t>
            </a:r>
            <a:endParaRPr lang="fr-FR" sz="1200" kern="1200" dirty="0" smtClean="0">
              <a:solidFill>
                <a:schemeClr val="tx1"/>
              </a:solidFill>
              <a:effectLst/>
              <a:latin typeface="+mn-lt"/>
              <a:ea typeface="+mn-ea"/>
              <a:cs typeface="+mn-cs"/>
            </a:endParaRP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2</a:t>
            </a:fld>
            <a:endParaRPr lang="fr-FR"/>
          </a:p>
        </p:txBody>
      </p:sp>
    </p:spTree>
    <p:extLst>
      <p:ext uri="{BB962C8B-B14F-4D97-AF65-F5344CB8AC3E}">
        <p14:creationId xmlns:p14="http://schemas.microsoft.com/office/powerpoint/2010/main" val="1817104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 prise en charge de la sarcoïdose hépatique reste débattue, avec peu de données disponibles. En effet, le traitement de la sarcoïdose hépatique n’a fait l’objet d’aucune recommandations, et aucun essai clinique randomisé ou étude prospective n’ont été publiés à ce jour. Récemment, en 2024, une revue systématique de la littérature a recueilli les données de prise en charge de 34 études, avec un total de 268 patients atteints de sarcoïdose hépatique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Sinnanaidu</a:t>
            </a:r>
            <a:r>
              <a:rPr lang="fr-FR" sz="1200" b="1" kern="1200" dirty="0" smtClean="0">
                <a:solidFill>
                  <a:schemeClr val="tx1"/>
                </a:solidFill>
                <a:effectLst/>
                <a:latin typeface="+mn-lt"/>
                <a:ea typeface="+mn-ea"/>
                <a:cs typeface="+mn-cs"/>
              </a:rPr>
              <a:t> RP et al, JGH Open. 2024). </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L’évolution de la sarcoïdose hépatique étant spontanément favorable dans une majorité des cas, il semble recommandé d’instaurer un traitement uniquement chez les patients présentant un retentissement clinique ou biologique</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Judson</a:t>
            </a:r>
            <a:r>
              <a:rPr lang="fr-FR" sz="1200" b="1" kern="1200" dirty="0" smtClean="0">
                <a:solidFill>
                  <a:schemeClr val="tx1"/>
                </a:solidFill>
                <a:effectLst/>
                <a:latin typeface="+mn-lt"/>
                <a:ea typeface="+mn-ea"/>
                <a:cs typeface="+mn-cs"/>
              </a:rPr>
              <a:t> MA. </a:t>
            </a:r>
            <a:r>
              <a:rPr lang="fr-FR" sz="1200" b="1" kern="1200" dirty="0" err="1" smtClean="0">
                <a:solidFill>
                  <a:schemeClr val="tx1"/>
                </a:solidFill>
                <a:effectLst/>
                <a:latin typeface="+mn-lt"/>
                <a:ea typeface="+mn-ea"/>
                <a:cs typeface="+mn-cs"/>
              </a:rPr>
              <a:t>Semin</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Respir</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Crit</a:t>
            </a:r>
            <a:r>
              <a:rPr lang="fr-FR" sz="1200" b="1" kern="1200" dirty="0" smtClean="0">
                <a:solidFill>
                  <a:schemeClr val="tx1"/>
                </a:solidFill>
                <a:effectLst/>
                <a:latin typeface="+mn-lt"/>
                <a:ea typeface="+mn-ea"/>
                <a:cs typeface="+mn-cs"/>
              </a:rPr>
              <a:t> Care Med. 2002).</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 corticothérapie orale est le traitement de première ligne, administré à des posologies entre 20 et 60 mg/j, avec décroissance progressive sur 6 mois. Le traitement par corticoïdes permet une rémission clinique dans 60% des cas et une réponse clinique dans 40%. Concernant l’atteinte biologique, 43% des patients présentaient une amélioration significative des perturbations biologiques, 6% une réponse partielle et 30% une absence de réponse. Le traitement par acide ursodésoxycholique semble également efficace en première intention, seul ou en association à la corticothérapie, et permet une réponse complète (clinique et biologique) chez 57% des patients. Dans certaines études, il apparait même supérieur aux corticoïdes, notamment sur la réponse biologique.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De nombreux agents de seconde ou troisième lignes ont été rapportés, et utilisés soit en cas d’échec de la corticothérapie soit à visée d’épargne cortisonique : azathioprine, méthotrexate, </a:t>
            </a:r>
            <a:r>
              <a:rPr lang="fr-FR" sz="1200" kern="1200" dirty="0" err="1" smtClean="0">
                <a:solidFill>
                  <a:schemeClr val="tx1"/>
                </a:solidFill>
                <a:effectLst/>
                <a:latin typeface="+mn-lt"/>
                <a:ea typeface="+mn-ea"/>
                <a:cs typeface="+mn-cs"/>
              </a:rPr>
              <a:t>mycophénolate</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mofétil</a:t>
            </a:r>
            <a:r>
              <a:rPr lang="fr-FR" sz="1200" kern="1200" dirty="0" smtClean="0">
                <a:solidFill>
                  <a:schemeClr val="tx1"/>
                </a:solidFill>
                <a:effectLst/>
                <a:latin typeface="+mn-lt"/>
                <a:ea typeface="+mn-ea"/>
                <a:cs typeface="+mn-cs"/>
              </a:rPr>
              <a:t> (MMF), cyclophosphamide, </a:t>
            </a:r>
            <a:r>
              <a:rPr lang="fr-FR" sz="1200" kern="1200" dirty="0" err="1" smtClean="0">
                <a:solidFill>
                  <a:schemeClr val="tx1"/>
                </a:solidFill>
                <a:effectLst/>
                <a:latin typeface="+mn-lt"/>
                <a:ea typeface="+mn-ea"/>
                <a:cs typeface="+mn-cs"/>
              </a:rPr>
              <a:t>chorambucil</a:t>
            </a:r>
            <a:r>
              <a:rPr lang="fr-FR" sz="1200" kern="1200" dirty="0" smtClean="0">
                <a:solidFill>
                  <a:schemeClr val="tx1"/>
                </a:solidFill>
                <a:effectLst/>
                <a:latin typeface="+mn-lt"/>
                <a:ea typeface="+mn-ea"/>
                <a:cs typeface="+mn-cs"/>
              </a:rPr>
              <a:t>, infliximab et adalimumab. L’utilisation du MMF, du cyclophosphamide, du </a:t>
            </a:r>
            <a:r>
              <a:rPr lang="fr-FR" sz="1200" kern="1200" dirty="0" err="1" smtClean="0">
                <a:solidFill>
                  <a:schemeClr val="tx1"/>
                </a:solidFill>
                <a:effectLst/>
                <a:latin typeface="+mn-lt"/>
                <a:ea typeface="+mn-ea"/>
                <a:cs typeface="+mn-cs"/>
              </a:rPr>
              <a:t>chlorambucil</a:t>
            </a:r>
            <a:r>
              <a:rPr lang="fr-FR" sz="1200" kern="1200" dirty="0" smtClean="0">
                <a:solidFill>
                  <a:schemeClr val="tx1"/>
                </a:solidFill>
                <a:effectLst/>
                <a:latin typeface="+mn-lt"/>
                <a:ea typeface="+mn-ea"/>
                <a:cs typeface="+mn-cs"/>
              </a:rPr>
              <a:t> et de l’adalimumab reste cependant anecdotique, avec seulement une ou deux études de petit effectif rapportées.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L’azathioprine est l’agent de deuxième ligne le plus fréquemment utilisé, avec une amélioration clinicobiologique observée chez 60% des patients. Par extrapolation à son utilisation dans d’autres pathologies, la dose recommandée est de 50 à 150 mg par jour. Le méthotrexate est également utilisé en deuxième ligne, avec une amélioration clinicobiologique chez 40% des patients, à la dose de 10 à 15 mg par semaine.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Onze cas rapportent l’utilisation de l’infliximab en troisième ligne dans le traitement de la sarcoïdose hépatique, et semblent montrer une amélioration sur les manifestations cliniques et biologiques. La posologie utilisée était de 5 mg/kg à S0, S2, S6 puis toutes les 6 semaines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Sinnanaidu</a:t>
            </a:r>
            <a:r>
              <a:rPr lang="fr-FR" sz="1200" b="1" kern="1200" dirty="0" smtClean="0">
                <a:solidFill>
                  <a:schemeClr val="tx1"/>
                </a:solidFill>
                <a:effectLst/>
                <a:latin typeface="+mn-lt"/>
                <a:ea typeface="+mn-ea"/>
                <a:cs typeface="+mn-cs"/>
              </a:rPr>
              <a:t> RP et al, JGH Open. 2024).</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Chez les patients présentant une insuffisance hépatique avancée, bien que peu fréquente, la transplantation hépatique peut également constituer une option thérapeutique.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11</a:t>
            </a:fld>
            <a:endParaRPr lang="fr-FR"/>
          </a:p>
        </p:txBody>
      </p:sp>
    </p:spTree>
    <p:extLst>
      <p:ext uri="{BB962C8B-B14F-4D97-AF65-F5344CB8AC3E}">
        <p14:creationId xmlns:p14="http://schemas.microsoft.com/office/powerpoint/2010/main" val="52445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 transplantation hépatique doit en effet être envisagée chez les patients présentant une insuffisance hépatique avancée ou en cas de complications en lien avec l’hypertension portale. Du fait d’une évolution généralement favorable, les cas de transplantation pour sarcoïdose hépatique sont rares : aux États-Unis, environ 0.01% des transplantations hépatiques sont en lien avec la sarcoïdose hépatique (</a:t>
            </a:r>
            <a:r>
              <a:rPr lang="fr-FR" sz="1200" b="1" kern="1200" dirty="0" smtClean="0">
                <a:solidFill>
                  <a:schemeClr val="tx1"/>
                </a:solidFill>
                <a:effectLst/>
                <a:latin typeface="+mn-lt"/>
                <a:ea typeface="+mn-ea"/>
                <a:cs typeface="+mn-cs"/>
              </a:rPr>
              <a:t>Kumar M, Herrera JL, Clin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Dis. 2019).</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Cinq cohortes se sont intéressées à l’évolution des patients transplantés pour sarcoïdose hépatique, en comparaison à des groupes contrôles de patients greffés pour d’autres indications, principalement pour cholangite sclérosante primitive ou cirrhose biliaire primitive. Trois cohortes de petits effectifs (environ une dizaine de patients) retrouvaient des résultats favorables, avec des taux de survie supérieur à 60% à 5 ans, et sans différence significative en comparaison aux autres indications de greffe. </a:t>
            </a:r>
          </a:p>
          <a:p>
            <a:pPr algn="just"/>
            <a:r>
              <a:rPr lang="fr-FR" sz="1200" kern="1200" dirty="0" smtClean="0">
                <a:solidFill>
                  <a:schemeClr val="tx1"/>
                </a:solidFill>
                <a:effectLst/>
                <a:latin typeface="+mn-lt"/>
                <a:ea typeface="+mn-ea"/>
                <a:cs typeface="+mn-cs"/>
              </a:rPr>
              <a:t>Néanmoins, deux études de cohortes ayant collecté plus de 100 cas sur une période d’étude &gt; 20 ans mettaient en évidence une différence significative chez les patients greffés pour sarcoïdose hépatique, avec des taux de survie, que ce soit du patient ou du greffon, plus faibles à 5 ans (avec un écart d’environ 15% entre</a:t>
            </a:r>
            <a:r>
              <a:rPr lang="fr-FR" sz="1200" kern="1200" baseline="0" dirty="0" smtClean="0">
                <a:solidFill>
                  <a:schemeClr val="tx1"/>
                </a:solidFill>
                <a:effectLst/>
                <a:latin typeface="+mn-lt"/>
                <a:ea typeface="+mn-ea"/>
                <a:cs typeface="+mn-cs"/>
              </a:rPr>
              <a:t> les cohortes</a:t>
            </a:r>
            <a:r>
              <a:rPr lang="fr-FR" sz="1200" kern="1200" dirty="0" smtClean="0">
                <a:solidFill>
                  <a:schemeClr val="tx1"/>
                </a:solidFill>
                <a:effectLst/>
                <a:latin typeface="+mn-lt"/>
                <a:ea typeface="+mn-ea"/>
                <a:cs typeface="+mn-cs"/>
              </a:rPr>
              <a:t>). En analyse multivariée, seule la sarcoïdose était prédictive d’une évolution défavorable en post-greffe (HR = 2.39, CI = 1.21-4.73, </a:t>
            </a:r>
            <a:r>
              <a:rPr lang="fr-FR" sz="1200" i="1" kern="1200" dirty="0" smtClean="0">
                <a:solidFill>
                  <a:schemeClr val="tx1"/>
                </a:solidFill>
                <a:effectLst/>
                <a:latin typeface="+mn-lt"/>
                <a:ea typeface="+mn-ea"/>
                <a:cs typeface="+mn-cs"/>
              </a:rPr>
              <a:t>P</a:t>
            </a:r>
            <a:r>
              <a:rPr lang="fr-FR" sz="1200" kern="1200" dirty="0" smtClean="0">
                <a:solidFill>
                  <a:schemeClr val="tx1"/>
                </a:solidFill>
                <a:effectLst/>
                <a:latin typeface="+mn-lt"/>
                <a:ea typeface="+mn-ea"/>
                <a:cs typeface="+mn-cs"/>
              </a:rPr>
              <a:t> = 0.012)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Vanatta</a:t>
            </a:r>
            <a:r>
              <a:rPr lang="fr-FR" sz="1200" b="1" kern="1200" dirty="0" smtClean="0">
                <a:solidFill>
                  <a:schemeClr val="tx1"/>
                </a:solidFill>
                <a:effectLst/>
                <a:latin typeface="+mn-lt"/>
                <a:ea typeface="+mn-ea"/>
                <a:cs typeface="+mn-cs"/>
              </a:rPr>
              <a:t> JM et al,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Transpl</a:t>
            </a:r>
            <a:r>
              <a:rPr lang="fr-FR" sz="1200" b="1" kern="1200" dirty="0" smtClean="0">
                <a:solidFill>
                  <a:schemeClr val="tx1"/>
                </a:solidFill>
                <a:effectLst/>
                <a:latin typeface="+mn-lt"/>
                <a:ea typeface="+mn-ea"/>
                <a:cs typeface="+mn-cs"/>
              </a:rPr>
              <a:t>. 2011).</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Ainsi, il semblerait que la sarcoïdose impacte négativement l’évolution post-transplantation hépatique, sans que de facteurs prédictifs précis ne soient identifiés (utilisation de corticoïdes ? atteinte extra-hépatique ?). Cependant, les taux de survie à 5 ans restent satisfaisants, avec &gt; 60% de survie dans toutes les séries, justifiant son intérêt chez les patients atteints de sarcoïdose hépatique, lorsqu’indiquée.</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12</a:t>
            </a:fld>
            <a:endParaRPr lang="fr-FR"/>
          </a:p>
        </p:txBody>
      </p:sp>
    </p:spTree>
    <p:extLst>
      <p:ext uri="{BB962C8B-B14F-4D97-AF65-F5344CB8AC3E}">
        <p14:creationId xmlns:p14="http://schemas.microsoft.com/office/powerpoint/2010/main" val="151934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 sarcoïdose hépatique est une manifestation fréquente mais fréquemment sous-estimée de la sarcoïdose. Souvent associée à d’autres manifestations de la maladie, elle est isolée dans seulement 10% des cas.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Ses manifestations cliniques sont variées, et peuvent se manifester par des perturbations isolées du bilan biologique en allant jusqu’au développement de signes d’hypertension portale voire d’une cirrhose.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 diagnostic repose sur l’association de plusieurs éléments : l’analyse histologique est indispensable pour la mise en évidence de granulomes sans nécrose caséeuse. La mise en évidence de lésions histologiques caractéristiques doit s’inscrire dans un contexte clinique, biologique et radiologique évocateur (même si l’imagerie est généralement peu contributive). Enfin, la sarcoïdose hépatique est un diagnostic d’exclusion, et doit faire éliminer les autres diagnostics différentiels pouvant être responsables de granulomatose hépatique (CBP, VHC, VHB, médicaments ….).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L’évolution est le plus souvent spontanément favorable dans 60 à 70% des cas, mais certaines formes évolueront vers la chronicité et pourront nécessiter l’instauration d’un traitement. Le traitement de première ligne repose sur l’utilisation d’une corticothérapie et/ou d’acide ursodésoxycholique, permettant une rémission dans la majorité des cas. En cas d’absence de réponse ou de réponse insuffisante, d’autres traitements peuvent être utilisés, comme l’azathioprine, le méthotrexate ou encore l’infliximab. Enfin, dans les cas d’atteinte hépatique avancée, la transplantation hépatique peut s’avérer être une option thérapeutique, avec des résultats satisfaisants en terme de survie à 5 ans, mais avec peu de données disponibles concernant le suivi à long-terme. </a:t>
            </a:r>
          </a:p>
          <a:p>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13</a:t>
            </a:fld>
            <a:endParaRPr lang="fr-FR"/>
          </a:p>
        </p:txBody>
      </p:sp>
    </p:spTree>
    <p:extLst>
      <p:ext uri="{BB962C8B-B14F-4D97-AF65-F5344CB8AC3E}">
        <p14:creationId xmlns:p14="http://schemas.microsoft.com/office/powerpoint/2010/main" val="188426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Bien que mal connue, la physiopathologie de la sarcoïdose repose sur la formation de granulomes épithélioïdes sans nécrose caséeuse. Néanmoins, leur présence n’est pas pathognomonique de la maladie et doit faire rechercher certains diagnostics différentiels comme certaines pathologies tumorales (lymphomes), infectieuses (maladie de Whipple, Yersinia, mycobactéries, Syphilis, Chlamydia, </a:t>
            </a:r>
            <a:r>
              <a:rPr lang="fr-FR" sz="1200" kern="1200" dirty="0" err="1" smtClean="0">
                <a:solidFill>
                  <a:schemeClr val="tx1"/>
                </a:solidFill>
                <a:effectLst/>
                <a:latin typeface="+mn-lt"/>
                <a:ea typeface="+mn-ea"/>
                <a:cs typeface="+mn-cs"/>
              </a:rPr>
              <a:t>Bartonella</a:t>
            </a:r>
            <a:r>
              <a:rPr lang="fr-FR" sz="1200" kern="1200" dirty="0" smtClean="0">
                <a:solidFill>
                  <a:schemeClr val="tx1"/>
                </a:solidFill>
                <a:effectLst/>
                <a:latin typeface="+mn-lt"/>
                <a:ea typeface="+mn-ea"/>
                <a:cs typeface="+mn-cs"/>
              </a:rPr>
              <a:t>, tuberculose), inflammatoires (maladie de Crohn, maladie de Wegener) ou même certains granulomes réactionnels à la présence de corps étrangers (talc, zirconium)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Hunninghake</a:t>
            </a:r>
            <a:r>
              <a:rPr lang="fr-FR" sz="1200" b="1" kern="1200" dirty="0" smtClean="0">
                <a:solidFill>
                  <a:schemeClr val="tx1"/>
                </a:solidFill>
                <a:effectLst/>
                <a:latin typeface="+mn-lt"/>
                <a:ea typeface="+mn-ea"/>
                <a:cs typeface="+mn-cs"/>
              </a:rPr>
              <a:t> GW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Vasc</a:t>
            </a:r>
            <a:r>
              <a:rPr lang="fr-FR" sz="1200" b="1" kern="1200" dirty="0" smtClean="0">
                <a:solidFill>
                  <a:schemeClr val="tx1"/>
                </a:solidFill>
                <a:effectLst/>
                <a:latin typeface="+mn-lt"/>
                <a:ea typeface="+mn-ea"/>
                <a:cs typeface="+mn-cs"/>
              </a:rPr>
              <a:t> Diffuse Lung Dis. 1999).</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 plupart des études suggèrent que le développement de la sarcoïdose serait lié à la survenue de triggers environnementaux chez des patients génétiquement prédisposés. En effet, un patient avec un antécédent familial de sarcoïdose présenterait 2 à 4 fois plus de risque de développer la maladie, avec une héritabilité génétique estimée entre 39 et 70%. Concernant les facteurs environnementaux, de nombreux facteurs de risque ont été mis en évidence : l’exposition aux moisissures, aux pesticides, à certains types de fumées (les pompiers seraient à plus grand risque, et de nombreux secouristes du 11 septembre ont développé des pathologies sarcoïdose-</a:t>
            </a:r>
            <a:r>
              <a:rPr lang="fr-FR" sz="1200" kern="1200" dirty="0" err="1" smtClean="0">
                <a:solidFill>
                  <a:schemeClr val="tx1"/>
                </a:solidFill>
                <a:effectLst/>
                <a:latin typeface="+mn-lt"/>
                <a:ea typeface="+mn-ea"/>
                <a:cs typeface="+mn-cs"/>
              </a:rPr>
              <a:t>like</a:t>
            </a:r>
            <a:r>
              <a:rPr lang="fr-FR" sz="1200" kern="1200" dirty="0" smtClean="0">
                <a:solidFill>
                  <a:schemeClr val="tx1"/>
                </a:solidFill>
                <a:effectLst/>
                <a:latin typeface="+mn-lt"/>
                <a:ea typeface="+mn-ea"/>
                <a:cs typeface="+mn-cs"/>
              </a:rPr>
              <a:t> avec granulomes épithélioïdes). L’exposition à des agents infectieux comme les mycobactéries serait également un facteur de risque, entrainant une activation du système immunitaire par mimétisme moléculaire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Grunewald</a:t>
            </a:r>
            <a:r>
              <a:rPr lang="fr-FR" sz="1200" b="1" kern="1200" dirty="0" smtClean="0">
                <a:solidFill>
                  <a:schemeClr val="tx1"/>
                </a:solidFill>
                <a:effectLst/>
                <a:latin typeface="+mn-lt"/>
                <a:ea typeface="+mn-ea"/>
                <a:cs typeface="+mn-cs"/>
              </a:rPr>
              <a:t>, J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Nat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Dis </a:t>
            </a:r>
            <a:r>
              <a:rPr lang="fr-FR" sz="1200" b="1" kern="1200" dirty="0" err="1" smtClean="0">
                <a:solidFill>
                  <a:schemeClr val="tx1"/>
                </a:solidFill>
                <a:effectLst/>
                <a:latin typeface="+mn-lt"/>
                <a:ea typeface="+mn-ea"/>
                <a:cs typeface="+mn-cs"/>
              </a:rPr>
              <a:t>Primers</a:t>
            </a:r>
            <a:r>
              <a:rPr lang="fr-FR" sz="1200" b="1" kern="1200" dirty="0" smtClean="0">
                <a:solidFill>
                  <a:schemeClr val="tx1"/>
                </a:solidFill>
                <a:effectLst/>
                <a:latin typeface="+mn-lt"/>
                <a:ea typeface="+mn-ea"/>
                <a:cs typeface="+mn-cs"/>
              </a:rPr>
              <a:t> 2019)</a:t>
            </a:r>
            <a:r>
              <a:rPr lang="fr-FR" sz="1200" kern="1200" dirty="0" smtClean="0">
                <a:solidFill>
                  <a:schemeClr val="tx1"/>
                </a:solidFill>
                <a:effectLst/>
                <a:latin typeface="+mn-lt"/>
                <a:ea typeface="+mn-ea"/>
                <a:cs typeface="+mn-cs"/>
              </a:rPr>
              <a:t>.</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L’association de l’ensemble de ces facteurs est responsable d’une activation du système immunitaire inné, notamment des macrophages et des cellules dendritiques, qui expriment le complexe majeur d’histocompatibilité et peuvent alors exprimer certaines cytokines entraînant par la suite une réponse immunitaire adaptative. L’activation de ces cellules va engendrer par la suite une cascade de modifications métaboliques et immunitaires, responsables de la formation des granulomes épithélioïdes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b="0" kern="1200" baseline="0" dirty="0" smtClean="0">
                <a:solidFill>
                  <a:schemeClr val="tx1"/>
                </a:solidFill>
                <a:effectLst/>
                <a:latin typeface="+mn-lt"/>
                <a:ea typeface="+mn-ea"/>
                <a:cs typeface="+mn-cs"/>
              </a:rPr>
              <a:t> : </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marL="171450" lvl="0" indent="-171450" algn="just">
              <a:buFont typeface="Arial" charset="0"/>
              <a:buChar char="•"/>
            </a:pPr>
            <a:r>
              <a:rPr lang="fr-FR" sz="1200" kern="1200" dirty="0" smtClean="0">
                <a:solidFill>
                  <a:schemeClr val="tx1"/>
                </a:solidFill>
                <a:effectLst/>
                <a:latin typeface="+mn-lt"/>
                <a:ea typeface="+mn-ea"/>
                <a:cs typeface="+mn-cs"/>
              </a:rPr>
              <a:t> L’activation de la voie mTORC1 entraîne la différentiation des macrophages activés en cellules épithélioïdes </a:t>
            </a:r>
          </a:p>
          <a:p>
            <a:pPr marL="171450" lvl="0" indent="-171450" algn="just">
              <a:buFont typeface="Arial" charset="0"/>
              <a:buChar char="•"/>
            </a:pPr>
            <a:r>
              <a:rPr lang="fr-FR" sz="1200" kern="1200" dirty="0" smtClean="0">
                <a:solidFill>
                  <a:schemeClr val="tx1"/>
                </a:solidFill>
                <a:effectLst/>
                <a:latin typeface="+mn-lt"/>
                <a:ea typeface="+mn-ea"/>
                <a:cs typeface="+mn-cs"/>
              </a:rPr>
              <a:t>L’augmentation de la production de sérum amyloïde A (SAA) et de protéines de choc thermique (HSP) entraîne leur agrégation au sein des granulomes via des récepteurs comme TLR2 </a:t>
            </a:r>
          </a:p>
          <a:p>
            <a:pPr marL="171450" lvl="0" indent="-171450" algn="just">
              <a:buFont typeface="Arial" charset="0"/>
              <a:buChar char="•"/>
            </a:pPr>
            <a:r>
              <a:rPr lang="fr-FR" sz="1200" kern="1200" dirty="0" smtClean="0">
                <a:solidFill>
                  <a:schemeClr val="tx1"/>
                </a:solidFill>
                <a:effectLst/>
                <a:latin typeface="+mn-lt"/>
                <a:ea typeface="+mn-ea"/>
                <a:cs typeface="+mn-cs"/>
              </a:rPr>
              <a:t>La présence de multiples antigènes pathogènes entraine également une augmentation de la réponse cellulaire </a:t>
            </a:r>
            <a:r>
              <a:rPr lang="fr-FR" sz="1200" kern="1200" dirty="0" err="1" smtClean="0">
                <a:solidFill>
                  <a:schemeClr val="tx1"/>
                </a:solidFill>
                <a:effectLst/>
                <a:latin typeface="+mn-lt"/>
                <a:ea typeface="+mn-ea"/>
                <a:cs typeface="+mn-cs"/>
              </a:rPr>
              <a:t>T</a:t>
            </a:r>
            <a:r>
              <a:rPr lang="fr-FR" sz="1200" kern="1200" dirty="0" smtClean="0">
                <a:solidFill>
                  <a:schemeClr val="tx1"/>
                </a:solidFill>
                <a:effectLst/>
                <a:latin typeface="+mn-lt"/>
                <a:ea typeface="+mn-ea"/>
                <a:cs typeface="+mn-cs"/>
              </a:rPr>
              <a:t> favorisant la formation de LT helper Th1, Th17 et TH17.1 </a:t>
            </a:r>
          </a:p>
          <a:p>
            <a:pPr marL="171450" lvl="0" indent="-171450" algn="just">
              <a:buFont typeface="Arial" charset="0"/>
              <a:buChar char="•"/>
            </a:pPr>
            <a:r>
              <a:rPr lang="fr-FR" sz="1200" kern="1200" dirty="0" smtClean="0">
                <a:solidFill>
                  <a:schemeClr val="tx1"/>
                </a:solidFill>
                <a:effectLst/>
                <a:latin typeface="+mn-lt"/>
                <a:ea typeface="+mn-ea"/>
                <a:cs typeface="+mn-cs"/>
              </a:rPr>
              <a:t>L’altération de la réponse des LT régulateurs entretien ce phénomène en regard des tissus atteints, favorisant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alors une atteinte chronique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3</a:t>
            </a:fld>
            <a:endParaRPr lang="fr-FR"/>
          </a:p>
        </p:txBody>
      </p:sp>
    </p:spTree>
    <p:extLst>
      <p:ext uri="{BB962C8B-B14F-4D97-AF65-F5344CB8AC3E}">
        <p14:creationId xmlns:p14="http://schemas.microsoft.com/office/powerpoint/2010/main" val="58157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Les manifestations de la sarcoïdose sont variées et peuvent être multiples, limitées à un seul organe ou au contraire systémiques. </a:t>
            </a:r>
          </a:p>
          <a:p>
            <a:pPr algn="just"/>
            <a:r>
              <a:rPr lang="fr-FR" sz="1200" kern="1200" dirty="0" smtClean="0">
                <a:solidFill>
                  <a:schemeClr val="tx1"/>
                </a:solidFill>
                <a:effectLst/>
                <a:latin typeface="+mn-lt"/>
                <a:ea typeface="+mn-ea"/>
                <a:cs typeface="+mn-cs"/>
              </a:rPr>
              <a:t>Certaines présentations cliniques typiques ont été décrites et sont aujourd’hui considérées comme des </a:t>
            </a:r>
            <a:r>
              <a:rPr lang="fr-FR" sz="1200" b="0" kern="1200" dirty="0" smtClean="0">
                <a:solidFill>
                  <a:schemeClr val="tx1"/>
                </a:solidFill>
                <a:effectLst/>
                <a:latin typeface="+mn-lt"/>
                <a:ea typeface="+mn-ea"/>
                <a:cs typeface="+mn-cs"/>
              </a:rPr>
              <a:t>syndromes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Grunewald</a:t>
            </a:r>
            <a:r>
              <a:rPr lang="fr-FR" sz="1200" b="1" kern="1200" dirty="0" smtClean="0">
                <a:solidFill>
                  <a:schemeClr val="tx1"/>
                </a:solidFill>
                <a:effectLst/>
                <a:latin typeface="+mn-lt"/>
                <a:ea typeface="+mn-ea"/>
                <a:cs typeface="+mn-cs"/>
              </a:rPr>
              <a:t>, J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Nat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Dis </a:t>
            </a:r>
            <a:r>
              <a:rPr lang="fr-FR" sz="1200" b="1" kern="1200" dirty="0" err="1" smtClean="0">
                <a:solidFill>
                  <a:schemeClr val="tx1"/>
                </a:solidFill>
                <a:effectLst/>
                <a:latin typeface="+mn-lt"/>
                <a:ea typeface="+mn-ea"/>
                <a:cs typeface="+mn-cs"/>
              </a:rPr>
              <a:t>Primers</a:t>
            </a:r>
            <a:r>
              <a:rPr lang="fr-FR" sz="1200" b="1" kern="1200" dirty="0" smtClean="0">
                <a:solidFill>
                  <a:schemeClr val="tx1"/>
                </a:solidFill>
                <a:effectLst/>
                <a:latin typeface="+mn-lt"/>
                <a:ea typeface="+mn-ea"/>
                <a:cs typeface="+mn-cs"/>
              </a:rPr>
              <a:t> 2019)</a:t>
            </a:r>
            <a:r>
              <a:rPr lang="fr-FR" sz="1200" kern="1200" dirty="0" smtClean="0">
                <a:solidFill>
                  <a:schemeClr val="tx1"/>
                </a:solidFill>
                <a:effectLst/>
                <a:latin typeface="+mn-lt"/>
                <a:ea typeface="+mn-ea"/>
                <a:cs typeface="+mn-cs"/>
              </a:rPr>
              <a:t> : </a:t>
            </a:r>
          </a:p>
          <a:p>
            <a:pPr lvl="0" algn="just"/>
            <a:r>
              <a:rPr lang="fr-FR" sz="1200" kern="1200" dirty="0" smtClean="0">
                <a:solidFill>
                  <a:schemeClr val="tx1"/>
                </a:solidFill>
                <a:effectLst/>
                <a:latin typeface="+mn-lt"/>
                <a:ea typeface="+mn-ea"/>
                <a:cs typeface="+mn-cs"/>
              </a:rPr>
              <a:t>- Le </a:t>
            </a:r>
            <a:r>
              <a:rPr lang="fr-FR" sz="1200" b="1" kern="1200" dirty="0" smtClean="0">
                <a:solidFill>
                  <a:schemeClr val="tx1"/>
                </a:solidFill>
                <a:effectLst/>
                <a:latin typeface="+mn-lt"/>
                <a:ea typeface="+mn-ea"/>
                <a:cs typeface="+mn-cs"/>
              </a:rPr>
              <a:t>syndrome de </a:t>
            </a:r>
            <a:r>
              <a:rPr lang="fr-FR" sz="1200" b="1" kern="1200" dirty="0" err="1" smtClean="0">
                <a:solidFill>
                  <a:schemeClr val="tx1"/>
                </a:solidFill>
                <a:effectLst/>
                <a:latin typeface="+mn-lt"/>
                <a:ea typeface="+mn-ea"/>
                <a:cs typeface="+mn-cs"/>
              </a:rPr>
              <a:t>Lofgren</a:t>
            </a:r>
            <a:r>
              <a:rPr lang="fr-FR" sz="1200" kern="1200" dirty="0" smtClean="0">
                <a:solidFill>
                  <a:schemeClr val="tx1"/>
                </a:solidFill>
                <a:effectLst/>
                <a:latin typeface="+mn-lt"/>
                <a:ea typeface="+mn-ea"/>
                <a:cs typeface="+mn-cs"/>
              </a:rPr>
              <a:t> est caractérisé par une association entre arthrite, érythème noueux et adénopathies hilaires bilatérales et est retrouvé chez 9 à 34% des patients </a:t>
            </a:r>
          </a:p>
          <a:p>
            <a:pPr lvl="0" algn="just"/>
            <a:r>
              <a:rPr lang="fr-FR" sz="1200" kern="1200" dirty="0" smtClean="0">
                <a:solidFill>
                  <a:schemeClr val="tx1"/>
                </a:solidFill>
                <a:effectLst/>
                <a:latin typeface="+mn-lt"/>
                <a:ea typeface="+mn-ea"/>
                <a:cs typeface="+mn-cs"/>
              </a:rPr>
              <a:t>- Le </a:t>
            </a:r>
            <a:r>
              <a:rPr lang="fr-FR" sz="1200" b="1" kern="1200" dirty="0" smtClean="0">
                <a:solidFill>
                  <a:schemeClr val="tx1"/>
                </a:solidFill>
                <a:effectLst/>
                <a:latin typeface="+mn-lt"/>
                <a:ea typeface="+mn-ea"/>
                <a:cs typeface="+mn-cs"/>
              </a:rPr>
              <a:t>syndrome de </a:t>
            </a:r>
            <a:r>
              <a:rPr lang="fr-FR" sz="1200" b="1" kern="1200" dirty="0" err="1" smtClean="0">
                <a:solidFill>
                  <a:schemeClr val="tx1"/>
                </a:solidFill>
                <a:effectLst/>
                <a:latin typeface="+mn-lt"/>
                <a:ea typeface="+mn-ea"/>
                <a:cs typeface="+mn-cs"/>
              </a:rPr>
              <a:t>Heerfordt</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plus rare, associe un élargissement des glandes parotides et sous-maxillaires ainsi qu’une paralysie des nerfs crâniens (surtout le nerf VII)</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t>
            </a:r>
            <a:r>
              <a:rPr lang="fr-FR" sz="1200" b="1" kern="1200" dirty="0" smtClean="0">
                <a:solidFill>
                  <a:schemeClr val="tx1"/>
                </a:solidFill>
                <a:effectLst/>
                <a:latin typeface="+mn-lt"/>
                <a:ea typeface="+mn-ea"/>
                <a:cs typeface="+mn-cs"/>
              </a:rPr>
              <a:t>atteinte pulmonaire </a:t>
            </a:r>
            <a:r>
              <a:rPr lang="fr-FR" sz="1200" kern="1200" dirty="0" smtClean="0">
                <a:solidFill>
                  <a:schemeClr val="tx1"/>
                </a:solidFill>
                <a:effectLst/>
                <a:latin typeface="+mn-lt"/>
                <a:ea typeface="+mn-ea"/>
                <a:cs typeface="+mn-cs"/>
              </a:rPr>
              <a:t>est l’atteinte la plus fréquente de la sarcoïdose, et est retrouvé chez 80 à 90% des patients. Dans la plupart des cas, l’atteinte est révélée par la présence d’adénopathies hilaires ou médiastinales mises en évidence au décours d’une radiographie thoracique. Les principaux symptômes respiratoires rapportés par les patients sont la dyspnée, la toux, ainsi que des douleurs thoraciques. Environ 65% des patients présentent une altération des tests respiratoires. Bien que d’évolution favorable dans la plupart des cas, certains patients présenteront une évolution péjorative de la maladie avec l’apparition d’une fibrose pulmonaire souvent associée à une hypertension artérielle pulmonaire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t>
            </a:r>
            <a:r>
              <a:rPr lang="fr-FR" sz="1200" b="1" kern="1200" dirty="0" smtClean="0">
                <a:solidFill>
                  <a:schemeClr val="tx1"/>
                </a:solidFill>
                <a:effectLst/>
                <a:latin typeface="+mn-lt"/>
                <a:ea typeface="+mn-ea"/>
                <a:cs typeface="+mn-cs"/>
              </a:rPr>
              <a:t>atteinte cutanée </a:t>
            </a:r>
            <a:r>
              <a:rPr lang="fr-FR" sz="1200" kern="1200" dirty="0" smtClean="0">
                <a:solidFill>
                  <a:schemeClr val="tx1"/>
                </a:solidFill>
                <a:effectLst/>
                <a:latin typeface="+mn-lt"/>
                <a:ea typeface="+mn-ea"/>
                <a:cs typeface="+mn-cs"/>
              </a:rPr>
              <a:t>de la sarcoïdose est la deuxième atteinte la plus fréquente, pouvant toucher entre 25 et 35% des patients. Cette atteinte présente peu d’impact sur le pronostic et l’évolution de la maladie, mais entraîne un réel impact sur la qualité de vie des patients. Les atteintes les plus fréquemment retrouvées sont le lupus pernio, avec une érosion possible du cartilage et de la structure osseuses sous-jacents, qui est souvent associé à une atteinte chronique et extra-pulmonaire de la maladie, ainsi que l’érythème noueux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t>
            </a:r>
            <a:r>
              <a:rPr lang="fr-FR" sz="1200" b="1" kern="1200" dirty="0" smtClean="0">
                <a:solidFill>
                  <a:schemeClr val="tx1"/>
                </a:solidFill>
                <a:effectLst/>
                <a:latin typeface="+mn-lt"/>
                <a:ea typeface="+mn-ea"/>
                <a:cs typeface="+mn-cs"/>
              </a:rPr>
              <a:t>atteinte oculaire </a:t>
            </a:r>
            <a:r>
              <a:rPr lang="fr-FR" sz="1200" kern="1200" dirty="0" smtClean="0">
                <a:solidFill>
                  <a:schemeClr val="tx1"/>
                </a:solidFill>
                <a:effectLst/>
                <a:latin typeface="+mn-lt"/>
                <a:ea typeface="+mn-ea"/>
                <a:cs typeface="+mn-cs"/>
              </a:rPr>
              <a:t>est également fréquente, impliquant 5 à 25% des patients, et est le plus souvent caractérisée par une uvéite antérieure, ou postérieure (généralement associée à un atteinte du système nerveux central).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t>
            </a:r>
            <a:r>
              <a:rPr lang="fr-FR" sz="1200" b="1" kern="1200" dirty="0" smtClean="0">
                <a:solidFill>
                  <a:schemeClr val="tx1"/>
                </a:solidFill>
                <a:effectLst/>
                <a:latin typeface="+mn-lt"/>
                <a:ea typeface="+mn-ea"/>
                <a:cs typeface="+mn-cs"/>
              </a:rPr>
              <a:t>atteinte cardiaque et </a:t>
            </a:r>
            <a:r>
              <a:rPr lang="fr-FR" sz="1200" kern="1200" dirty="0" smtClean="0">
                <a:solidFill>
                  <a:schemeClr val="tx1"/>
                </a:solidFill>
                <a:effectLst/>
                <a:latin typeface="+mn-lt"/>
                <a:ea typeface="+mn-ea"/>
                <a:cs typeface="+mn-cs"/>
              </a:rPr>
              <a:t>du </a:t>
            </a:r>
            <a:r>
              <a:rPr lang="fr-FR" sz="1200" b="1" kern="1200" dirty="0" smtClean="0">
                <a:solidFill>
                  <a:schemeClr val="tx1"/>
                </a:solidFill>
                <a:effectLst/>
                <a:latin typeface="+mn-lt"/>
                <a:ea typeface="+mn-ea"/>
                <a:cs typeface="+mn-cs"/>
              </a:rPr>
              <a:t>système nerveux central</a:t>
            </a:r>
            <a:r>
              <a:rPr lang="fr-FR" sz="1200" kern="1200" dirty="0" smtClean="0">
                <a:solidFill>
                  <a:schemeClr val="tx1"/>
                </a:solidFill>
                <a:effectLst/>
                <a:latin typeface="+mn-lt"/>
                <a:ea typeface="+mn-ea"/>
                <a:cs typeface="+mn-cs"/>
              </a:rPr>
              <a:t> sont plus rares ( &lt; 10% des patients) mais se présenteront plus volontiers sous la forme d’atteinte sévères pouvant impacter le pronostic de la maladie. En effet, l’atteinte cardiaque est associée à une augmentation de la mortalité, le plus souvent par arythmie ventriculaire, par troubles de la conduction de haut degré ou par insuffisance cardiaque terminale en lien avec une fibrose ou une infiltration myocardique par les granulomes. L’atteinte neurologique est variée, allant d’une paralysie des nerfs crâniens, aux céphalées, et parfois jusqu’à l’apparition de troubles cognitifs voire même d’épilepsie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Les atteintes peuvent être directement liées à la présence de granulomes au sein des tissus impliqués, mais également en lien avec le relargage de certains médiateurs par les macrophages activés, comme </a:t>
            </a:r>
            <a:r>
              <a:rPr lang="fr-FR" sz="1200" b="1" kern="1200" dirty="0" smtClean="0">
                <a:solidFill>
                  <a:schemeClr val="tx1"/>
                </a:solidFill>
                <a:effectLst/>
                <a:latin typeface="+mn-lt"/>
                <a:ea typeface="+mn-ea"/>
                <a:cs typeface="+mn-cs"/>
              </a:rPr>
              <a:t>l’hypercalcémie</a:t>
            </a:r>
            <a:r>
              <a:rPr lang="fr-FR" sz="1200" kern="1200" dirty="0" smtClean="0">
                <a:solidFill>
                  <a:schemeClr val="tx1"/>
                </a:solidFill>
                <a:effectLst/>
                <a:latin typeface="+mn-lt"/>
                <a:ea typeface="+mn-ea"/>
                <a:cs typeface="+mn-cs"/>
              </a:rPr>
              <a:t> (retrouvée chez 10% des patients) ou encore </a:t>
            </a:r>
            <a:r>
              <a:rPr lang="fr-FR" sz="1200" b="1" kern="1200" dirty="0" smtClean="0">
                <a:solidFill>
                  <a:schemeClr val="tx1"/>
                </a:solidFill>
                <a:effectLst/>
                <a:latin typeface="+mn-lt"/>
                <a:ea typeface="+mn-ea"/>
                <a:cs typeface="+mn-cs"/>
              </a:rPr>
              <a:t>l’hypercalciurie</a:t>
            </a:r>
            <a:r>
              <a:rPr lang="fr-FR" sz="1200" kern="1200" dirty="0" smtClean="0">
                <a:solidFill>
                  <a:schemeClr val="tx1"/>
                </a:solidFill>
                <a:effectLst/>
                <a:latin typeface="+mn-lt"/>
                <a:ea typeface="+mn-ea"/>
                <a:cs typeface="+mn-cs"/>
              </a:rPr>
              <a:t> (chez 40% des patients)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Grunewald</a:t>
            </a:r>
            <a:r>
              <a:rPr lang="fr-FR" sz="1200" b="1" kern="1200" dirty="0" smtClean="0">
                <a:solidFill>
                  <a:schemeClr val="tx1"/>
                </a:solidFill>
                <a:effectLst/>
                <a:latin typeface="+mn-lt"/>
                <a:ea typeface="+mn-ea"/>
                <a:cs typeface="+mn-cs"/>
              </a:rPr>
              <a:t>, J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Nat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Dis </a:t>
            </a:r>
            <a:r>
              <a:rPr lang="fr-FR" sz="1200" b="1" kern="1200" dirty="0" err="1" smtClean="0">
                <a:solidFill>
                  <a:schemeClr val="tx1"/>
                </a:solidFill>
                <a:effectLst/>
                <a:latin typeface="+mn-lt"/>
                <a:ea typeface="+mn-ea"/>
                <a:cs typeface="+mn-cs"/>
              </a:rPr>
              <a:t>Primers</a:t>
            </a:r>
            <a:r>
              <a:rPr lang="fr-FR" sz="1200" b="1" kern="1200" dirty="0" smtClean="0">
                <a:solidFill>
                  <a:schemeClr val="tx1"/>
                </a:solidFill>
                <a:effectLst/>
                <a:latin typeface="+mn-lt"/>
                <a:ea typeface="+mn-ea"/>
                <a:cs typeface="+mn-cs"/>
              </a:rPr>
              <a:t> 2019)</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L’atteinte hépatique, bien que fréquemment retrouvée chez les patients atteints de sarcoïdose, reste cependant méconnue et sous-diagnostiquée.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4</a:t>
            </a:fld>
            <a:endParaRPr lang="fr-FR"/>
          </a:p>
        </p:txBody>
      </p:sp>
    </p:spTree>
    <p:extLst>
      <p:ext uri="{BB962C8B-B14F-4D97-AF65-F5344CB8AC3E}">
        <p14:creationId xmlns:p14="http://schemas.microsoft.com/office/powerpoint/2010/main" val="128424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L’atteinte hépatique est l’une des atteintes les plus fréquemment retrouvée dans la sarcoïdose, avec une prévalence entre 10 et 20%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Grunewald</a:t>
            </a:r>
            <a:r>
              <a:rPr lang="fr-FR" sz="1200" b="1" kern="1200" dirty="0" smtClean="0">
                <a:solidFill>
                  <a:schemeClr val="tx1"/>
                </a:solidFill>
                <a:effectLst/>
                <a:latin typeface="+mn-lt"/>
                <a:ea typeface="+mn-ea"/>
                <a:cs typeface="+mn-cs"/>
              </a:rPr>
              <a:t>, J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Nat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Dis </a:t>
            </a:r>
            <a:r>
              <a:rPr lang="fr-FR" sz="1200" b="1" kern="1200" dirty="0" err="1" smtClean="0">
                <a:solidFill>
                  <a:schemeClr val="tx1"/>
                </a:solidFill>
                <a:effectLst/>
                <a:latin typeface="+mn-lt"/>
                <a:ea typeface="+mn-ea"/>
                <a:cs typeface="+mn-cs"/>
              </a:rPr>
              <a:t>Primers</a:t>
            </a:r>
            <a:r>
              <a:rPr lang="fr-FR" sz="1200" b="1" kern="1200" dirty="0" smtClean="0">
                <a:solidFill>
                  <a:schemeClr val="tx1"/>
                </a:solidFill>
                <a:effectLst/>
                <a:latin typeface="+mn-lt"/>
                <a:ea typeface="+mn-ea"/>
                <a:cs typeface="+mn-cs"/>
              </a:rPr>
              <a:t> 2019)</a:t>
            </a:r>
            <a:r>
              <a:rPr lang="fr-FR" sz="1200" kern="1200" dirty="0" smtClean="0">
                <a:solidFill>
                  <a:schemeClr val="tx1"/>
                </a:solidFill>
                <a:effectLst/>
                <a:latin typeface="+mn-lt"/>
                <a:ea typeface="+mn-ea"/>
                <a:cs typeface="+mn-cs"/>
              </a:rPr>
              <a:t>. Cependant, sa prévalence est probablement sous-estimée, avec certaines données d’études post-mortem retrouvant une atteinte hépatique variant entre 45 et 70 % des cas </a:t>
            </a:r>
            <a:r>
              <a:rPr lang="fr-FR" sz="1200" b="1" kern="1200" dirty="0" smtClean="0">
                <a:solidFill>
                  <a:schemeClr val="tx1"/>
                </a:solidFill>
                <a:effectLst/>
                <a:latin typeface="+mn-lt"/>
                <a:ea typeface="+mn-ea"/>
                <a:cs typeface="+mn-cs"/>
              </a:rPr>
              <a:t>(Graf C et al, JHEP </a:t>
            </a:r>
            <a:r>
              <a:rPr lang="fr-FR" sz="1200" b="1" kern="1200" dirty="0" err="1" smtClean="0">
                <a:solidFill>
                  <a:schemeClr val="tx1"/>
                </a:solidFill>
                <a:effectLst/>
                <a:latin typeface="+mn-lt"/>
                <a:ea typeface="+mn-ea"/>
                <a:cs typeface="+mn-cs"/>
              </a:rPr>
              <a:t>Rep</a:t>
            </a:r>
            <a:r>
              <a:rPr lang="fr-FR" sz="1200" b="1" kern="1200" dirty="0" smtClean="0">
                <a:solidFill>
                  <a:schemeClr val="tx1"/>
                </a:solidFill>
                <a:effectLst/>
                <a:latin typeface="+mn-lt"/>
                <a:ea typeface="+mn-ea"/>
                <a:cs typeface="+mn-cs"/>
              </a:rPr>
              <a:t>. 2021). </a:t>
            </a:r>
            <a:r>
              <a:rPr lang="fr-FR" sz="1200" kern="1200" dirty="0" smtClean="0">
                <a:solidFill>
                  <a:schemeClr val="tx1"/>
                </a:solidFill>
                <a:effectLst/>
                <a:latin typeface="+mn-lt"/>
                <a:ea typeface="+mn-ea"/>
                <a:cs typeface="+mn-cs"/>
              </a:rPr>
              <a:t>Souvent associée à d’autres atteintes, la sarcoïdose hépatique isolée peut survenir dans environ 13% des cas selon les séries </a:t>
            </a:r>
            <a:r>
              <a:rPr lang="fr-FR" sz="1200" b="1" kern="1200" dirty="0" smtClean="0">
                <a:solidFill>
                  <a:schemeClr val="tx1"/>
                </a:solidFill>
                <a:effectLst/>
                <a:latin typeface="+mn-lt"/>
                <a:ea typeface="+mn-ea"/>
                <a:cs typeface="+mn-cs"/>
              </a:rPr>
              <a:t>(Kennedy PT et al, </a:t>
            </a:r>
            <a:r>
              <a:rPr lang="fr-FR" sz="1200" b="1" kern="1200" dirty="0" err="1" smtClean="0">
                <a:solidFill>
                  <a:schemeClr val="tx1"/>
                </a:solidFill>
                <a:effectLst/>
                <a:latin typeface="+mn-lt"/>
                <a:ea typeface="+mn-ea"/>
                <a:cs typeface="+mn-cs"/>
              </a:rPr>
              <a:t>Eur</a:t>
            </a:r>
            <a:r>
              <a:rPr lang="fr-FR" sz="1200" b="1" kern="1200" dirty="0" smtClean="0">
                <a:solidFill>
                  <a:schemeClr val="tx1"/>
                </a:solidFill>
                <a:effectLst/>
                <a:latin typeface="+mn-lt"/>
                <a:ea typeface="+mn-ea"/>
                <a:cs typeface="+mn-cs"/>
              </a:rPr>
              <a:t> J </a:t>
            </a:r>
            <a:r>
              <a:rPr lang="fr-FR" sz="1200" b="1" kern="1200" dirty="0" err="1" smtClean="0">
                <a:solidFill>
                  <a:schemeClr val="tx1"/>
                </a:solidFill>
                <a:effectLst/>
                <a:latin typeface="+mn-lt"/>
                <a:ea typeface="+mn-ea"/>
                <a:cs typeface="+mn-cs"/>
              </a:rPr>
              <a:t>Gastroenterol</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Hepatol</a:t>
            </a:r>
            <a:r>
              <a:rPr lang="fr-FR" sz="1200" b="1" kern="1200" dirty="0" smtClean="0">
                <a:solidFill>
                  <a:schemeClr val="tx1"/>
                </a:solidFill>
                <a:effectLst/>
                <a:latin typeface="+mn-lt"/>
                <a:ea typeface="+mn-ea"/>
                <a:cs typeface="+mn-cs"/>
              </a:rPr>
              <a:t>. 2006). </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 diagnostic de la sarcoïdose, quels que soient les organes impliqués, reste un diagnostic d’exclusion reposant sur la mise en évidence à</a:t>
            </a:r>
            <a:r>
              <a:rPr lang="fr-FR" sz="1200" kern="1200" baseline="0" dirty="0" smtClean="0">
                <a:solidFill>
                  <a:schemeClr val="tx1"/>
                </a:solidFill>
                <a:effectLst/>
                <a:latin typeface="+mn-lt"/>
                <a:ea typeface="+mn-ea"/>
                <a:cs typeface="+mn-cs"/>
              </a:rPr>
              <a:t> l’</a:t>
            </a:r>
            <a:r>
              <a:rPr lang="fr-FR" sz="1200" kern="1200" dirty="0" smtClean="0">
                <a:solidFill>
                  <a:schemeClr val="tx1"/>
                </a:solidFill>
                <a:effectLst/>
                <a:latin typeface="+mn-lt"/>
                <a:ea typeface="+mn-ea"/>
                <a:cs typeface="+mn-cs"/>
              </a:rPr>
              <a:t>histologie de granulomes épithélioïdes sans nécrose caséeuse associée à un contexte clinique, biologique et radiologique évocateur et après élimination des autres causes de granulomatose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Malgré une atteinte relativement fréquente, la sarcoïdose hépatique reste cependant méconnue. Depuis les années 1950, 584 articles ont été publiés sur </a:t>
            </a:r>
            <a:r>
              <a:rPr lang="fr-FR" sz="1200" kern="1200" dirty="0" err="1" smtClean="0">
                <a:solidFill>
                  <a:schemeClr val="tx1"/>
                </a:solidFill>
                <a:effectLst/>
                <a:latin typeface="+mn-lt"/>
                <a:ea typeface="+mn-ea"/>
                <a:cs typeface="+mn-cs"/>
              </a:rPr>
              <a:t>PubMed</a:t>
            </a:r>
            <a:r>
              <a:rPr lang="fr-FR" sz="1200" kern="1200" dirty="0" smtClean="0">
                <a:solidFill>
                  <a:schemeClr val="tx1"/>
                </a:solidFill>
                <a:effectLst/>
                <a:latin typeface="+mn-lt"/>
                <a:ea typeface="+mn-ea"/>
                <a:cs typeface="+mn-cs"/>
              </a:rPr>
              <a:t> dont quasiment la moitié est constituée de case-report, avec peu d’essais ou de cohortes de grande envergure.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5</a:t>
            </a:fld>
            <a:endParaRPr lang="fr-FR"/>
          </a:p>
        </p:txBody>
      </p:sp>
    </p:spTree>
    <p:extLst>
      <p:ext uri="{BB962C8B-B14F-4D97-AF65-F5344CB8AC3E}">
        <p14:creationId xmlns:p14="http://schemas.microsoft.com/office/powerpoint/2010/main" val="188899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 sarcoïdose hépatique est le plus souvent asymptomatique, et est souvent diagnostiquée dans le cadre du bilan d’extension d’une sarcoïdose </a:t>
            </a:r>
            <a:r>
              <a:rPr lang="fr-FR" sz="1200" kern="1200" dirty="0" err="1" smtClean="0">
                <a:solidFill>
                  <a:schemeClr val="tx1"/>
                </a:solidFill>
                <a:effectLst/>
                <a:latin typeface="+mn-lt"/>
                <a:ea typeface="+mn-ea"/>
                <a:cs typeface="+mn-cs"/>
              </a:rPr>
              <a:t>médiastinopulmonaire</a:t>
            </a:r>
            <a:r>
              <a:rPr lang="fr-FR" sz="1200" kern="1200" dirty="0" smtClean="0">
                <a:solidFill>
                  <a:schemeClr val="tx1"/>
                </a:solidFill>
                <a:effectLst/>
                <a:latin typeface="+mn-lt"/>
                <a:ea typeface="+mn-ea"/>
                <a:cs typeface="+mn-cs"/>
              </a:rPr>
              <a:t> par exemple, ou de manière fortuite à l’analyse histologique d’une biopsie hépatique (</a:t>
            </a:r>
            <a:r>
              <a:rPr lang="fr-FR" sz="1200" b="1" kern="1200" dirty="0" smtClean="0">
                <a:solidFill>
                  <a:schemeClr val="tx1"/>
                </a:solidFill>
                <a:effectLst/>
                <a:latin typeface="+mn-lt"/>
                <a:ea typeface="+mn-ea"/>
                <a:cs typeface="+mn-cs"/>
              </a:rPr>
              <a:t>Kumar M, Herrera JL, Clin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Dis. 2019). </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Les manifestations cliniques de la sarcoïdose hépatique sont variées, allant des perturbations du bilan hépatique jusqu’à la cirrhose.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Les anomalies du bilan hépatique sont fréquemment retrouvées chez les patients présentant une sarcoïdose hépatique. Une cohorte de 345 cas incidents de sarcoïdose sur 30 ans (19 cas d’atteinte hépatique) et une cohorte rétrospective de 1476 patients (avec 62 cas de sarcoïdose hépatique) se sont intéressées aux manifestations cliniques de ces patients.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Une cholestase hépatique était retrouvée dans 66 à 90% des cas, pouvant aller jusqu’à 10 fois la normale. La présence d’une cytolyse hépatique était moins fréquente, et souvent plus modérée</a:t>
            </a:r>
            <a:r>
              <a:rPr lang="fr-FR" sz="1200"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Ungprasert</a:t>
            </a:r>
            <a:r>
              <a:rPr lang="fr-FR" sz="1200" b="1" kern="1200" dirty="0" smtClean="0">
                <a:solidFill>
                  <a:schemeClr val="tx1"/>
                </a:solidFill>
                <a:effectLst/>
                <a:latin typeface="+mn-lt"/>
                <a:ea typeface="+mn-ea"/>
                <a:cs typeface="+mn-cs"/>
              </a:rPr>
              <a:t> P et al, Am J </a:t>
            </a:r>
            <a:r>
              <a:rPr lang="fr-FR" sz="1200" b="1" kern="1200" dirty="0" err="1" smtClean="0">
                <a:solidFill>
                  <a:schemeClr val="tx1"/>
                </a:solidFill>
                <a:effectLst/>
                <a:latin typeface="+mn-lt"/>
                <a:ea typeface="+mn-ea"/>
                <a:cs typeface="+mn-cs"/>
              </a:rPr>
              <a:t>Gastroenterol</a:t>
            </a:r>
            <a:r>
              <a:rPr lang="fr-FR" sz="1200" b="1" kern="1200" dirty="0" smtClean="0">
                <a:solidFill>
                  <a:schemeClr val="tx1"/>
                </a:solidFill>
                <a:effectLst/>
                <a:latin typeface="+mn-lt"/>
                <a:ea typeface="+mn-ea"/>
                <a:cs typeface="+mn-cs"/>
              </a:rPr>
              <a:t>. 2017 / Graf C et al, JHEP </a:t>
            </a:r>
            <a:r>
              <a:rPr lang="fr-FR" sz="1200" b="1" kern="1200" dirty="0" err="1" smtClean="0">
                <a:solidFill>
                  <a:schemeClr val="tx1"/>
                </a:solidFill>
                <a:effectLst/>
                <a:latin typeface="+mn-lt"/>
                <a:ea typeface="+mn-ea"/>
                <a:cs typeface="+mn-cs"/>
              </a:rPr>
              <a:t>Rep</a:t>
            </a:r>
            <a:r>
              <a:rPr lang="fr-FR" sz="1200" b="1" kern="1200" dirty="0" smtClean="0">
                <a:solidFill>
                  <a:schemeClr val="tx1"/>
                </a:solidFill>
                <a:effectLst/>
                <a:latin typeface="+mn-lt"/>
                <a:ea typeface="+mn-ea"/>
                <a:cs typeface="+mn-cs"/>
              </a:rPr>
              <a:t>. 2021).</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Environ 60% des patients présentant une atteinte hépatique rapportent également des signes généraux, comme de la fièvre, des sueurs nocturnes, ou une anorexie avec perte de poids. Un patient sur 5 rapporte une hépatomégalie et jusqu’à un quart des patients des douleurs abdominales associées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 prévalence des atteintes sévères de sarcoïdose hépatique varie selon les séries entre 3 et 28%, avec peu de données disponibles et majoritairement issues de case report. </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Une étude multicentrique rétrospective a rapporté 12 cas de sarcoïdose hépatique compliquée d’hypertension portale.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Dans 2/3 des cas, l’atteinte hépatique était inaugurale. Neuf patients ont développé de l’ascite et six ont présenté une hémorragie digestive sur rupture de varices œsophagiennes. Huit patients ont développé une cirrhose après un suivi médian de 7 ans  </a:t>
            </a:r>
            <a:r>
              <a:rPr lang="fr-FR" sz="1200" b="1" kern="1200" dirty="0" smtClean="0">
                <a:solidFill>
                  <a:schemeClr val="tx1"/>
                </a:solidFill>
                <a:effectLst/>
                <a:latin typeface="+mn-lt"/>
                <a:ea typeface="+mn-ea"/>
                <a:cs typeface="+mn-cs"/>
              </a:rPr>
              <a:t>(Fauter M et al, Front Med (Lausanne) 2022).</a:t>
            </a:r>
            <a:r>
              <a:rPr lang="fr-FR" sz="1200" kern="1200" dirty="0" smtClean="0">
                <a:solidFill>
                  <a:schemeClr val="tx1"/>
                </a:solidFill>
                <a:effectLst/>
                <a:latin typeface="+mn-lt"/>
                <a:ea typeface="+mn-ea"/>
                <a:cs typeface="+mn-cs"/>
              </a:rPr>
              <a:t> Les mécanismes de l’hypertension portale chez ces patients peuvent être multiples, soit par compression des veinules portes par les granulomes, soit en lien avec une cirrhose biliaire secondaire à une cholestase chronique intrahépatique </a:t>
            </a:r>
            <a:r>
              <a:rPr lang="fr-FR" sz="1200" b="1" kern="1200" dirty="0" smtClean="0">
                <a:solidFill>
                  <a:schemeClr val="tx1"/>
                </a:solidFill>
                <a:effectLst/>
                <a:latin typeface="+mn-lt"/>
                <a:ea typeface="+mn-ea"/>
                <a:cs typeface="+mn-cs"/>
              </a:rPr>
              <a:t>(Valla D et al, Q J Med. 1987). </a:t>
            </a:r>
            <a:r>
              <a:rPr lang="fr-FR" sz="1200" kern="1200" dirty="0" smtClean="0">
                <a:solidFill>
                  <a:schemeClr val="tx1"/>
                </a:solidFill>
                <a:effectLst/>
                <a:latin typeface="+mn-lt"/>
                <a:ea typeface="+mn-ea"/>
                <a:cs typeface="+mn-cs"/>
              </a:rPr>
              <a:t>L’atteinte hépatique avancée est responsable d’environ 5% des décès chez les patients atteints de sarcoïdose hépatique chronique et certains patients nécessiteront même une transplantation hépatique </a:t>
            </a:r>
            <a:r>
              <a:rPr lang="fr-FR" sz="1200" b="1" kern="1200" dirty="0" smtClean="0">
                <a:solidFill>
                  <a:schemeClr val="tx1"/>
                </a:solidFill>
                <a:effectLst/>
                <a:latin typeface="+mn-lt"/>
                <a:ea typeface="+mn-ea"/>
                <a:cs typeface="+mn-cs"/>
              </a:rPr>
              <a:t>(Hu X et al, </a:t>
            </a:r>
            <a:r>
              <a:rPr lang="fr-FR" sz="1200" b="1" kern="1200" dirty="0" err="1" smtClean="0">
                <a:solidFill>
                  <a:schemeClr val="tx1"/>
                </a:solidFill>
                <a:effectLst/>
                <a:latin typeface="+mn-lt"/>
                <a:ea typeface="+mn-ea"/>
                <a:cs typeface="+mn-cs"/>
              </a:rPr>
              <a:t>Sarcoidosis</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Vasc</a:t>
            </a:r>
            <a:r>
              <a:rPr lang="fr-FR" sz="1200" b="1" kern="1200" dirty="0" smtClean="0">
                <a:solidFill>
                  <a:schemeClr val="tx1"/>
                </a:solidFill>
                <a:effectLst/>
                <a:latin typeface="+mn-lt"/>
                <a:ea typeface="+mn-ea"/>
                <a:cs typeface="+mn-cs"/>
              </a:rPr>
              <a:t> Diffuse Lung Dis. 2016).</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6</a:t>
            </a:fld>
            <a:endParaRPr lang="fr-FR"/>
          </a:p>
        </p:txBody>
      </p:sp>
    </p:spTree>
    <p:extLst>
      <p:ext uri="{BB962C8B-B14F-4D97-AF65-F5344CB8AC3E}">
        <p14:creationId xmlns:p14="http://schemas.microsoft.com/office/powerpoint/2010/main" val="751174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L’obtention d’une preuve anatomopathologique est une étape essentielle au diagnostic de la sarcoïdose hépatique, et devra systématiquement être obtenue (soit par biopsie hépatique, soit par biopsie d’un autre site atteint en cas de facilité de prélèvement).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 mise en évidence d’un granulome </a:t>
            </a:r>
            <a:r>
              <a:rPr lang="fr-FR" sz="1200" kern="1200" dirty="0" err="1" smtClean="0">
                <a:solidFill>
                  <a:schemeClr val="tx1"/>
                </a:solidFill>
                <a:effectLst/>
                <a:latin typeface="+mn-lt"/>
                <a:ea typeface="+mn-ea"/>
                <a:cs typeface="+mn-cs"/>
              </a:rPr>
              <a:t>épithélioïde</a:t>
            </a:r>
            <a:r>
              <a:rPr lang="fr-FR" sz="1200" kern="1200" dirty="0" smtClean="0">
                <a:solidFill>
                  <a:schemeClr val="tx1"/>
                </a:solidFill>
                <a:effectLst/>
                <a:latin typeface="+mn-lt"/>
                <a:ea typeface="+mn-ea"/>
                <a:cs typeface="+mn-cs"/>
              </a:rPr>
              <a:t> sans nécrose caséeuse (image A) est quasiment systématique, et environ 50% seront gigantocellulaires. Leur distribution peut être multifocale, avec une répartition péri lobulaire dans 70% des cas, portale ou péri portale dans 60% des cas </a:t>
            </a:r>
            <a:r>
              <a:rPr lang="fr-FR" sz="1200" b="1" kern="1200" dirty="0" smtClean="0">
                <a:solidFill>
                  <a:schemeClr val="tx1"/>
                </a:solidFill>
                <a:effectLst/>
                <a:latin typeface="+mn-lt"/>
                <a:ea typeface="+mn-ea"/>
                <a:cs typeface="+mn-cs"/>
              </a:rPr>
              <a:t>(Horst LJ et al,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Int. 2025).</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Les lésions biliaires sont également fréquentes et retrouvées chez environ 60% des patients. Dans les séries, 15% des patients présentent une ductopénie (image B), et 28% une prolifération cholangiolaire. Des modifications biliaires aspécifiques étaient également mises en évidence dans 37% des cas. Environ 14% des patients présentent des atteintes histologiques similaires à celles retrouvées dans la cholangite sclérosante primitive, pouvant rendre la distinction entre les deux entités difficile </a:t>
            </a:r>
            <a:r>
              <a:rPr lang="fr-FR" sz="1200" b="1" kern="1200" dirty="0" smtClean="0">
                <a:solidFill>
                  <a:schemeClr val="tx1"/>
                </a:solidFill>
                <a:effectLst/>
                <a:latin typeface="+mn-lt"/>
                <a:ea typeface="+mn-ea"/>
                <a:cs typeface="+mn-cs"/>
              </a:rPr>
              <a:t>(Horst LJ et al,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Int. 2025).</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Chez environ 20% des patients, une atteinte vasculaire était également retrouvée, principalement à type de dilatation sinusoïdale ou d’hyperplasie nodulaire régénérative (image C)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Devaney</a:t>
            </a:r>
            <a:r>
              <a:rPr lang="fr-FR" sz="1200" b="1" kern="1200" dirty="0" smtClean="0">
                <a:solidFill>
                  <a:schemeClr val="tx1"/>
                </a:solidFill>
                <a:effectLst/>
                <a:latin typeface="+mn-lt"/>
                <a:ea typeface="+mn-ea"/>
                <a:cs typeface="+mn-cs"/>
              </a:rPr>
              <a:t> K et al, Am J </a:t>
            </a:r>
            <a:r>
              <a:rPr lang="fr-FR" sz="1200" b="1" kern="1200" dirty="0" err="1" smtClean="0">
                <a:solidFill>
                  <a:schemeClr val="tx1"/>
                </a:solidFill>
                <a:effectLst/>
                <a:latin typeface="+mn-lt"/>
                <a:ea typeface="+mn-ea"/>
                <a:cs typeface="+mn-cs"/>
              </a:rPr>
              <a:t>Surg</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Pathol</a:t>
            </a:r>
            <a:r>
              <a:rPr lang="fr-FR" sz="1200" b="1" kern="1200" dirty="0" smtClean="0">
                <a:solidFill>
                  <a:schemeClr val="tx1"/>
                </a:solidFill>
                <a:effectLst/>
                <a:latin typeface="+mn-lt"/>
                <a:ea typeface="+mn-ea"/>
                <a:cs typeface="+mn-cs"/>
              </a:rPr>
              <a:t>. 1993).</a:t>
            </a:r>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7</a:t>
            </a:fld>
            <a:endParaRPr lang="fr-FR"/>
          </a:p>
        </p:txBody>
      </p:sp>
    </p:spTree>
    <p:extLst>
      <p:ext uri="{BB962C8B-B14F-4D97-AF65-F5344CB8AC3E}">
        <p14:creationId xmlns:p14="http://schemas.microsoft.com/office/powerpoint/2010/main" val="185359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L’apport de l’imagerie est généralement faible et assez peu sensible pour la détection des lésions hépatiques de la sarcoïdose, avec un taux de détection de seulement 5%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Ryland</a:t>
            </a:r>
            <a:r>
              <a:rPr lang="fr-FR" sz="1200" b="1" kern="1200" dirty="0" smtClean="0">
                <a:solidFill>
                  <a:schemeClr val="tx1"/>
                </a:solidFill>
                <a:effectLst/>
                <a:latin typeface="+mn-lt"/>
                <a:ea typeface="+mn-ea"/>
                <a:cs typeface="+mn-cs"/>
              </a:rPr>
              <a:t> KL. Clin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Dis (Hoboken) 2020</a:t>
            </a:r>
            <a:r>
              <a:rPr lang="fr-FR" sz="1200" kern="1200" dirty="0" smtClean="0">
                <a:solidFill>
                  <a:schemeClr val="tx1"/>
                </a:solidFill>
                <a:effectLst/>
                <a:latin typeface="+mn-lt"/>
                <a:ea typeface="+mn-ea"/>
                <a:cs typeface="+mn-cs"/>
              </a:rPr>
              <a:t>). </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Une hépatomégalie est fréquemment retrouvée À l’échographie, les nodules de sarcoïdose apparaissent hypoéchogène en comparaison au reste du parenchyme hépatique.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Sur le scanner, les nodules sont le plus souvent diffus, infra centimétriques, hypodenses, et sans prise de contraste après injection de produit de contraste (image A). À l’IRM, les nodules sont également en </a:t>
            </a:r>
            <a:r>
              <a:rPr lang="fr-FR" sz="1200" kern="1200" dirty="0" err="1" smtClean="0">
                <a:solidFill>
                  <a:schemeClr val="tx1"/>
                </a:solidFill>
                <a:effectLst/>
                <a:latin typeface="+mn-lt"/>
                <a:ea typeface="+mn-ea"/>
                <a:cs typeface="+mn-cs"/>
              </a:rPr>
              <a:t>hyposignal</a:t>
            </a:r>
            <a:r>
              <a:rPr lang="fr-FR" sz="1200" kern="1200" dirty="0" smtClean="0">
                <a:solidFill>
                  <a:schemeClr val="tx1"/>
                </a:solidFill>
                <a:effectLst/>
                <a:latin typeface="+mn-lt"/>
                <a:ea typeface="+mn-ea"/>
                <a:cs typeface="+mn-cs"/>
              </a:rPr>
              <a:t> (image B),</a:t>
            </a:r>
            <a:r>
              <a:rPr lang="fr-FR" sz="1200" kern="1200" baseline="0" dirty="0" smtClean="0">
                <a:solidFill>
                  <a:schemeClr val="tx1"/>
                </a:solidFill>
                <a:effectLst/>
                <a:latin typeface="+mn-lt"/>
                <a:ea typeface="+mn-ea"/>
                <a:cs typeface="+mn-cs"/>
              </a:rPr>
              <a:t> parfois confluents (image C)</a:t>
            </a:r>
            <a:r>
              <a:rPr lang="fr-FR" sz="1200" kern="1200" dirty="0" smtClean="0">
                <a:solidFill>
                  <a:schemeClr val="tx1"/>
                </a:solidFill>
                <a:effectLst/>
                <a:latin typeface="+mn-lt"/>
                <a:ea typeface="+mn-ea"/>
                <a:cs typeface="+mn-cs"/>
              </a:rPr>
              <a:t>, sans réhaussement après injection de gadolinium et avec une meilleure visualisation en T2 sans pouvoir être discriminés en comparaison à des nodules de régénération hépatique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Warshauer</a:t>
            </a:r>
            <a:r>
              <a:rPr lang="fr-FR" sz="1200" b="1" kern="1200" dirty="0" smtClean="0">
                <a:solidFill>
                  <a:schemeClr val="tx1"/>
                </a:solidFill>
                <a:effectLst/>
                <a:latin typeface="+mn-lt"/>
                <a:ea typeface="+mn-ea"/>
                <a:cs typeface="+mn-cs"/>
              </a:rPr>
              <a:t> DM, Lee JK. AJR Am J </a:t>
            </a:r>
            <a:r>
              <a:rPr lang="fr-FR" sz="1200" b="1" kern="1200" dirty="0" err="1" smtClean="0">
                <a:solidFill>
                  <a:schemeClr val="tx1"/>
                </a:solidFill>
                <a:effectLst/>
                <a:latin typeface="+mn-lt"/>
                <a:ea typeface="+mn-ea"/>
                <a:cs typeface="+mn-cs"/>
              </a:rPr>
              <a:t>Roentgenol</a:t>
            </a:r>
            <a:r>
              <a:rPr lang="fr-FR" sz="1200" b="1" kern="1200" dirty="0" smtClean="0">
                <a:solidFill>
                  <a:schemeClr val="tx1"/>
                </a:solidFill>
                <a:effectLst/>
                <a:latin typeface="+mn-lt"/>
                <a:ea typeface="+mn-ea"/>
                <a:cs typeface="+mn-cs"/>
              </a:rPr>
              <a:t>. 2004).</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Une splénomégalie est associée dans 33% des cas, et de multiples adénopathies peuvent être mises en évidence, notamment en regard du réseau porte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Warshauer</a:t>
            </a:r>
            <a:r>
              <a:rPr lang="fr-FR" sz="1200" b="1" kern="1200" dirty="0" smtClean="0">
                <a:solidFill>
                  <a:schemeClr val="tx1"/>
                </a:solidFill>
                <a:effectLst/>
                <a:latin typeface="+mn-lt"/>
                <a:ea typeface="+mn-ea"/>
                <a:cs typeface="+mn-cs"/>
              </a:rPr>
              <a:t> DM, Lee JK. AJR Am J </a:t>
            </a:r>
            <a:r>
              <a:rPr lang="fr-FR" sz="1200" b="1" kern="1200" dirty="0" err="1" smtClean="0">
                <a:solidFill>
                  <a:schemeClr val="tx1"/>
                </a:solidFill>
                <a:effectLst/>
                <a:latin typeface="+mn-lt"/>
                <a:ea typeface="+mn-ea"/>
                <a:cs typeface="+mn-cs"/>
              </a:rPr>
              <a:t>Roentgenol</a:t>
            </a:r>
            <a:r>
              <a:rPr lang="fr-FR" sz="1200" b="1" kern="1200" dirty="0" smtClean="0">
                <a:solidFill>
                  <a:schemeClr val="tx1"/>
                </a:solidFill>
                <a:effectLst/>
                <a:latin typeface="+mn-lt"/>
                <a:ea typeface="+mn-ea"/>
                <a:cs typeface="+mn-cs"/>
              </a:rPr>
              <a:t>. 2004).</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 réalisation d’une imagerie sera surtout utile à la mise en évidence d’atteintes extra-hépatiques de la sarcoïdose,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pour la recherche de signes d’hypertension portale ou pour l’élimination</a:t>
            </a:r>
            <a:r>
              <a:rPr lang="fr-FR" sz="1200" kern="1200" baseline="0" dirty="0" smtClean="0">
                <a:solidFill>
                  <a:schemeClr val="tx1"/>
                </a:solidFill>
                <a:effectLst/>
                <a:latin typeface="+mn-lt"/>
                <a:ea typeface="+mn-ea"/>
                <a:cs typeface="+mn-cs"/>
              </a:rPr>
              <a:t> d’autres causes d’atteinte hépatique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Ryland</a:t>
            </a:r>
            <a:r>
              <a:rPr lang="fr-FR" sz="1200" b="1" kern="1200" dirty="0" smtClean="0">
                <a:solidFill>
                  <a:schemeClr val="tx1"/>
                </a:solidFill>
                <a:effectLst/>
                <a:latin typeface="+mn-lt"/>
                <a:ea typeface="+mn-ea"/>
                <a:cs typeface="+mn-cs"/>
              </a:rPr>
              <a:t> KL. Clin </a:t>
            </a:r>
            <a:r>
              <a:rPr lang="fr-FR" sz="1200" b="1" kern="1200" dirty="0" err="1" smtClean="0">
                <a:solidFill>
                  <a:schemeClr val="tx1"/>
                </a:solidFill>
                <a:effectLst/>
                <a:latin typeface="+mn-lt"/>
                <a:ea typeface="+mn-ea"/>
                <a:cs typeface="+mn-cs"/>
              </a:rPr>
              <a:t>Liver</a:t>
            </a:r>
            <a:r>
              <a:rPr lang="fr-FR" sz="1200" b="1" kern="1200" dirty="0" smtClean="0">
                <a:solidFill>
                  <a:schemeClr val="tx1"/>
                </a:solidFill>
                <a:effectLst/>
                <a:latin typeface="+mn-lt"/>
                <a:ea typeface="+mn-ea"/>
                <a:cs typeface="+mn-cs"/>
              </a:rPr>
              <a:t> Dis (Hoboken) 2020).</a:t>
            </a:r>
            <a:endParaRPr lang="fr-FR" sz="1200" kern="1200" dirty="0" smtClean="0">
              <a:solidFill>
                <a:schemeClr val="tx1"/>
              </a:solidFill>
              <a:effectLst/>
              <a:latin typeface="+mn-lt"/>
              <a:ea typeface="+mn-ea"/>
              <a:cs typeface="+mn-cs"/>
            </a:endParaRP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8</a:t>
            </a:fld>
            <a:endParaRPr lang="fr-FR"/>
          </a:p>
        </p:txBody>
      </p:sp>
    </p:spTree>
    <p:extLst>
      <p:ext uri="{BB962C8B-B14F-4D97-AF65-F5344CB8AC3E}">
        <p14:creationId xmlns:p14="http://schemas.microsoft.com/office/powerpoint/2010/main" val="804172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kern="1200" dirty="0" smtClean="0">
                <a:solidFill>
                  <a:schemeClr val="tx1"/>
                </a:solidFill>
                <a:effectLst/>
                <a:latin typeface="+mn-lt"/>
                <a:ea typeface="+mn-ea"/>
                <a:cs typeface="+mn-cs"/>
              </a:rPr>
              <a:t>La sarcoïdose hépatique n’est pas la principale cause de granulomatose hépatique, et son diagnostic doit être un diagnostic d’exclusion. En effet, la démarche diagnostique doit comprendre l’exclusion des autres causes fréquentes de granulomatoses hépatiques. </a:t>
            </a:r>
          </a:p>
          <a:p>
            <a:pPr algn="just"/>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La cholangite biliaire primitive est la cause la plus fréquente d’hépatite granulomateuse, avec 30 à 50% de granulomes hépatiques selon les séries. Ces granulomes seront plus volontiers de localisation péri-portale et seront associés aux lésions biliaires caractéristiques de la maladie. Ils sont plus souvent mis en évidence aux stades initiaux de la maladie, et sont associés à un pronostic plus favorable</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Geri</a:t>
            </a:r>
            <a:r>
              <a:rPr lang="fr-FR" sz="1200" b="1" kern="1200" dirty="0" smtClean="0">
                <a:solidFill>
                  <a:schemeClr val="tx1"/>
                </a:solidFill>
                <a:effectLst/>
                <a:latin typeface="+mn-lt"/>
                <a:ea typeface="+mn-ea"/>
                <a:cs typeface="+mn-cs"/>
              </a:rPr>
              <a:t> G, </a:t>
            </a:r>
            <a:r>
              <a:rPr lang="fr-FR" sz="1200" b="1" kern="1200" dirty="0" err="1" smtClean="0">
                <a:solidFill>
                  <a:schemeClr val="tx1"/>
                </a:solidFill>
                <a:effectLst/>
                <a:latin typeface="+mn-lt"/>
                <a:ea typeface="+mn-ea"/>
                <a:cs typeface="+mn-cs"/>
              </a:rPr>
              <a:t>Cacoub</a:t>
            </a:r>
            <a:r>
              <a:rPr lang="fr-FR" sz="1200" b="1" kern="1200" dirty="0" smtClean="0">
                <a:solidFill>
                  <a:schemeClr val="tx1"/>
                </a:solidFill>
                <a:effectLst/>
                <a:latin typeface="+mn-lt"/>
                <a:ea typeface="+mn-ea"/>
                <a:cs typeface="+mn-cs"/>
              </a:rPr>
              <a:t> P.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Med Interne. 2011). </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Les hépatites virales B et C peuvent également être à l’origine de lésions granulomateuses hépatiques, jusqu’à 10% des cas selon les séries, et sont plus fréquemment constatées dans les cas d’hépatite C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Geri</a:t>
            </a:r>
            <a:r>
              <a:rPr lang="fr-FR" sz="1200" b="1" kern="1200" dirty="0" smtClean="0">
                <a:solidFill>
                  <a:schemeClr val="tx1"/>
                </a:solidFill>
                <a:effectLst/>
                <a:latin typeface="+mn-lt"/>
                <a:ea typeface="+mn-ea"/>
                <a:cs typeface="+mn-cs"/>
              </a:rPr>
              <a:t> G, </a:t>
            </a:r>
            <a:r>
              <a:rPr lang="fr-FR" sz="1200" b="1" kern="1200" dirty="0" err="1" smtClean="0">
                <a:solidFill>
                  <a:schemeClr val="tx1"/>
                </a:solidFill>
                <a:effectLst/>
                <a:latin typeface="+mn-lt"/>
                <a:ea typeface="+mn-ea"/>
                <a:cs typeface="+mn-cs"/>
              </a:rPr>
              <a:t>Cacoub</a:t>
            </a:r>
            <a:r>
              <a:rPr lang="fr-FR" sz="1200" b="1" kern="1200" dirty="0" smtClean="0">
                <a:solidFill>
                  <a:schemeClr val="tx1"/>
                </a:solidFill>
                <a:effectLst/>
                <a:latin typeface="+mn-lt"/>
                <a:ea typeface="+mn-ea"/>
                <a:cs typeface="+mn-cs"/>
              </a:rPr>
              <a:t> P.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Med Interne. 2011).</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Les causes médicamenteuses responsables de granulomes hépatiques doivent également être recherchées. Les médicaments impliqués sont l’isoniazide, la quinine, le </a:t>
            </a:r>
            <a:r>
              <a:rPr lang="fr-FR" sz="1200" kern="1200" dirty="0" err="1" smtClean="0">
                <a:solidFill>
                  <a:schemeClr val="tx1"/>
                </a:solidFill>
                <a:effectLst/>
                <a:latin typeface="+mn-lt"/>
                <a:ea typeface="+mn-ea"/>
                <a:cs typeface="+mn-cs"/>
              </a:rPr>
              <a:t>diltiazem</a:t>
            </a:r>
            <a:r>
              <a:rPr lang="fr-FR" sz="1200" kern="1200" dirty="0" smtClean="0">
                <a:solidFill>
                  <a:schemeClr val="tx1"/>
                </a:solidFill>
                <a:effectLst/>
                <a:latin typeface="+mn-lt"/>
                <a:ea typeface="+mn-ea"/>
                <a:cs typeface="+mn-cs"/>
              </a:rPr>
              <a:t>, la carbamazépine, l’allopurinol, </a:t>
            </a:r>
            <a:r>
              <a:rPr lang="fr-FR" sz="1200" kern="1200" dirty="0" err="1" smtClean="0">
                <a:solidFill>
                  <a:schemeClr val="tx1"/>
                </a:solidFill>
                <a:effectLst/>
                <a:latin typeface="+mn-lt"/>
                <a:ea typeface="+mn-ea"/>
                <a:cs typeface="+mn-cs"/>
              </a:rPr>
              <a:t>l’augmentin</a:t>
            </a:r>
            <a:r>
              <a:rPr lang="fr-FR" sz="1200" kern="1200" dirty="0" smtClean="0">
                <a:solidFill>
                  <a:schemeClr val="tx1"/>
                </a:solidFill>
                <a:effectLst/>
                <a:latin typeface="+mn-lt"/>
                <a:ea typeface="+mn-ea"/>
                <a:cs typeface="+mn-cs"/>
              </a:rPr>
              <a:t>, et plus empiriquement, l’interféron alpha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Geri</a:t>
            </a:r>
            <a:r>
              <a:rPr lang="fr-FR" sz="1200" b="1" kern="1200" dirty="0" smtClean="0">
                <a:solidFill>
                  <a:schemeClr val="tx1"/>
                </a:solidFill>
                <a:effectLst/>
                <a:latin typeface="+mn-lt"/>
                <a:ea typeface="+mn-ea"/>
                <a:cs typeface="+mn-cs"/>
              </a:rPr>
              <a:t> G, </a:t>
            </a:r>
            <a:r>
              <a:rPr lang="fr-FR" sz="1200" b="1" kern="1200" dirty="0" err="1" smtClean="0">
                <a:solidFill>
                  <a:schemeClr val="tx1"/>
                </a:solidFill>
                <a:effectLst/>
                <a:latin typeface="+mn-lt"/>
                <a:ea typeface="+mn-ea"/>
                <a:cs typeface="+mn-cs"/>
              </a:rPr>
              <a:t>Cacoub</a:t>
            </a:r>
            <a:r>
              <a:rPr lang="fr-FR" sz="1200" b="1" kern="1200" dirty="0" smtClean="0">
                <a:solidFill>
                  <a:schemeClr val="tx1"/>
                </a:solidFill>
                <a:effectLst/>
                <a:latin typeface="+mn-lt"/>
                <a:ea typeface="+mn-ea"/>
                <a:cs typeface="+mn-cs"/>
              </a:rPr>
              <a:t> P. </a:t>
            </a:r>
            <a:r>
              <a:rPr lang="fr-FR" sz="1200" b="1" kern="1200" dirty="0" err="1" smtClean="0">
                <a:solidFill>
                  <a:schemeClr val="tx1"/>
                </a:solidFill>
                <a:effectLst/>
                <a:latin typeface="+mn-lt"/>
                <a:ea typeface="+mn-ea"/>
                <a:cs typeface="+mn-cs"/>
              </a:rPr>
              <a:t>Rev</a:t>
            </a:r>
            <a:r>
              <a:rPr lang="fr-FR" sz="1200" b="1" kern="1200" dirty="0" smtClean="0">
                <a:solidFill>
                  <a:schemeClr val="tx1"/>
                </a:solidFill>
                <a:effectLst/>
                <a:latin typeface="+mn-lt"/>
                <a:ea typeface="+mn-ea"/>
                <a:cs typeface="+mn-cs"/>
              </a:rPr>
              <a:t> Med Interne. 2011). </a:t>
            </a:r>
            <a:endParaRPr lang="fr-FR" sz="1200" kern="1200" dirty="0" smtClean="0">
              <a:solidFill>
                <a:schemeClr val="tx1"/>
              </a:solidFill>
              <a:effectLst/>
              <a:latin typeface="+mn-lt"/>
              <a:ea typeface="+mn-ea"/>
              <a:cs typeface="+mn-cs"/>
            </a:endParaRPr>
          </a:p>
          <a:p>
            <a:pPr algn="just"/>
            <a:r>
              <a:rPr lang="fr-FR" sz="1200" kern="1200" dirty="0" smtClean="0">
                <a:solidFill>
                  <a:schemeClr val="tx1"/>
                </a:solidFill>
                <a:effectLst/>
                <a:latin typeface="+mn-lt"/>
                <a:ea typeface="+mn-ea"/>
                <a:cs typeface="+mn-cs"/>
              </a:rPr>
              <a:t> </a:t>
            </a:r>
          </a:p>
          <a:p>
            <a:pPr algn="just"/>
            <a:r>
              <a:rPr lang="fr-FR" sz="1200" kern="1200" dirty="0" smtClean="0">
                <a:solidFill>
                  <a:schemeClr val="tx1"/>
                </a:solidFill>
                <a:effectLst/>
                <a:latin typeface="+mn-lt"/>
                <a:ea typeface="+mn-ea"/>
                <a:cs typeface="+mn-cs"/>
              </a:rPr>
              <a:t>La sarcoïdose hépatique est également un diagnostic différentiel d’autres pathologies, rapportées dans de nombreux case report. Après une revue des 584 articles disponibles dans la base de données de </a:t>
            </a:r>
            <a:r>
              <a:rPr lang="fr-FR" sz="1200" kern="1200" dirty="0" err="1" smtClean="0">
                <a:solidFill>
                  <a:schemeClr val="tx1"/>
                </a:solidFill>
                <a:effectLst/>
                <a:latin typeface="+mn-lt"/>
                <a:ea typeface="+mn-ea"/>
                <a:cs typeface="+mn-cs"/>
              </a:rPr>
              <a:t>PubMed</a:t>
            </a:r>
            <a:r>
              <a:rPr lang="fr-FR" sz="1200" kern="1200" dirty="0" smtClean="0">
                <a:solidFill>
                  <a:schemeClr val="tx1"/>
                </a:solidFill>
                <a:effectLst/>
                <a:latin typeface="+mn-lt"/>
                <a:ea typeface="+mn-ea"/>
                <a:cs typeface="+mn-cs"/>
              </a:rPr>
              <a:t>, 2 suspicions de cholangite sclérosante primitive, 4 suspicions de métastases hépatiques, 3 suspicions de cholangiocarcinomes, une de néoplasie hépatique et une suspicion de lymphome ont vu leur diagnostic finalement redressé en faveur d’une sarcoïdose hépatique. </a:t>
            </a:r>
          </a:p>
          <a:p>
            <a:pPr algn="just"/>
            <a:endParaRPr lang="fr-FR"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Ainsi, bien que la recherche et l’élimination de diagnostics différentiels soit essentielles pour poser le diagnostic de sarcoïdose hépatique, cette dernière doit cependant être évoquer en cas de présentation clinique évocatrice. </a:t>
            </a:r>
          </a:p>
          <a:p>
            <a:pPr algn="just"/>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9</a:t>
            </a:fld>
            <a:endParaRPr lang="fr-FR"/>
          </a:p>
        </p:txBody>
      </p:sp>
    </p:spTree>
    <p:extLst>
      <p:ext uri="{BB962C8B-B14F-4D97-AF65-F5344CB8AC3E}">
        <p14:creationId xmlns:p14="http://schemas.microsoft.com/office/powerpoint/2010/main" val="62585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lnSpc>
                <a:spcPct val="150000"/>
              </a:lnSpc>
            </a:pPr>
            <a:r>
              <a:rPr lang="fr-FR" sz="1200" kern="1200" dirty="0" smtClean="0">
                <a:solidFill>
                  <a:schemeClr val="tx1"/>
                </a:solidFill>
                <a:effectLst/>
                <a:latin typeface="+mn-lt"/>
                <a:ea typeface="+mn-ea"/>
                <a:cs typeface="+mn-cs"/>
              </a:rPr>
              <a:t>Le pronostic de la sarcoïdose repose essentiellement sur la nature des organes touchés. Environ 50% des patients présenteront une régression spontanée de la maladie dans les 2 ans suivant le diagnostic, et une autre grande partie des patients dans les 5 ans. Au-delà de 5 ans, les chances de rémission sont moindres. Les patients avec une atteinte pulmonaire, cardiaque ou neurologique présentent généralement des formes plus sévères de la maladie, avec un risque de mortalité pouvant aller jusqu’à 20-25% (</a:t>
            </a:r>
            <a:r>
              <a:rPr lang="fr-FR" sz="1200" b="1" kern="1200" dirty="0" smtClean="0">
                <a:solidFill>
                  <a:schemeClr val="tx1"/>
                </a:solidFill>
                <a:effectLst/>
                <a:latin typeface="+mn-lt"/>
                <a:ea typeface="+mn-ea"/>
                <a:cs typeface="+mn-cs"/>
              </a:rPr>
              <a:t>Michael C et al, N </a:t>
            </a:r>
            <a:r>
              <a:rPr lang="fr-FR" sz="1200" b="1" kern="1200" dirty="0" err="1" smtClean="0">
                <a:solidFill>
                  <a:schemeClr val="tx1"/>
                </a:solidFill>
                <a:effectLst/>
                <a:latin typeface="+mn-lt"/>
                <a:ea typeface="+mn-ea"/>
                <a:cs typeface="+mn-cs"/>
              </a:rPr>
              <a:t>Engl</a:t>
            </a:r>
            <a:r>
              <a:rPr lang="fr-FR" sz="1200" b="1" kern="1200" dirty="0" smtClean="0">
                <a:solidFill>
                  <a:schemeClr val="tx1"/>
                </a:solidFill>
                <a:effectLst/>
                <a:latin typeface="+mn-lt"/>
                <a:ea typeface="+mn-ea"/>
                <a:cs typeface="+mn-cs"/>
              </a:rPr>
              <a:t> J Med 2007)</a:t>
            </a:r>
            <a:r>
              <a:rPr lang="fr-FR" sz="1200" kern="1200" dirty="0" smtClean="0">
                <a:solidFill>
                  <a:schemeClr val="tx1"/>
                </a:solidFill>
                <a:effectLst/>
                <a:latin typeface="+mn-lt"/>
                <a:ea typeface="+mn-ea"/>
                <a:cs typeface="+mn-cs"/>
              </a:rPr>
              <a:t>.</a:t>
            </a:r>
          </a:p>
          <a:p>
            <a:pPr algn="just">
              <a:lnSpc>
                <a:spcPct val="150000"/>
              </a:lnSpc>
            </a:pPr>
            <a:r>
              <a:rPr lang="fr-FR" sz="1200" kern="1200" dirty="0" smtClean="0">
                <a:solidFill>
                  <a:schemeClr val="tx1"/>
                </a:solidFill>
                <a:effectLst/>
                <a:latin typeface="+mn-lt"/>
                <a:ea typeface="+mn-ea"/>
                <a:cs typeface="+mn-cs"/>
              </a:rPr>
              <a:t>	</a:t>
            </a:r>
          </a:p>
          <a:p>
            <a:pPr algn="just">
              <a:lnSpc>
                <a:spcPct val="150000"/>
              </a:lnSpc>
            </a:pPr>
            <a:r>
              <a:rPr lang="fr-FR" sz="1200" kern="1200" dirty="0" smtClean="0">
                <a:solidFill>
                  <a:schemeClr val="tx1"/>
                </a:solidFill>
                <a:effectLst/>
                <a:latin typeface="+mn-lt"/>
                <a:ea typeface="+mn-ea"/>
                <a:cs typeface="+mn-cs"/>
              </a:rPr>
              <a:t>Dans les séries de patients présentant une atteinte hépatique, les taux de rémission spontanée évoluent entre 60 à 70%, avec une évolution vers une forme chronique dans 10 à 30% des cas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Judson</a:t>
            </a:r>
            <a:r>
              <a:rPr lang="fr-FR" sz="1200" b="1" kern="1200" dirty="0" smtClean="0">
                <a:solidFill>
                  <a:schemeClr val="tx1"/>
                </a:solidFill>
                <a:effectLst/>
                <a:latin typeface="+mn-lt"/>
                <a:ea typeface="+mn-ea"/>
                <a:cs typeface="+mn-cs"/>
              </a:rPr>
              <a:t> MA. </a:t>
            </a:r>
            <a:r>
              <a:rPr lang="fr-FR" sz="1200" b="1" kern="1200" dirty="0" err="1" smtClean="0">
                <a:solidFill>
                  <a:schemeClr val="tx1"/>
                </a:solidFill>
                <a:effectLst/>
                <a:latin typeface="+mn-lt"/>
                <a:ea typeface="+mn-ea"/>
                <a:cs typeface="+mn-cs"/>
              </a:rPr>
              <a:t>Semin</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Respir</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Crit</a:t>
            </a:r>
            <a:r>
              <a:rPr lang="fr-FR" sz="1200" b="1" kern="1200" dirty="0" smtClean="0">
                <a:solidFill>
                  <a:schemeClr val="tx1"/>
                </a:solidFill>
                <a:effectLst/>
                <a:latin typeface="+mn-lt"/>
                <a:ea typeface="+mn-ea"/>
                <a:cs typeface="+mn-cs"/>
              </a:rPr>
              <a:t> Care Med. 2002).</a:t>
            </a:r>
            <a:r>
              <a:rPr lang="fr-FR" sz="1200" kern="1200" dirty="0" smtClean="0">
                <a:solidFill>
                  <a:schemeClr val="tx1"/>
                </a:solidFill>
                <a:effectLst/>
                <a:latin typeface="+mn-lt"/>
                <a:ea typeface="+mn-ea"/>
                <a:cs typeface="+mn-cs"/>
              </a:rPr>
              <a:t> Chez les patients présentant une forme chronique, un sur-risque infectieux a été identifié, même chez les patients hors traitement immunosuppresseur (HR = 2.1, 95% CI, 1.41-2.84) </a:t>
            </a:r>
            <a:r>
              <a:rPr lang="fr-FR" sz="1200" b="1" kern="1200" dirty="0" smtClean="0">
                <a:solidFill>
                  <a:schemeClr val="tx1"/>
                </a:solidFill>
                <a:effectLst/>
                <a:latin typeface="+mn-lt"/>
                <a:ea typeface="+mn-ea"/>
                <a:cs typeface="+mn-cs"/>
              </a:rPr>
              <a:t>(</a:t>
            </a:r>
            <a:r>
              <a:rPr lang="fr-FR" sz="1200" b="1" kern="1200" dirty="0" err="1" smtClean="0">
                <a:solidFill>
                  <a:schemeClr val="tx1"/>
                </a:solidFill>
                <a:effectLst/>
                <a:latin typeface="+mn-lt"/>
                <a:ea typeface="+mn-ea"/>
                <a:cs typeface="+mn-cs"/>
              </a:rPr>
              <a:t>Ungprasert</a:t>
            </a:r>
            <a:r>
              <a:rPr lang="fr-FR" sz="1200" b="1" kern="1200" dirty="0" smtClean="0">
                <a:solidFill>
                  <a:schemeClr val="tx1"/>
                </a:solidFill>
                <a:effectLst/>
                <a:latin typeface="+mn-lt"/>
                <a:ea typeface="+mn-ea"/>
                <a:cs typeface="+mn-cs"/>
              </a:rPr>
              <a:t> P et al, Ann Am </a:t>
            </a:r>
            <a:r>
              <a:rPr lang="fr-FR" sz="1200" b="1" kern="1200" dirty="0" err="1" smtClean="0">
                <a:solidFill>
                  <a:schemeClr val="tx1"/>
                </a:solidFill>
                <a:effectLst/>
                <a:latin typeface="+mn-lt"/>
                <a:ea typeface="+mn-ea"/>
                <a:cs typeface="+mn-cs"/>
              </a:rPr>
              <a:t>Thorac</a:t>
            </a:r>
            <a:r>
              <a:rPr lang="fr-FR" sz="1200" b="1" kern="1200" dirty="0" smtClean="0">
                <a:solidFill>
                  <a:schemeClr val="tx1"/>
                </a:solidFill>
                <a:effectLst/>
                <a:latin typeface="+mn-lt"/>
                <a:ea typeface="+mn-ea"/>
                <a:cs typeface="+mn-cs"/>
              </a:rPr>
              <a:t> Soc. 2017</a:t>
            </a:r>
            <a:r>
              <a:rPr lang="fr-FR" sz="1200" kern="1200" dirty="0" smtClean="0">
                <a:solidFill>
                  <a:schemeClr val="tx1"/>
                </a:solidFill>
                <a:effectLst/>
                <a:latin typeface="+mn-lt"/>
                <a:ea typeface="+mn-ea"/>
                <a:cs typeface="+mn-cs"/>
              </a:rPr>
              <a:t>). De plus, un sur-risque de carcinome hépatocellulaire a également été décrit (RR, 1.79; 95% CI, 1.03-3.11) dans une méta-analyse publiée en 2015 (</a:t>
            </a:r>
            <a:r>
              <a:rPr lang="fr-FR" sz="1200" b="1" kern="1200" dirty="0" err="1" smtClean="0">
                <a:solidFill>
                  <a:schemeClr val="tx1"/>
                </a:solidFill>
                <a:effectLst/>
                <a:latin typeface="+mn-lt"/>
                <a:ea typeface="+mn-ea"/>
                <a:cs typeface="+mn-cs"/>
              </a:rPr>
              <a:t>Bonifazi</a:t>
            </a:r>
            <a:r>
              <a:rPr lang="fr-FR" sz="1200" b="1" kern="1200" dirty="0" smtClean="0">
                <a:solidFill>
                  <a:schemeClr val="tx1"/>
                </a:solidFill>
                <a:effectLst/>
                <a:latin typeface="+mn-lt"/>
                <a:ea typeface="+mn-ea"/>
                <a:cs typeface="+mn-cs"/>
              </a:rPr>
              <a:t> M et al, </a:t>
            </a:r>
            <a:r>
              <a:rPr lang="fr-FR" sz="1200" b="1" kern="1200" dirty="0" err="1" smtClean="0">
                <a:solidFill>
                  <a:schemeClr val="tx1"/>
                </a:solidFill>
                <a:effectLst/>
                <a:latin typeface="+mn-lt"/>
                <a:ea typeface="+mn-ea"/>
                <a:cs typeface="+mn-cs"/>
              </a:rPr>
              <a:t>Chest</a:t>
            </a:r>
            <a:r>
              <a:rPr lang="fr-FR" sz="1200" b="1" kern="1200" dirty="0" smtClean="0">
                <a:solidFill>
                  <a:schemeClr val="tx1"/>
                </a:solidFill>
                <a:effectLst/>
                <a:latin typeface="+mn-lt"/>
                <a:ea typeface="+mn-ea"/>
                <a:cs typeface="+mn-cs"/>
              </a:rPr>
              <a:t>. 2015)</a:t>
            </a:r>
            <a:r>
              <a:rPr lang="fr-FR" sz="1200" kern="1200" dirty="0" smtClean="0">
                <a:solidFill>
                  <a:schemeClr val="tx1"/>
                </a:solidFill>
                <a:effectLst/>
                <a:latin typeface="+mn-lt"/>
                <a:ea typeface="+mn-ea"/>
                <a:cs typeface="+mn-cs"/>
              </a:rPr>
              <a:t>. La plupart des cas de CHC rapportés sont des case-report, et il est intéressant de noter que dans la majorité des cas, les CHC se développaient sur des foies non cirrhotiques, ou avec un degré de fibrose histologique modéré, pouvant faire suggérer la nécessité d’un suivi régulier des patients atteints de sarcoïdose hépatique, et cela même en l’absence de recommandations concernant le dépistage chez ces patients. </a:t>
            </a:r>
          </a:p>
          <a:p>
            <a:pPr algn="just">
              <a:lnSpc>
                <a:spcPct val="150000"/>
              </a:lnSpc>
            </a:pPr>
            <a:endParaRPr lang="fr-FR" dirty="0"/>
          </a:p>
        </p:txBody>
      </p:sp>
      <p:sp>
        <p:nvSpPr>
          <p:cNvPr id="4" name="Espace réservé du numéro de diapositive 3"/>
          <p:cNvSpPr>
            <a:spLocks noGrp="1"/>
          </p:cNvSpPr>
          <p:nvPr>
            <p:ph type="sldNum" sz="quarter" idx="10"/>
          </p:nvPr>
        </p:nvSpPr>
        <p:spPr/>
        <p:txBody>
          <a:bodyPr/>
          <a:lstStyle/>
          <a:p>
            <a:fld id="{450A779F-E0FB-F942-99F0-7FE7129BD36D}" type="slidenum">
              <a:rPr lang="fr-FR" smtClean="0"/>
              <a:t>10</a:t>
            </a:fld>
            <a:endParaRPr lang="fr-FR"/>
          </a:p>
        </p:txBody>
      </p:sp>
    </p:spTree>
    <p:extLst>
      <p:ext uri="{BB962C8B-B14F-4D97-AF65-F5344CB8AC3E}">
        <p14:creationId xmlns:p14="http://schemas.microsoft.com/office/powerpoint/2010/main" val="193184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9259A31-B288-DF45-8560-B99042D538D9}"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44569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259A31-B288-DF45-8560-B99042D538D9}"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206631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259A31-B288-DF45-8560-B99042D538D9}"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16214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9259A31-B288-DF45-8560-B99042D538D9}"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43016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9259A31-B288-DF45-8560-B99042D538D9}" type="datetimeFigureOut">
              <a:rPr lang="fr-FR" smtClean="0"/>
              <a:t>01/04/2025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136518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9259A31-B288-DF45-8560-B99042D538D9}" type="datetimeFigureOut">
              <a:rPr lang="fr-FR" smtClean="0"/>
              <a:t>01/04/2025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908488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9259A31-B288-DF45-8560-B99042D538D9}" type="datetimeFigureOut">
              <a:rPr lang="fr-FR" smtClean="0"/>
              <a:t>01/04/2025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36211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99259A31-B288-DF45-8560-B99042D538D9}" type="datetimeFigureOut">
              <a:rPr lang="fr-FR" smtClean="0"/>
              <a:t>01/04/2025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3520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9259A31-B288-DF45-8560-B99042D538D9}" type="datetimeFigureOut">
              <a:rPr lang="fr-FR" smtClean="0"/>
              <a:t>01/04/2025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11691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259A31-B288-DF45-8560-B99042D538D9}" type="datetimeFigureOut">
              <a:rPr lang="fr-FR" smtClean="0"/>
              <a:t>01/04/2025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108388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9259A31-B288-DF45-8560-B99042D538D9}" type="datetimeFigureOut">
              <a:rPr lang="fr-FR" smtClean="0"/>
              <a:t>01/04/2025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9145BF-241D-174A-8B9A-61A8383AC26D}" type="slidenum">
              <a:rPr lang="fr-FR" smtClean="0"/>
              <a:t>‹#›</a:t>
            </a:fld>
            <a:endParaRPr lang="fr-FR"/>
          </a:p>
        </p:txBody>
      </p:sp>
    </p:spTree>
    <p:extLst>
      <p:ext uri="{BB962C8B-B14F-4D97-AF65-F5344CB8AC3E}">
        <p14:creationId xmlns:p14="http://schemas.microsoft.com/office/powerpoint/2010/main" val="18827328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59A31-B288-DF45-8560-B99042D538D9}" type="datetimeFigureOut">
              <a:rPr lang="fr-FR" smtClean="0"/>
              <a:t>01/04/2025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145BF-241D-174A-8B9A-61A8383AC26D}" type="slidenum">
              <a:rPr lang="fr-FR" smtClean="0"/>
              <a:t>‹#›</a:t>
            </a:fld>
            <a:endParaRPr lang="fr-FR"/>
          </a:p>
        </p:txBody>
      </p:sp>
    </p:spTree>
    <p:extLst>
      <p:ext uri="{BB962C8B-B14F-4D97-AF65-F5344CB8AC3E}">
        <p14:creationId xmlns:p14="http://schemas.microsoft.com/office/powerpoint/2010/main" val="1616229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Rectangle à coins arrondis 2"/>
          <p:cNvSpPr/>
          <p:nvPr/>
        </p:nvSpPr>
        <p:spPr>
          <a:xfrm>
            <a:off x="740229" y="915874"/>
            <a:ext cx="10910785" cy="1199409"/>
          </a:xfrm>
          <a:prstGeom prst="round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2">
                    <a:lumMod val="50000"/>
                  </a:schemeClr>
                </a:solidFill>
              </a:rPr>
              <a:t>ATTEINTES HÉPATOBILIAIRES DE LA SARCOÏDOSE</a:t>
            </a:r>
            <a:endParaRPr lang="fr-FR" sz="3600" b="1" dirty="0">
              <a:solidFill>
                <a:schemeClr val="tx2">
                  <a:lumMod val="50000"/>
                </a:schemeClr>
              </a:solidFill>
            </a:endParaRPr>
          </a:p>
        </p:txBody>
      </p:sp>
      <p:sp>
        <p:nvSpPr>
          <p:cNvPr id="4" name="ZoneTexte 3"/>
          <p:cNvSpPr txBox="1"/>
          <p:nvPr/>
        </p:nvSpPr>
        <p:spPr>
          <a:xfrm>
            <a:off x="3458358" y="5647161"/>
            <a:ext cx="5474525" cy="369332"/>
          </a:xfrm>
          <a:prstGeom prst="rect">
            <a:avLst/>
          </a:prstGeom>
          <a:noFill/>
        </p:spPr>
        <p:txBody>
          <a:bodyPr wrap="square" rtlCol="0">
            <a:spAutoFit/>
          </a:bodyPr>
          <a:lstStyle/>
          <a:p>
            <a:pPr algn="ctr"/>
            <a:r>
              <a:rPr lang="fr-FR" b="1" dirty="0" smtClean="0"/>
              <a:t>Concours de diaporama </a:t>
            </a:r>
            <a:r>
              <a:rPr lang="fr-FR" dirty="0" smtClean="0"/>
              <a:t>– AFEF 2025</a:t>
            </a:r>
            <a:endParaRPr lang="fr-FR" dirty="0"/>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l="18326" t="31297" r="19625" b="28684"/>
          <a:stretch/>
        </p:blipFill>
        <p:spPr>
          <a:xfrm>
            <a:off x="1587334" y="2303475"/>
            <a:ext cx="9216572" cy="3343686"/>
          </a:xfrm>
          <a:prstGeom prst="rect">
            <a:avLst/>
          </a:prstGeom>
        </p:spPr>
      </p:pic>
    </p:spTree>
    <p:extLst>
      <p:ext uri="{BB962C8B-B14F-4D97-AF65-F5344CB8AC3E}">
        <p14:creationId xmlns:p14="http://schemas.microsoft.com/office/powerpoint/2010/main" val="1289363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1">
                    <a:lumMod val="50000"/>
                  </a:schemeClr>
                </a:solidFill>
                <a:latin typeface="Apple Braille" charset="0"/>
                <a:ea typeface="Apple Braille" charset="0"/>
                <a:cs typeface="Apple Braille" charset="0"/>
              </a:rPr>
              <a:t>É</a:t>
            </a:r>
            <a:r>
              <a:rPr lang="fr-FR" b="1" dirty="0" smtClean="0">
                <a:solidFill>
                  <a:schemeClr val="accent1">
                    <a:lumMod val="50000"/>
                  </a:schemeClr>
                </a:solidFill>
                <a:latin typeface="Apple Braille" charset="0"/>
                <a:ea typeface="Apple Braille" charset="0"/>
                <a:cs typeface="Apple Braille" charset="0"/>
              </a:rPr>
              <a:t>VOLUTION </a:t>
            </a:r>
            <a:r>
              <a:rPr lang="fr-FR" dirty="0" smtClean="0">
                <a:solidFill>
                  <a:schemeClr val="accent1">
                    <a:lumMod val="50000"/>
                  </a:schemeClr>
                </a:solidFill>
                <a:latin typeface="Apple Braille" charset="0"/>
                <a:ea typeface="Apple Braille" charset="0"/>
                <a:cs typeface="Apple Braille" charset="0"/>
              </a:rPr>
              <a:t>et</a:t>
            </a:r>
            <a:r>
              <a:rPr lang="fr-FR" b="1" dirty="0" smtClean="0">
                <a:solidFill>
                  <a:schemeClr val="accent1">
                    <a:lumMod val="50000"/>
                  </a:schemeClr>
                </a:solidFill>
                <a:latin typeface="Apple Braille" charset="0"/>
                <a:ea typeface="Apple Braille" charset="0"/>
                <a:cs typeface="Apple Braille" charset="0"/>
              </a:rPr>
              <a:t> PRONOSTIC</a:t>
            </a:r>
            <a:endParaRPr lang="fr-FR" dirty="0">
              <a:latin typeface="Apple Braille" charset="0"/>
              <a:ea typeface="Apple Braille" charset="0"/>
              <a:cs typeface="Apple Braille" charset="0"/>
            </a:endParaRPr>
          </a:p>
        </p:txBody>
      </p:sp>
      <p:sp>
        <p:nvSpPr>
          <p:cNvPr id="5" name="Rectangle à coins arrondis 4"/>
          <p:cNvSpPr/>
          <p:nvPr/>
        </p:nvSpPr>
        <p:spPr>
          <a:xfrm>
            <a:off x="8142514" y="2233915"/>
            <a:ext cx="3211286" cy="3498189"/>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rPr>
              <a:t>↑ RISQUE INFECTIEUX</a:t>
            </a:r>
          </a:p>
          <a:p>
            <a:pPr algn="ctr"/>
            <a:r>
              <a:rPr lang="fr-FR" sz="1600" dirty="0" smtClean="0">
                <a:solidFill>
                  <a:schemeClr val="tx1"/>
                </a:solidFill>
              </a:rPr>
              <a:t>HR = 2.1  </a:t>
            </a:r>
          </a:p>
          <a:p>
            <a:pPr algn="ctr"/>
            <a:endParaRPr lang="fr-FR" sz="1600" dirty="0">
              <a:solidFill>
                <a:schemeClr val="tx1"/>
              </a:solidFill>
            </a:endParaRPr>
          </a:p>
          <a:p>
            <a:pPr algn="ctr"/>
            <a:r>
              <a:rPr lang="fr-FR" sz="1600" b="1" dirty="0" smtClean="0">
                <a:solidFill>
                  <a:srgbClr val="C00000"/>
                </a:solidFill>
              </a:rPr>
              <a:t>↑ RISQUE CHC</a:t>
            </a:r>
          </a:p>
          <a:p>
            <a:pPr algn="ctr"/>
            <a:r>
              <a:rPr lang="fr-FR" sz="1600" dirty="0" smtClean="0">
                <a:solidFill>
                  <a:schemeClr val="tx1"/>
                </a:solidFill>
              </a:rPr>
              <a:t>RR = 1.79</a:t>
            </a:r>
          </a:p>
          <a:p>
            <a:pPr algn="ctr"/>
            <a:endParaRPr lang="fr-FR" sz="1600" dirty="0" smtClean="0">
              <a:solidFill>
                <a:schemeClr val="tx1"/>
              </a:solidFill>
            </a:endParaRPr>
          </a:p>
          <a:p>
            <a:pPr algn="ctr"/>
            <a:r>
              <a:rPr lang="fr-FR" sz="1600" dirty="0" smtClean="0">
                <a:solidFill>
                  <a:schemeClr val="tx1"/>
                </a:solidFill>
              </a:rPr>
              <a:t>Fréquemment sur </a:t>
            </a:r>
            <a:r>
              <a:rPr lang="fr-FR" sz="1600" b="1" dirty="0" smtClean="0">
                <a:solidFill>
                  <a:schemeClr val="tx1"/>
                </a:solidFill>
              </a:rPr>
              <a:t>foie non cirrhotique </a:t>
            </a:r>
          </a:p>
          <a:p>
            <a:pPr algn="ctr"/>
            <a:endParaRPr lang="fr-FR" sz="1600" b="1" dirty="0" smtClean="0">
              <a:solidFill>
                <a:schemeClr val="tx1"/>
              </a:solidFill>
            </a:endParaRPr>
          </a:p>
          <a:p>
            <a:pPr algn="ctr"/>
            <a:r>
              <a:rPr lang="fr-FR" sz="1600" dirty="0" smtClean="0">
                <a:solidFill>
                  <a:schemeClr val="tx1"/>
                </a:solidFill>
              </a:rPr>
              <a:t>Surveillance nécessaire </a:t>
            </a:r>
          </a:p>
          <a:p>
            <a:pPr algn="ctr"/>
            <a:r>
              <a:rPr lang="fr-FR" sz="1600" dirty="0" smtClean="0">
                <a:solidFill>
                  <a:schemeClr val="tx1"/>
                </a:solidFill>
              </a:rPr>
              <a:t>(mais pas de recommandations)</a:t>
            </a:r>
          </a:p>
        </p:txBody>
      </p:sp>
      <p:sp>
        <p:nvSpPr>
          <p:cNvPr id="6" name="Rectangle à coins arrondis 5"/>
          <p:cNvSpPr/>
          <p:nvPr/>
        </p:nvSpPr>
        <p:spPr>
          <a:xfrm>
            <a:off x="4639646" y="2233915"/>
            <a:ext cx="3211286" cy="3498189"/>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SARCOÏDOSE HÉPATIQUE </a:t>
            </a:r>
          </a:p>
          <a:p>
            <a:pPr algn="ctr"/>
            <a:endParaRPr lang="fr-FR" sz="1600" b="1" dirty="0" smtClean="0">
              <a:solidFill>
                <a:schemeClr val="tx1"/>
              </a:solidFill>
            </a:endParaRPr>
          </a:p>
          <a:p>
            <a:pPr algn="ctr"/>
            <a:endParaRPr lang="fr-FR" sz="1600" dirty="0">
              <a:solidFill>
                <a:schemeClr val="tx1"/>
              </a:solidFill>
            </a:endParaRPr>
          </a:p>
          <a:p>
            <a:pPr algn="ctr"/>
            <a:r>
              <a:rPr lang="fr-FR" sz="1600" b="1" dirty="0" smtClean="0">
                <a:solidFill>
                  <a:schemeClr val="accent5">
                    <a:lumMod val="50000"/>
                  </a:schemeClr>
                </a:solidFill>
              </a:rPr>
              <a:t>Rémission spontanée </a:t>
            </a:r>
          </a:p>
          <a:p>
            <a:pPr algn="ctr"/>
            <a:r>
              <a:rPr lang="fr-FR" sz="1600" b="1" dirty="0" smtClean="0">
                <a:solidFill>
                  <a:srgbClr val="C00000"/>
                </a:solidFill>
              </a:rPr>
              <a:t>60 à 70% </a:t>
            </a:r>
          </a:p>
          <a:p>
            <a:pPr algn="ctr"/>
            <a:endParaRPr lang="fr-FR" sz="1600" dirty="0">
              <a:solidFill>
                <a:schemeClr val="tx1"/>
              </a:solidFill>
            </a:endParaRPr>
          </a:p>
          <a:p>
            <a:pPr algn="ctr"/>
            <a:r>
              <a:rPr lang="fr-FR" sz="1600" b="1" dirty="0" smtClean="0">
                <a:solidFill>
                  <a:schemeClr val="accent5">
                    <a:lumMod val="50000"/>
                  </a:schemeClr>
                </a:solidFill>
              </a:rPr>
              <a:t>Formes chroniques </a:t>
            </a:r>
          </a:p>
          <a:p>
            <a:pPr algn="ctr"/>
            <a:r>
              <a:rPr lang="fr-FR" sz="1600" b="1" dirty="0" smtClean="0">
                <a:solidFill>
                  <a:srgbClr val="C00000"/>
                </a:solidFill>
              </a:rPr>
              <a:t>10 à 30%</a:t>
            </a:r>
            <a:endParaRPr lang="fr-FR" sz="1600" b="1" dirty="0">
              <a:solidFill>
                <a:srgbClr val="C00000"/>
              </a:solidFill>
            </a:endParaRPr>
          </a:p>
        </p:txBody>
      </p:sp>
      <p:sp>
        <p:nvSpPr>
          <p:cNvPr id="7" name="Rectangle à coins arrondis 6"/>
          <p:cNvSpPr/>
          <p:nvPr/>
        </p:nvSpPr>
        <p:spPr>
          <a:xfrm>
            <a:off x="838199" y="2233916"/>
            <a:ext cx="3509865" cy="3498189"/>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SARCOÏDOSE </a:t>
            </a:r>
          </a:p>
          <a:p>
            <a:pPr algn="ctr"/>
            <a:endParaRPr lang="fr-FR" sz="1600" dirty="0">
              <a:solidFill>
                <a:srgbClr val="C00000"/>
              </a:solidFill>
            </a:endParaRPr>
          </a:p>
          <a:p>
            <a:pPr algn="ctr"/>
            <a:r>
              <a:rPr lang="fr-FR" sz="1600" b="1" dirty="0" smtClean="0">
                <a:solidFill>
                  <a:schemeClr val="accent5">
                    <a:lumMod val="50000"/>
                  </a:schemeClr>
                </a:solidFill>
              </a:rPr>
              <a:t>Régression spontanée </a:t>
            </a:r>
            <a:r>
              <a:rPr lang="fr-FR" sz="1600" dirty="0" smtClean="0">
                <a:solidFill>
                  <a:schemeClr val="tx1"/>
                </a:solidFill>
              </a:rPr>
              <a:t>: </a:t>
            </a:r>
            <a:r>
              <a:rPr lang="fr-FR" sz="1600" b="1" dirty="0" smtClean="0">
                <a:solidFill>
                  <a:srgbClr val="C00000"/>
                </a:solidFill>
              </a:rPr>
              <a:t>50% à 2 ans</a:t>
            </a:r>
          </a:p>
          <a:p>
            <a:pPr algn="ctr"/>
            <a:r>
              <a:rPr lang="fr-FR" sz="1600" dirty="0">
                <a:solidFill>
                  <a:schemeClr val="tx1"/>
                </a:solidFill>
              </a:rPr>
              <a:t>↓</a:t>
            </a:r>
            <a:r>
              <a:rPr lang="fr-FR" sz="1600" dirty="0" smtClean="0">
                <a:solidFill>
                  <a:schemeClr val="tx1"/>
                </a:solidFill>
              </a:rPr>
              <a:t> taux de rémission &gt; 5 ans </a:t>
            </a:r>
          </a:p>
          <a:p>
            <a:pPr algn="ctr"/>
            <a:endParaRPr lang="fr-FR" sz="1600" dirty="0">
              <a:solidFill>
                <a:schemeClr val="tx1"/>
              </a:solidFill>
            </a:endParaRPr>
          </a:p>
          <a:p>
            <a:pPr algn="ctr"/>
            <a:r>
              <a:rPr lang="fr-FR" sz="1600" b="1" dirty="0" smtClean="0">
                <a:solidFill>
                  <a:schemeClr val="tx1"/>
                </a:solidFill>
              </a:rPr>
              <a:t>Formes sévères </a:t>
            </a:r>
          </a:p>
          <a:p>
            <a:pPr algn="ctr"/>
            <a:r>
              <a:rPr lang="fr-FR" sz="1600" dirty="0" smtClean="0">
                <a:solidFill>
                  <a:schemeClr val="tx1"/>
                </a:solidFill>
              </a:rPr>
              <a:t>Atteinte pulmonaire, cardiaque ou neurologique </a:t>
            </a:r>
          </a:p>
          <a:p>
            <a:pPr algn="ctr"/>
            <a:r>
              <a:rPr lang="fr-FR" sz="1600" b="1" dirty="0" smtClean="0">
                <a:solidFill>
                  <a:srgbClr val="C00000"/>
                </a:solidFill>
                <a:sym typeface="Wingdings"/>
              </a:rPr>
              <a:t>✝ 20 – 25%</a:t>
            </a:r>
            <a:endParaRPr lang="fr-FR" sz="1600" b="1" dirty="0">
              <a:solidFill>
                <a:srgbClr val="C00000"/>
              </a:solidFill>
            </a:endParaRPr>
          </a:p>
        </p:txBody>
      </p:sp>
      <p:sp>
        <p:nvSpPr>
          <p:cNvPr id="9" name="ZoneTexte 8"/>
          <p:cNvSpPr txBox="1"/>
          <p:nvPr/>
        </p:nvSpPr>
        <p:spPr>
          <a:xfrm>
            <a:off x="692407" y="5777485"/>
            <a:ext cx="3801447" cy="276999"/>
          </a:xfrm>
          <a:prstGeom prst="rect">
            <a:avLst/>
          </a:prstGeom>
          <a:noFill/>
        </p:spPr>
        <p:txBody>
          <a:bodyPr wrap="square" rtlCol="0">
            <a:spAutoFit/>
          </a:bodyPr>
          <a:lstStyle/>
          <a:p>
            <a:pPr algn="ctr"/>
            <a:r>
              <a:rPr lang="fr-FR" sz="1200" i="1" dirty="0"/>
              <a:t>Michael C et al, N </a:t>
            </a:r>
            <a:r>
              <a:rPr lang="fr-FR" sz="1200" i="1" dirty="0" err="1"/>
              <a:t>Engl</a:t>
            </a:r>
            <a:r>
              <a:rPr lang="fr-FR" sz="1200" i="1" dirty="0"/>
              <a:t> J Med 2007</a:t>
            </a:r>
          </a:p>
        </p:txBody>
      </p:sp>
      <p:sp>
        <p:nvSpPr>
          <p:cNvPr id="11" name="ZoneTexte 10"/>
          <p:cNvSpPr txBox="1"/>
          <p:nvPr/>
        </p:nvSpPr>
        <p:spPr>
          <a:xfrm>
            <a:off x="3534855" y="5777486"/>
            <a:ext cx="5420868" cy="276999"/>
          </a:xfrm>
          <a:prstGeom prst="rect">
            <a:avLst/>
          </a:prstGeom>
          <a:noFill/>
        </p:spPr>
        <p:txBody>
          <a:bodyPr wrap="square" rtlCol="0">
            <a:spAutoFit/>
          </a:bodyPr>
          <a:lstStyle/>
          <a:p>
            <a:pPr algn="ctr"/>
            <a:r>
              <a:rPr lang="fr-FR" sz="1200" i="1" dirty="0" err="1"/>
              <a:t>Judson</a:t>
            </a:r>
            <a:r>
              <a:rPr lang="fr-FR" sz="1200" i="1" dirty="0"/>
              <a:t> MA. </a:t>
            </a:r>
            <a:r>
              <a:rPr lang="fr-FR" sz="1200" i="1" dirty="0" err="1"/>
              <a:t>Semin</a:t>
            </a:r>
            <a:r>
              <a:rPr lang="fr-FR" sz="1200" i="1" dirty="0"/>
              <a:t> </a:t>
            </a:r>
            <a:r>
              <a:rPr lang="fr-FR" sz="1200" i="1" dirty="0" err="1"/>
              <a:t>Respir</a:t>
            </a:r>
            <a:r>
              <a:rPr lang="fr-FR" sz="1200" i="1" dirty="0"/>
              <a:t> </a:t>
            </a:r>
            <a:r>
              <a:rPr lang="fr-FR" sz="1200" i="1" dirty="0" err="1"/>
              <a:t>Crit</a:t>
            </a:r>
            <a:r>
              <a:rPr lang="fr-FR" sz="1200" i="1" dirty="0"/>
              <a:t> Care Med. 2002</a:t>
            </a:r>
          </a:p>
        </p:txBody>
      </p:sp>
      <p:sp>
        <p:nvSpPr>
          <p:cNvPr id="12" name="ZoneTexte 11"/>
          <p:cNvSpPr txBox="1"/>
          <p:nvPr/>
        </p:nvSpPr>
        <p:spPr>
          <a:xfrm>
            <a:off x="7037723" y="5777485"/>
            <a:ext cx="5420868" cy="461665"/>
          </a:xfrm>
          <a:prstGeom prst="rect">
            <a:avLst/>
          </a:prstGeom>
          <a:noFill/>
        </p:spPr>
        <p:txBody>
          <a:bodyPr wrap="square" rtlCol="0">
            <a:spAutoFit/>
          </a:bodyPr>
          <a:lstStyle/>
          <a:p>
            <a:pPr algn="ctr"/>
            <a:r>
              <a:rPr lang="fr-FR" sz="1200" i="1" dirty="0" err="1"/>
              <a:t>Ungprasert</a:t>
            </a:r>
            <a:r>
              <a:rPr lang="fr-FR" sz="1200" i="1" dirty="0"/>
              <a:t> P et al, Ann Am </a:t>
            </a:r>
            <a:r>
              <a:rPr lang="fr-FR" sz="1200" i="1" dirty="0" err="1"/>
              <a:t>Thorac</a:t>
            </a:r>
            <a:r>
              <a:rPr lang="fr-FR" sz="1200" i="1" dirty="0"/>
              <a:t> Soc. </a:t>
            </a:r>
            <a:r>
              <a:rPr lang="fr-FR" sz="1200" i="1" dirty="0" smtClean="0"/>
              <a:t>2017</a:t>
            </a:r>
          </a:p>
          <a:p>
            <a:pPr algn="ctr"/>
            <a:r>
              <a:rPr lang="fr-FR" sz="1200" i="1" dirty="0" err="1"/>
              <a:t>Bonifazi</a:t>
            </a:r>
            <a:r>
              <a:rPr lang="fr-FR" sz="1200" i="1" dirty="0"/>
              <a:t> M et al, </a:t>
            </a:r>
            <a:r>
              <a:rPr lang="fr-FR" sz="1200" i="1" dirty="0" err="1"/>
              <a:t>Chest</a:t>
            </a:r>
            <a:r>
              <a:rPr lang="fr-FR" sz="1200" i="1" dirty="0"/>
              <a:t>. 2015</a:t>
            </a:r>
          </a:p>
        </p:txBody>
      </p:sp>
    </p:spTree>
    <p:extLst>
      <p:ext uri="{BB962C8B-B14F-4D97-AF65-F5344CB8AC3E}">
        <p14:creationId xmlns:p14="http://schemas.microsoft.com/office/powerpoint/2010/main" val="172343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TRAITEMENT </a:t>
            </a:r>
            <a:endParaRPr lang="fr-FR" dirty="0">
              <a:latin typeface="Apple Braille" charset="0"/>
              <a:ea typeface="Apple Braille" charset="0"/>
              <a:cs typeface="Apple Braille" charset="0"/>
            </a:endParaRPr>
          </a:p>
        </p:txBody>
      </p:sp>
      <p:sp>
        <p:nvSpPr>
          <p:cNvPr id="4" name="Rectangle à coins arrondis 3"/>
          <p:cNvSpPr/>
          <p:nvPr/>
        </p:nvSpPr>
        <p:spPr>
          <a:xfrm>
            <a:off x="838200" y="1549150"/>
            <a:ext cx="10515600" cy="541683"/>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rgbClr val="C00000"/>
                </a:solidFill>
              </a:rPr>
              <a:t>INDICATION THÉRAPEUTIQUE </a:t>
            </a:r>
            <a:r>
              <a:rPr lang="fr-FR" sz="1600" dirty="0" smtClean="0">
                <a:solidFill>
                  <a:schemeClr val="tx1"/>
                </a:solidFill>
              </a:rPr>
              <a:t>: uniquement chez les patients avec </a:t>
            </a:r>
            <a:r>
              <a:rPr lang="fr-FR" sz="1600" b="1" dirty="0" smtClean="0">
                <a:solidFill>
                  <a:schemeClr val="tx1"/>
                </a:solidFill>
              </a:rPr>
              <a:t>retentissement clinique ou biologique </a:t>
            </a:r>
          </a:p>
        </p:txBody>
      </p:sp>
      <p:sp>
        <p:nvSpPr>
          <p:cNvPr id="5" name="Rectangle à coins arrondis 4"/>
          <p:cNvSpPr/>
          <p:nvPr/>
        </p:nvSpPr>
        <p:spPr>
          <a:xfrm>
            <a:off x="2131390" y="2341205"/>
            <a:ext cx="3177602" cy="54168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rgbClr val="C00000"/>
                </a:solidFill>
              </a:rPr>
              <a:t>CORTICOÏDES </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chemeClr val="tx1"/>
                </a:solidFill>
              </a:rPr>
              <a:t>20 – 60 mg/jour </a:t>
            </a:r>
          </a:p>
        </p:txBody>
      </p:sp>
      <p:sp>
        <p:nvSpPr>
          <p:cNvPr id="6" name="Rectangle à coins arrondis 5"/>
          <p:cNvSpPr/>
          <p:nvPr/>
        </p:nvSpPr>
        <p:spPr>
          <a:xfrm rot="16200000">
            <a:off x="527856" y="2647478"/>
            <a:ext cx="1162374" cy="541683"/>
          </a:xfrm>
          <a:prstGeom prst="roundRect">
            <a:avLst/>
          </a:prstGeom>
          <a:solidFill>
            <a:schemeClr val="accent5">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100" dirty="0" smtClean="0">
                <a:solidFill>
                  <a:schemeClr val="tx1"/>
                </a:solidFill>
              </a:rPr>
              <a:t>1</a:t>
            </a:r>
            <a:r>
              <a:rPr lang="fr-FR" sz="1100" baseline="30000" dirty="0" smtClean="0">
                <a:solidFill>
                  <a:schemeClr val="tx1"/>
                </a:solidFill>
              </a:rPr>
              <a:t>ère</a:t>
            </a:r>
            <a:r>
              <a:rPr lang="fr-FR" sz="1100" dirty="0" smtClean="0">
                <a:solidFill>
                  <a:schemeClr val="tx1"/>
                </a:solidFill>
              </a:rPr>
              <a:t> ligne </a:t>
            </a:r>
          </a:p>
        </p:txBody>
      </p:sp>
      <p:sp>
        <p:nvSpPr>
          <p:cNvPr id="7" name="Rectangle à coins arrondis 6"/>
          <p:cNvSpPr/>
          <p:nvPr/>
        </p:nvSpPr>
        <p:spPr>
          <a:xfrm>
            <a:off x="7283887" y="2342518"/>
            <a:ext cx="3177601" cy="54168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rgbClr val="C00000"/>
                </a:solidFill>
              </a:rPr>
              <a:t>AUDC</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chemeClr val="tx1"/>
                </a:solidFill>
              </a:rPr>
              <a:t>10 – 15 mg/kg/j</a:t>
            </a:r>
          </a:p>
        </p:txBody>
      </p:sp>
      <p:sp>
        <p:nvSpPr>
          <p:cNvPr id="8" name="ZoneTexte 7"/>
          <p:cNvSpPr txBox="1"/>
          <p:nvPr/>
        </p:nvSpPr>
        <p:spPr>
          <a:xfrm>
            <a:off x="5943746" y="2427380"/>
            <a:ext cx="705386" cy="369332"/>
          </a:xfrm>
          <a:prstGeom prst="rect">
            <a:avLst/>
          </a:prstGeom>
          <a:noFill/>
        </p:spPr>
        <p:txBody>
          <a:bodyPr wrap="none" rtlCol="0">
            <a:spAutoFit/>
          </a:bodyPr>
          <a:lstStyle/>
          <a:p>
            <a:r>
              <a:rPr lang="fr-FR" dirty="0" smtClean="0"/>
              <a:t>et/ou</a:t>
            </a:r>
            <a:endParaRPr lang="fr-FR" dirty="0"/>
          </a:p>
        </p:txBody>
      </p:sp>
      <p:sp>
        <p:nvSpPr>
          <p:cNvPr id="9" name="ZoneTexte 8"/>
          <p:cNvSpPr txBox="1"/>
          <p:nvPr/>
        </p:nvSpPr>
        <p:spPr>
          <a:xfrm>
            <a:off x="2150202" y="2951678"/>
            <a:ext cx="2353658" cy="523220"/>
          </a:xfrm>
          <a:prstGeom prst="rect">
            <a:avLst/>
          </a:prstGeom>
          <a:noFill/>
        </p:spPr>
        <p:txBody>
          <a:bodyPr wrap="none" rtlCol="0">
            <a:spAutoFit/>
          </a:bodyPr>
          <a:lstStyle/>
          <a:p>
            <a:pPr marL="285750" indent="-285750">
              <a:buFont typeface="Arial" charset="0"/>
              <a:buChar char="•"/>
            </a:pPr>
            <a:r>
              <a:rPr lang="fr-FR" sz="1400" dirty="0" smtClean="0"/>
              <a:t>Rémission clinique : 60%</a:t>
            </a:r>
          </a:p>
          <a:p>
            <a:pPr marL="285750" indent="-285750">
              <a:buFont typeface="Arial" charset="0"/>
              <a:buChar char="•"/>
            </a:pPr>
            <a:r>
              <a:rPr lang="fr-FR" sz="1400" dirty="0" smtClean="0"/>
              <a:t>Réponse biologique : 43%</a:t>
            </a:r>
          </a:p>
        </p:txBody>
      </p:sp>
      <p:sp>
        <p:nvSpPr>
          <p:cNvPr id="10" name="ZoneTexte 9"/>
          <p:cNvSpPr txBox="1"/>
          <p:nvPr/>
        </p:nvSpPr>
        <p:spPr>
          <a:xfrm>
            <a:off x="7283887" y="2956068"/>
            <a:ext cx="3177601" cy="523220"/>
          </a:xfrm>
          <a:prstGeom prst="rect">
            <a:avLst/>
          </a:prstGeom>
          <a:noFill/>
        </p:spPr>
        <p:txBody>
          <a:bodyPr wrap="none" rtlCol="0">
            <a:spAutoFit/>
          </a:bodyPr>
          <a:lstStyle/>
          <a:p>
            <a:pPr marL="285750" indent="-285750">
              <a:buFont typeface="Arial" charset="0"/>
              <a:buChar char="•"/>
            </a:pPr>
            <a:r>
              <a:rPr lang="fr-FR" sz="1400" dirty="0" smtClean="0"/>
              <a:t>Réponse complète : 57%</a:t>
            </a:r>
          </a:p>
          <a:p>
            <a:pPr marL="285750" indent="-285750">
              <a:buFont typeface="Arial" charset="0"/>
              <a:buChar char="•"/>
            </a:pPr>
            <a:r>
              <a:rPr lang="fr-FR" sz="1400" dirty="0" smtClean="0"/>
              <a:t>AUDC &gt; CTC pour réponse biologique</a:t>
            </a:r>
          </a:p>
        </p:txBody>
      </p:sp>
      <p:sp>
        <p:nvSpPr>
          <p:cNvPr id="16" name="ZoneTexte 15"/>
          <p:cNvSpPr txBox="1"/>
          <p:nvPr/>
        </p:nvSpPr>
        <p:spPr>
          <a:xfrm>
            <a:off x="7938713" y="3745808"/>
            <a:ext cx="1867947" cy="307777"/>
          </a:xfrm>
          <a:prstGeom prst="rect">
            <a:avLst/>
          </a:prstGeom>
          <a:noFill/>
        </p:spPr>
        <p:txBody>
          <a:bodyPr wrap="non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400" b="1" dirty="0" smtClean="0">
                <a:solidFill>
                  <a:schemeClr val="accent5">
                    <a:lumMod val="75000"/>
                  </a:schemeClr>
                </a:solidFill>
              </a:rPr>
              <a:t>Réponse</a:t>
            </a:r>
            <a:r>
              <a:rPr lang="fr-FR" sz="1400" dirty="0" smtClean="0">
                <a:solidFill>
                  <a:schemeClr val="accent5">
                    <a:lumMod val="75000"/>
                  </a:schemeClr>
                </a:solidFill>
              </a:rPr>
              <a:t> au traitement</a:t>
            </a:r>
          </a:p>
        </p:txBody>
      </p:sp>
      <p:sp>
        <p:nvSpPr>
          <p:cNvPr id="17" name="ZoneTexte 16"/>
          <p:cNvSpPr txBox="1"/>
          <p:nvPr/>
        </p:nvSpPr>
        <p:spPr>
          <a:xfrm>
            <a:off x="2039570" y="3638087"/>
            <a:ext cx="3398863" cy="523220"/>
          </a:xfrm>
          <a:prstGeom prst="rect">
            <a:avLst/>
          </a:prstGeom>
          <a:noFill/>
        </p:spPr>
        <p:txBody>
          <a:bodyPr wrap="square" rtlCol="0">
            <a:spAutoFit/>
          </a:bodyP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400" b="1" dirty="0" smtClean="0">
                <a:solidFill>
                  <a:schemeClr val="accent5">
                    <a:lumMod val="75000"/>
                  </a:schemeClr>
                </a:solidFill>
              </a:rPr>
              <a:t>Réponse partielle</a:t>
            </a:r>
            <a:r>
              <a:rPr lang="fr-FR" sz="1400" dirty="0" smtClean="0">
                <a:solidFill>
                  <a:schemeClr val="accent5">
                    <a:lumMod val="75000"/>
                  </a:schemeClr>
                </a:solidFill>
              </a:rPr>
              <a:t> ou </a:t>
            </a:r>
            <a:r>
              <a:rPr lang="fr-FR" sz="1400" b="1" dirty="0" smtClean="0">
                <a:solidFill>
                  <a:schemeClr val="accent5">
                    <a:lumMod val="75000"/>
                  </a:schemeClr>
                </a:solidFill>
              </a:rPr>
              <a:t>absence de réponse </a:t>
            </a:r>
            <a:r>
              <a:rPr lang="fr-FR" sz="1400" dirty="0" smtClean="0">
                <a:solidFill>
                  <a:schemeClr val="accent5">
                    <a:lumMod val="75000"/>
                  </a:schemeClr>
                </a:solidFill>
              </a:rPr>
              <a:t>au traitement</a:t>
            </a:r>
          </a:p>
        </p:txBody>
      </p:sp>
      <p:sp>
        <p:nvSpPr>
          <p:cNvPr id="18" name="Rectangle à coins arrondis 17"/>
          <p:cNvSpPr/>
          <p:nvPr/>
        </p:nvSpPr>
        <p:spPr>
          <a:xfrm>
            <a:off x="7283887" y="4230096"/>
            <a:ext cx="3177601" cy="1122963"/>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chemeClr val="tx1"/>
                </a:solidFill>
              </a:rPr>
              <a:t>Décroissance progressive de la corticothérapie</a:t>
            </a:r>
            <a:r>
              <a:rPr lang="fr-FR" sz="1600" dirty="0" smtClean="0">
                <a:solidFill>
                  <a:schemeClr val="tx1"/>
                </a:solidFill>
              </a:rPr>
              <a:t> ou </a:t>
            </a:r>
            <a:r>
              <a:rPr lang="fr-FR" sz="1600" b="1" dirty="0" smtClean="0">
                <a:solidFill>
                  <a:schemeClr val="tx1"/>
                </a:solidFill>
              </a:rPr>
              <a:t>poursuite de l’AUDC</a:t>
            </a:r>
            <a:r>
              <a:rPr lang="fr-FR" sz="1600" dirty="0" smtClean="0">
                <a:solidFill>
                  <a:schemeClr val="tx1"/>
                </a:solidFill>
              </a:rPr>
              <a:t> sur </a:t>
            </a:r>
            <a:r>
              <a:rPr lang="fr-FR" sz="1600" b="1" dirty="0" smtClean="0">
                <a:solidFill>
                  <a:srgbClr val="C00000"/>
                </a:solidFill>
              </a:rPr>
              <a:t>6 mois </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dirty="0" smtClean="0">
                <a:solidFill>
                  <a:schemeClr val="tx1"/>
                </a:solidFill>
              </a:rPr>
              <a:t>Puis</a:t>
            </a:r>
            <a:r>
              <a:rPr lang="fr-FR" sz="1600" b="1" dirty="0" smtClean="0">
                <a:solidFill>
                  <a:schemeClr val="tx1"/>
                </a:solidFill>
              </a:rPr>
              <a:t> STOP</a:t>
            </a:r>
          </a:p>
        </p:txBody>
      </p:sp>
      <p:sp>
        <p:nvSpPr>
          <p:cNvPr id="19" name="Rectangle à coins arrondis 18"/>
          <p:cNvSpPr/>
          <p:nvPr/>
        </p:nvSpPr>
        <p:spPr>
          <a:xfrm>
            <a:off x="2150202" y="4230097"/>
            <a:ext cx="3177601" cy="1122962"/>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rgbClr val="C00000"/>
                </a:solidFill>
              </a:rPr>
              <a:t>AZATHIOPRINE</a:t>
            </a:r>
            <a:r>
              <a:rPr lang="fr-FR" sz="1600" b="1" dirty="0" smtClean="0">
                <a:solidFill>
                  <a:schemeClr val="tx1"/>
                </a:solidFill>
              </a:rPr>
              <a:t> 50 – 150 mg/j</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chemeClr val="tx1"/>
                </a:solidFill>
              </a:rPr>
              <a:t>ou </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rgbClr val="C00000"/>
                </a:solidFill>
              </a:rPr>
              <a:t>MÉTHOTREXATE</a:t>
            </a:r>
            <a:r>
              <a:rPr lang="fr-FR" sz="1600" b="1" dirty="0" smtClean="0">
                <a:solidFill>
                  <a:schemeClr val="tx1"/>
                </a:solidFill>
              </a:rPr>
              <a:t> 10 – 15 mg/s</a:t>
            </a:r>
          </a:p>
        </p:txBody>
      </p:sp>
      <p:sp>
        <p:nvSpPr>
          <p:cNvPr id="20" name="Rectangle à coins arrondis 19"/>
          <p:cNvSpPr/>
          <p:nvPr/>
        </p:nvSpPr>
        <p:spPr>
          <a:xfrm>
            <a:off x="2150202" y="5543148"/>
            <a:ext cx="3177601" cy="785935"/>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rgbClr val="C00000"/>
                </a:solidFill>
              </a:rPr>
              <a:t>INFLIXIMAB </a:t>
            </a:r>
            <a:r>
              <a:rPr lang="fr-FR" sz="1600" b="1" dirty="0" smtClean="0">
                <a:solidFill>
                  <a:schemeClr val="tx1"/>
                </a:solidFill>
              </a:rPr>
              <a:t>5 mg/kg </a:t>
            </a:r>
          </a:p>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600" b="1" dirty="0" smtClean="0">
                <a:solidFill>
                  <a:schemeClr val="tx1"/>
                </a:solidFill>
              </a:rPr>
              <a:t>S0, S2, S6 puis toutes les 6 semaines </a:t>
            </a:r>
          </a:p>
        </p:txBody>
      </p:sp>
      <p:sp>
        <p:nvSpPr>
          <p:cNvPr id="21" name="Rectangle à coins arrondis 20"/>
          <p:cNvSpPr/>
          <p:nvPr/>
        </p:nvSpPr>
        <p:spPr>
          <a:xfrm rot="16200000">
            <a:off x="547562" y="4520736"/>
            <a:ext cx="1122963" cy="541683"/>
          </a:xfrm>
          <a:prstGeom prst="roundRect">
            <a:avLst/>
          </a:prstGeom>
          <a:solidFill>
            <a:schemeClr val="accent5">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100" dirty="0" smtClean="0">
                <a:solidFill>
                  <a:schemeClr val="tx1"/>
                </a:solidFill>
              </a:rPr>
              <a:t>2</a:t>
            </a:r>
            <a:r>
              <a:rPr lang="fr-FR" sz="1100" baseline="30000" dirty="0" smtClean="0">
                <a:solidFill>
                  <a:schemeClr val="tx1"/>
                </a:solidFill>
              </a:rPr>
              <a:t>ième</a:t>
            </a:r>
            <a:r>
              <a:rPr lang="fr-FR" sz="1100" dirty="0" smtClean="0">
                <a:solidFill>
                  <a:schemeClr val="tx1"/>
                </a:solidFill>
              </a:rPr>
              <a:t> ligne </a:t>
            </a:r>
          </a:p>
        </p:txBody>
      </p:sp>
      <p:sp>
        <p:nvSpPr>
          <p:cNvPr id="22" name="Rectangle à coins arrondis 21"/>
          <p:cNvSpPr/>
          <p:nvPr/>
        </p:nvSpPr>
        <p:spPr>
          <a:xfrm rot="16200000">
            <a:off x="705583" y="5654782"/>
            <a:ext cx="806917" cy="541683"/>
          </a:xfrm>
          <a:prstGeom prst="roundRect">
            <a:avLst/>
          </a:prstGeom>
          <a:solidFill>
            <a:schemeClr val="accent5">
              <a:lumMod val="20000"/>
              <a:lumOff val="80000"/>
            </a:schemeClr>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100" dirty="0">
                <a:solidFill>
                  <a:schemeClr val="tx1"/>
                </a:solidFill>
              </a:rPr>
              <a:t>3</a:t>
            </a:r>
            <a:r>
              <a:rPr lang="fr-FR" sz="1100" baseline="30000" dirty="0" smtClean="0">
                <a:solidFill>
                  <a:schemeClr val="tx1"/>
                </a:solidFill>
              </a:rPr>
              <a:t>ième</a:t>
            </a:r>
            <a:r>
              <a:rPr lang="fr-FR" sz="1100" dirty="0" smtClean="0">
                <a:solidFill>
                  <a:schemeClr val="tx1"/>
                </a:solidFill>
              </a:rPr>
              <a:t> ligne </a:t>
            </a:r>
          </a:p>
        </p:txBody>
      </p:sp>
      <p:sp>
        <p:nvSpPr>
          <p:cNvPr id="23" name="Virage 22"/>
          <p:cNvSpPr/>
          <p:nvPr/>
        </p:nvSpPr>
        <p:spPr>
          <a:xfrm rot="10800000">
            <a:off x="5477173" y="3411533"/>
            <a:ext cx="627529" cy="586614"/>
          </a:xfrm>
          <a:prstGeom prst="bentArrow">
            <a:avLst>
              <a:gd name="adj1" fmla="val 3005"/>
              <a:gd name="adj2" fmla="val 8504"/>
              <a:gd name="adj3" fmla="val 19501"/>
              <a:gd name="adj4" fmla="val 4375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Virage 23"/>
          <p:cNvSpPr/>
          <p:nvPr/>
        </p:nvSpPr>
        <p:spPr>
          <a:xfrm rot="10800000" flipH="1">
            <a:off x="6450485" y="3411533"/>
            <a:ext cx="627529" cy="586614"/>
          </a:xfrm>
          <a:prstGeom prst="bentArrow">
            <a:avLst>
              <a:gd name="adj1" fmla="val 3005"/>
              <a:gd name="adj2" fmla="val 8504"/>
              <a:gd name="adj3" fmla="val 19501"/>
              <a:gd name="adj4" fmla="val 43750"/>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Rectangle à coins arrondis 24"/>
          <p:cNvSpPr/>
          <p:nvPr/>
        </p:nvSpPr>
        <p:spPr>
          <a:xfrm>
            <a:off x="7283885" y="5685787"/>
            <a:ext cx="3177601" cy="500655"/>
          </a:xfrm>
          <a:prstGeom prst="roundRect">
            <a:avLst/>
          </a:prstGeom>
          <a:solidFill>
            <a:schemeClr val="accent2">
              <a:lumMod val="20000"/>
              <a:lumOff val="80000"/>
            </a:scheme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sym typeface="Wingdings"/>
              </a:rPr>
              <a:t>Transplantation hépatique</a:t>
            </a:r>
            <a:endParaRPr lang="fr-FR" sz="1600" b="1" dirty="0">
              <a:solidFill>
                <a:srgbClr val="C00000"/>
              </a:solidFill>
            </a:endParaRPr>
          </a:p>
        </p:txBody>
      </p:sp>
      <p:cxnSp>
        <p:nvCxnSpPr>
          <p:cNvPr id="27" name="Connecteur droit avec flèche 26"/>
          <p:cNvCxnSpPr>
            <a:stCxn id="19" idx="2"/>
            <a:endCxn id="20" idx="0"/>
          </p:cNvCxnSpPr>
          <p:nvPr/>
        </p:nvCxnSpPr>
        <p:spPr>
          <a:xfrm>
            <a:off x="3739003" y="5353059"/>
            <a:ext cx="0" cy="190089"/>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a:stCxn id="20" idx="3"/>
            <a:endCxn id="25" idx="1"/>
          </p:cNvCxnSpPr>
          <p:nvPr/>
        </p:nvCxnSpPr>
        <p:spPr>
          <a:xfrm flipV="1">
            <a:off x="5327803" y="5936115"/>
            <a:ext cx="1956082" cy="1"/>
          </a:xfrm>
          <a:prstGeom prst="straightConnector1">
            <a:avLst/>
          </a:prstGeom>
          <a:ln w="28575">
            <a:solidFill>
              <a:schemeClr val="accent6">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040618" y="6301085"/>
            <a:ext cx="5420868" cy="307777"/>
          </a:xfrm>
          <a:prstGeom prst="rect">
            <a:avLst/>
          </a:prstGeom>
          <a:noFill/>
        </p:spPr>
        <p:txBody>
          <a:bodyPr wrap="square" rtlCol="0">
            <a:spAutoFit/>
          </a:bodyPr>
          <a:lstStyle/>
          <a:p>
            <a:pPr algn="r"/>
            <a:r>
              <a:rPr lang="fr-FR" sz="1400" i="1" dirty="0" err="1"/>
              <a:t>Sinnanaidu</a:t>
            </a:r>
            <a:r>
              <a:rPr lang="fr-FR" sz="1400" i="1" dirty="0"/>
              <a:t> RP et al, JGH Open. 2024</a:t>
            </a:r>
          </a:p>
        </p:txBody>
      </p:sp>
    </p:spTree>
    <p:extLst>
      <p:ext uri="{BB962C8B-B14F-4D97-AF65-F5344CB8AC3E}">
        <p14:creationId xmlns:p14="http://schemas.microsoft.com/office/powerpoint/2010/main" val="14505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6" grpId="0"/>
      <p:bldP spid="17" grpId="0"/>
      <p:bldP spid="18" grpId="0" animBg="1"/>
      <p:bldP spid="19" grpId="0" animBg="1"/>
      <p:bldP spid="20" grpId="0" animBg="1"/>
      <p:bldP spid="21" grpId="0" animBg="1"/>
      <p:bldP spid="22" grpId="0" animBg="1"/>
      <p:bldP spid="23" grpId="0" animBg="1"/>
      <p:bldP spid="24" grpId="0" animBg="1"/>
      <p:bldP spid="25"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TRANSPLANTATION HÉPATIQUE</a:t>
            </a:r>
            <a:endParaRPr lang="fr-FR" dirty="0">
              <a:latin typeface="Apple Braille" charset="0"/>
              <a:ea typeface="Apple Braille" charset="0"/>
              <a:cs typeface="Apple Braille"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6836305"/>
              </p:ext>
            </p:extLst>
          </p:nvPr>
        </p:nvGraphicFramePr>
        <p:xfrm>
          <a:off x="862879" y="4735737"/>
          <a:ext cx="5991226" cy="1650842"/>
        </p:xfrm>
        <a:graphic>
          <a:graphicData uri="http://schemas.openxmlformats.org/drawingml/2006/table">
            <a:tbl>
              <a:tblPr firstRow="1" firstCol="1" bandRow="1"/>
              <a:tblGrid>
                <a:gridCol w="1133474"/>
                <a:gridCol w="510413"/>
                <a:gridCol w="603876"/>
                <a:gridCol w="900248"/>
                <a:gridCol w="933451"/>
                <a:gridCol w="1909764"/>
              </a:tblGrid>
              <a:tr h="237331">
                <a:tc>
                  <a:txBody>
                    <a:bodyPr/>
                    <a:lstStyle/>
                    <a:p>
                      <a:pPr algn="ctr">
                        <a:lnSpc>
                          <a:spcPct val="100000"/>
                        </a:lnSpc>
                        <a:spcAft>
                          <a:spcPts val="0"/>
                        </a:spcAft>
                      </a:pPr>
                      <a:r>
                        <a:rPr lang="fr-FR" sz="1100" b="1" dirty="0" err="1">
                          <a:effectLst/>
                          <a:latin typeface="Calibri" charset="0"/>
                          <a:ea typeface="Times New Roman" charset="0"/>
                        </a:rPr>
                        <a:t>Authors</a:t>
                      </a:r>
                      <a:endParaRPr lang="fr-FR" sz="1100" b="1"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fr-FR" sz="1100" b="1" dirty="0" err="1">
                          <a:effectLst/>
                          <a:latin typeface="Calibri" charset="0"/>
                          <a:ea typeface="Times New Roman" charset="0"/>
                        </a:rPr>
                        <a:t>Year</a:t>
                      </a:r>
                      <a:endParaRPr lang="fr-FR" sz="1100" b="1"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fr-FR" sz="1100" b="1" dirty="0">
                          <a:effectLst/>
                          <a:latin typeface="Calibri" charset="0"/>
                          <a:ea typeface="Times New Roman" charset="0"/>
                        </a:rPr>
                        <a:t>Patients </a:t>
                      </a:r>
                      <a:endParaRPr lang="fr-FR" sz="1100" b="1"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1100" b="1" dirty="0" smtClean="0">
                          <a:effectLst/>
                          <a:latin typeface="Calibri" charset="0"/>
                          <a:ea typeface="Times New Roman" charset="0"/>
                        </a:rPr>
                        <a:t>Survival </a:t>
                      </a:r>
                      <a:r>
                        <a:rPr lang="en-US" sz="1100" b="1" dirty="0">
                          <a:effectLst/>
                          <a:latin typeface="Calibri" charset="0"/>
                          <a:ea typeface="Times New Roman" charset="0"/>
                        </a:rPr>
                        <a:t>rates </a:t>
                      </a:r>
                      <a:endParaRPr lang="en-US" sz="1100" b="1" dirty="0" smtClean="0">
                        <a:effectLst/>
                        <a:latin typeface="Calibri" charset="0"/>
                        <a:ea typeface="Times New Roman" charset="0"/>
                      </a:endParaRPr>
                    </a:p>
                    <a:p>
                      <a:pPr algn="ctr">
                        <a:lnSpc>
                          <a:spcPct val="100000"/>
                        </a:lnSpc>
                        <a:spcAft>
                          <a:spcPts val="0"/>
                        </a:spcAft>
                      </a:pPr>
                      <a:r>
                        <a:rPr lang="en-US" sz="1100" b="1" dirty="0" smtClean="0">
                          <a:effectLst/>
                          <a:latin typeface="Calibri" charset="0"/>
                          <a:ea typeface="Times New Roman" charset="0"/>
                        </a:rPr>
                        <a:t>1 </a:t>
                      </a:r>
                      <a:r>
                        <a:rPr lang="en-US" sz="1100" b="1" dirty="0">
                          <a:effectLst/>
                          <a:latin typeface="Calibri" charset="0"/>
                          <a:ea typeface="Times New Roman" charset="0"/>
                        </a:rPr>
                        <a:t>year </a:t>
                      </a:r>
                      <a:endParaRPr lang="fr-FR" sz="1100" b="1"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1100" b="1" dirty="0" smtClean="0">
                          <a:effectLst/>
                          <a:latin typeface="Calibri" charset="0"/>
                          <a:ea typeface="Times New Roman" charset="0"/>
                        </a:rPr>
                        <a:t>Survival </a:t>
                      </a:r>
                      <a:r>
                        <a:rPr lang="en-US" sz="1100" b="1" dirty="0">
                          <a:effectLst/>
                          <a:latin typeface="Calibri" charset="0"/>
                          <a:ea typeface="Times New Roman" charset="0"/>
                        </a:rPr>
                        <a:t>rates </a:t>
                      </a:r>
                      <a:endParaRPr lang="en-US" sz="1100" b="1" dirty="0" smtClean="0">
                        <a:effectLst/>
                        <a:latin typeface="Calibri" charset="0"/>
                        <a:ea typeface="Times New Roman" charset="0"/>
                      </a:endParaRPr>
                    </a:p>
                    <a:p>
                      <a:pPr algn="ctr">
                        <a:lnSpc>
                          <a:spcPct val="100000"/>
                        </a:lnSpc>
                        <a:spcAft>
                          <a:spcPts val="0"/>
                        </a:spcAft>
                      </a:pPr>
                      <a:r>
                        <a:rPr lang="en-US" sz="1100" b="1" dirty="0" smtClean="0">
                          <a:effectLst/>
                          <a:latin typeface="Calibri" charset="0"/>
                          <a:ea typeface="Times New Roman" charset="0"/>
                        </a:rPr>
                        <a:t>5 </a:t>
                      </a:r>
                      <a:r>
                        <a:rPr lang="en-US" sz="1100" b="1" dirty="0">
                          <a:effectLst/>
                          <a:latin typeface="Calibri" charset="0"/>
                          <a:ea typeface="Times New Roman" charset="0"/>
                        </a:rPr>
                        <a:t>years</a:t>
                      </a:r>
                      <a:endParaRPr lang="fr-FR" sz="1100" b="1"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00000"/>
                        </a:lnSpc>
                        <a:spcAft>
                          <a:spcPts val="0"/>
                        </a:spcAft>
                      </a:pPr>
                      <a:r>
                        <a:rPr lang="en-US" sz="1100" b="1" dirty="0">
                          <a:effectLst/>
                          <a:latin typeface="Calibri" charset="0"/>
                          <a:ea typeface="Times New Roman" charset="0"/>
                        </a:rPr>
                        <a:t>Comparison with LT for other indications (PSC and CPB)</a:t>
                      </a:r>
                      <a:endParaRPr lang="fr-FR" sz="1100" b="1"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216377">
                <a:tc>
                  <a:txBody>
                    <a:bodyPr/>
                    <a:lstStyle/>
                    <a:p>
                      <a:pPr algn="l">
                        <a:lnSpc>
                          <a:spcPct val="100000"/>
                        </a:lnSpc>
                        <a:spcAft>
                          <a:spcPts val="0"/>
                        </a:spcAft>
                      </a:pPr>
                      <a:r>
                        <a:rPr lang="en-US" sz="1100" dirty="0" err="1">
                          <a:effectLst/>
                          <a:latin typeface="Calibri" charset="0"/>
                          <a:ea typeface="Times New Roman" charset="0"/>
                        </a:rPr>
                        <a:t>Casavilla</a:t>
                      </a:r>
                      <a:r>
                        <a:rPr lang="en-US" sz="1100" dirty="0">
                          <a:effectLst/>
                          <a:latin typeface="Calibri" charset="0"/>
                          <a:ea typeface="Times New Roman" charset="0"/>
                        </a:rPr>
                        <a:t> FA et al.</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fr-FR" sz="1100" dirty="0">
                          <a:effectLst/>
                          <a:latin typeface="Calibri" charset="0"/>
                          <a:ea typeface="Times New Roman" charset="0"/>
                        </a:rPr>
                        <a:t>1993</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9</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80%</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65%</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Comparable</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00000"/>
                        </a:lnSpc>
                        <a:spcAft>
                          <a:spcPts val="0"/>
                        </a:spcAft>
                      </a:pPr>
                      <a:r>
                        <a:rPr lang="fr-FR" sz="1100" dirty="0" err="1">
                          <a:effectLst/>
                          <a:latin typeface="Calibri" charset="0"/>
                          <a:ea typeface="Times New Roman" charset="0"/>
                        </a:rPr>
                        <a:t>Lipson</a:t>
                      </a:r>
                      <a:r>
                        <a:rPr lang="fr-FR" sz="1100" dirty="0">
                          <a:effectLst/>
                          <a:latin typeface="Calibri" charset="0"/>
                          <a:ea typeface="Times New Roman" charset="0"/>
                        </a:rPr>
                        <a:t> et al.</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fr-FR" sz="1100">
                          <a:effectLst/>
                          <a:latin typeface="Calibri" charset="0"/>
                          <a:ea typeface="Times New Roman" charset="0"/>
                        </a:rPr>
                        <a:t>2005</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7</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100%</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86%</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Comparable</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87">
                <a:tc>
                  <a:txBody>
                    <a:bodyPr/>
                    <a:lstStyle/>
                    <a:p>
                      <a:pPr algn="l">
                        <a:lnSpc>
                          <a:spcPct val="100000"/>
                        </a:lnSpc>
                        <a:spcAft>
                          <a:spcPts val="0"/>
                        </a:spcAft>
                      </a:pPr>
                      <a:r>
                        <a:rPr lang="en-US" sz="1100" dirty="0" err="1">
                          <a:effectLst/>
                          <a:latin typeface="Calibri" charset="0"/>
                          <a:ea typeface="Times New Roman" charset="0"/>
                        </a:rPr>
                        <a:t>Vanatta</a:t>
                      </a:r>
                      <a:r>
                        <a:rPr lang="en-US" sz="1100" dirty="0">
                          <a:effectLst/>
                          <a:latin typeface="Calibri" charset="0"/>
                          <a:ea typeface="Times New Roman" charset="0"/>
                        </a:rPr>
                        <a:t> JM et al.</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fr-FR" sz="1100">
                          <a:effectLst/>
                          <a:latin typeface="Calibri" charset="0"/>
                          <a:ea typeface="Times New Roman" charset="0"/>
                        </a:rPr>
                        <a:t>2011</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b="1" dirty="0">
                          <a:solidFill>
                            <a:srgbClr val="C00000"/>
                          </a:solidFill>
                          <a:effectLst/>
                          <a:latin typeface="Calibri" charset="0"/>
                          <a:ea typeface="Times New Roman" charset="0"/>
                        </a:rPr>
                        <a:t>102</a:t>
                      </a:r>
                      <a:endParaRPr lang="fr-FR" sz="1100" b="1" dirty="0">
                        <a:solidFill>
                          <a:srgbClr val="C00000"/>
                        </a:solidFill>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78%</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dirty="0">
                          <a:effectLst/>
                          <a:latin typeface="Calibri" charset="0"/>
                          <a:ea typeface="Times New Roman" charset="0"/>
                        </a:rPr>
                        <a:t>61%</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100" dirty="0">
                          <a:effectLst/>
                          <a:latin typeface="Calibri" charset="0"/>
                          <a:ea typeface="Times New Roman" charset="0"/>
                        </a:rPr>
                        <a:t>Survival </a:t>
                      </a:r>
                      <a:r>
                        <a:rPr lang="en-US" sz="1100" dirty="0" smtClean="0">
                          <a:effectLst/>
                          <a:latin typeface="Calibri" charset="0"/>
                          <a:ea typeface="Times New Roman" charset="0"/>
                        </a:rPr>
                        <a:t>rates were </a:t>
                      </a:r>
                      <a:r>
                        <a:rPr lang="en-US" sz="1100" b="1" dirty="0" smtClean="0">
                          <a:solidFill>
                            <a:srgbClr val="C00000"/>
                          </a:solidFill>
                          <a:effectLst/>
                          <a:latin typeface="Calibri" charset="0"/>
                          <a:ea typeface="Times New Roman" charset="0"/>
                        </a:rPr>
                        <a:t>lower </a:t>
                      </a:r>
                      <a:r>
                        <a:rPr lang="en-US" sz="1100" b="1" dirty="0">
                          <a:solidFill>
                            <a:srgbClr val="C00000"/>
                          </a:solidFill>
                          <a:effectLst/>
                          <a:latin typeface="Calibri" charset="0"/>
                          <a:ea typeface="Times New Roman" charset="0"/>
                        </a:rPr>
                        <a:t>in the sarcoidosis group </a:t>
                      </a:r>
                      <a:r>
                        <a:rPr lang="en-US" sz="1100" b="1" dirty="0" smtClean="0">
                          <a:solidFill>
                            <a:srgbClr val="C00000"/>
                          </a:solidFill>
                          <a:effectLst/>
                          <a:latin typeface="Calibri" charset="0"/>
                          <a:ea typeface="Times New Roman" charset="0"/>
                        </a:rPr>
                        <a:t>(↓20%)</a:t>
                      </a:r>
                      <a:endParaRPr lang="fr-FR" sz="1100" b="1" dirty="0">
                        <a:solidFill>
                          <a:srgbClr val="C00000"/>
                        </a:solidFill>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a:lnSpc>
                          <a:spcPct val="100000"/>
                        </a:lnSpc>
                        <a:spcAft>
                          <a:spcPts val="0"/>
                        </a:spcAft>
                      </a:pPr>
                      <a:r>
                        <a:rPr lang="en-US" sz="1100" dirty="0">
                          <a:effectLst/>
                          <a:latin typeface="Calibri" charset="0"/>
                          <a:ea typeface="Times New Roman" charset="0"/>
                        </a:rPr>
                        <a:t>Bilal M et al.</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fr-FR" sz="1100">
                          <a:effectLst/>
                          <a:latin typeface="Calibri" charset="0"/>
                          <a:ea typeface="Times New Roman" charset="0"/>
                        </a:rPr>
                        <a:t>2016</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13</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84.6%</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61.1%</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100" dirty="0">
                          <a:effectLst/>
                          <a:latin typeface="Calibri" charset="0"/>
                          <a:ea typeface="Times New Roman" charset="0"/>
                        </a:rPr>
                        <a:t>Comparable</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363">
                <a:tc>
                  <a:txBody>
                    <a:bodyPr/>
                    <a:lstStyle/>
                    <a:p>
                      <a:pPr algn="l">
                        <a:lnSpc>
                          <a:spcPct val="100000"/>
                        </a:lnSpc>
                        <a:spcAft>
                          <a:spcPts val="0"/>
                        </a:spcAft>
                      </a:pPr>
                      <a:r>
                        <a:rPr lang="fr-FR" sz="1100" dirty="0" err="1">
                          <a:effectLst/>
                          <a:latin typeface="Calibri" charset="0"/>
                          <a:ea typeface="Times New Roman" charset="0"/>
                        </a:rPr>
                        <a:t>Thuluvath</a:t>
                      </a:r>
                      <a:r>
                        <a:rPr lang="fr-FR" sz="1100" dirty="0">
                          <a:effectLst/>
                          <a:latin typeface="Calibri" charset="0"/>
                          <a:ea typeface="Times New Roman" charset="0"/>
                        </a:rPr>
                        <a:t> et al.</a:t>
                      </a:r>
                      <a:endParaRPr lang="fr-FR" sz="1100" dirty="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pPr>
                      <a:r>
                        <a:rPr lang="fr-FR" sz="1100">
                          <a:effectLst/>
                          <a:latin typeface="Calibri" charset="0"/>
                          <a:ea typeface="Times New Roman" charset="0"/>
                        </a:rPr>
                        <a:t>2020</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b="1" dirty="0">
                          <a:solidFill>
                            <a:srgbClr val="C00000"/>
                          </a:solidFill>
                          <a:effectLst/>
                          <a:latin typeface="Calibri" charset="0"/>
                          <a:ea typeface="Times New Roman" charset="0"/>
                        </a:rPr>
                        <a:t>197</a:t>
                      </a:r>
                      <a:endParaRPr lang="fr-FR" sz="1100" b="1" dirty="0">
                        <a:solidFill>
                          <a:srgbClr val="C00000"/>
                        </a:solidFill>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ND</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FR" sz="1100">
                          <a:effectLst/>
                          <a:latin typeface="Calibri" charset="0"/>
                          <a:ea typeface="Times New Roman" charset="0"/>
                        </a:rPr>
                        <a:t>66%</a:t>
                      </a:r>
                      <a:endParaRPr lang="fr-FR" sz="1100">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n-US" sz="1100" dirty="0">
                          <a:effectLst/>
                          <a:latin typeface="Calibri" charset="0"/>
                          <a:ea typeface="Times New Roman" charset="0"/>
                        </a:rPr>
                        <a:t>Survival rates </a:t>
                      </a:r>
                      <a:r>
                        <a:rPr lang="en-US" sz="1100" dirty="0" smtClean="0">
                          <a:effectLst/>
                          <a:latin typeface="Calibri" charset="0"/>
                          <a:ea typeface="Times New Roman" charset="0"/>
                        </a:rPr>
                        <a:t>were </a:t>
                      </a:r>
                      <a:r>
                        <a:rPr lang="en-US" sz="1100" b="1" dirty="0" smtClean="0">
                          <a:solidFill>
                            <a:srgbClr val="C00000"/>
                          </a:solidFill>
                          <a:effectLst/>
                          <a:latin typeface="Calibri" charset="0"/>
                          <a:ea typeface="Times New Roman" charset="0"/>
                        </a:rPr>
                        <a:t>lower </a:t>
                      </a:r>
                      <a:r>
                        <a:rPr lang="en-US" sz="1100" b="1" dirty="0">
                          <a:solidFill>
                            <a:srgbClr val="C00000"/>
                          </a:solidFill>
                          <a:effectLst/>
                          <a:latin typeface="Calibri" charset="0"/>
                          <a:ea typeface="Times New Roman" charset="0"/>
                        </a:rPr>
                        <a:t>in the sarcoidosis group </a:t>
                      </a:r>
                      <a:r>
                        <a:rPr lang="en-US" sz="1100" b="1" dirty="0" smtClean="0">
                          <a:solidFill>
                            <a:srgbClr val="C00000"/>
                          </a:solidFill>
                          <a:effectLst/>
                          <a:latin typeface="Calibri" charset="0"/>
                          <a:ea typeface="Times New Roman" charset="0"/>
                        </a:rPr>
                        <a:t>(↓15</a:t>
                      </a:r>
                      <a:r>
                        <a:rPr lang="en-US" sz="1100" b="1" dirty="0">
                          <a:solidFill>
                            <a:srgbClr val="C00000"/>
                          </a:solidFill>
                          <a:effectLst/>
                          <a:latin typeface="Calibri" charset="0"/>
                          <a:ea typeface="Times New Roman" charset="0"/>
                        </a:rPr>
                        <a:t>%)</a:t>
                      </a:r>
                      <a:endParaRPr lang="fr-FR" sz="1100" b="1" dirty="0">
                        <a:solidFill>
                          <a:srgbClr val="C00000"/>
                        </a:solidFill>
                        <a:effectLst/>
                        <a:latin typeface="Times New Roman" charset="0"/>
                        <a:ea typeface="Times New Roman" charset="0"/>
                      </a:endParaRPr>
                    </a:p>
                  </a:txBody>
                  <a:tcPr marL="56267" marR="56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Main graphic"/>
          <p:cNvPicPr/>
          <p:nvPr/>
        </p:nvPicPr>
        <p:blipFill>
          <a:blip r:embed="rId3"/>
          <a:stretch/>
        </p:blipFill>
        <p:spPr>
          <a:xfrm>
            <a:off x="1473994" y="1940759"/>
            <a:ext cx="4719638" cy="2366962"/>
          </a:xfrm>
          <a:prstGeom prst="rect">
            <a:avLst/>
          </a:prstGeom>
          <a:ln>
            <a:noFill/>
          </a:ln>
        </p:spPr>
      </p:pic>
      <p:sp>
        <p:nvSpPr>
          <p:cNvPr id="7" name="Rectangle à coins arrondis 6"/>
          <p:cNvSpPr/>
          <p:nvPr/>
        </p:nvSpPr>
        <p:spPr>
          <a:xfrm>
            <a:off x="7025878" y="1940759"/>
            <a:ext cx="4561284" cy="455382"/>
          </a:xfrm>
          <a:prstGeom prst="round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Sarcoïdose hépatique : </a:t>
            </a:r>
            <a:r>
              <a:rPr lang="fr-FR" sz="1600" b="1" dirty="0" smtClean="0">
                <a:solidFill>
                  <a:srgbClr val="C00000"/>
                </a:solidFill>
              </a:rPr>
              <a:t>0.01% </a:t>
            </a:r>
            <a:r>
              <a:rPr lang="fr-FR" sz="1600" dirty="0" smtClean="0">
                <a:solidFill>
                  <a:schemeClr val="tx1"/>
                </a:solidFill>
              </a:rPr>
              <a:t>des indications de TH </a:t>
            </a:r>
            <a:endParaRPr lang="fr-FR" sz="1600" dirty="0">
              <a:solidFill>
                <a:schemeClr val="tx1"/>
              </a:solidFill>
            </a:endParaRPr>
          </a:p>
        </p:txBody>
      </p:sp>
      <p:sp>
        <p:nvSpPr>
          <p:cNvPr id="8" name="Rectangle à coins arrondis 7"/>
          <p:cNvSpPr/>
          <p:nvPr/>
        </p:nvSpPr>
        <p:spPr>
          <a:xfrm>
            <a:off x="7449145" y="2720485"/>
            <a:ext cx="3714749" cy="437053"/>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Survie à 5 ans &gt; 60 %</a:t>
            </a:r>
            <a:endParaRPr lang="fr-FR" sz="1600" dirty="0">
              <a:solidFill>
                <a:schemeClr val="tx1"/>
              </a:solidFill>
            </a:endParaRPr>
          </a:p>
        </p:txBody>
      </p:sp>
      <p:sp>
        <p:nvSpPr>
          <p:cNvPr id="9" name="Rectangle à coins arrondis 8"/>
          <p:cNvSpPr/>
          <p:nvPr/>
        </p:nvSpPr>
        <p:spPr>
          <a:xfrm>
            <a:off x="7449143" y="3356742"/>
            <a:ext cx="3714749" cy="950979"/>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rPr>
              <a:t>Taux de survie inférieurs </a:t>
            </a:r>
            <a:r>
              <a:rPr lang="fr-FR" sz="1600" dirty="0" smtClean="0">
                <a:solidFill>
                  <a:schemeClr val="tx1"/>
                </a:solidFill>
              </a:rPr>
              <a:t>en comparaison aux autres indications </a:t>
            </a:r>
          </a:p>
          <a:p>
            <a:pPr algn="ctr"/>
            <a:r>
              <a:rPr lang="fr-FR" sz="1600" b="1" dirty="0" smtClean="0">
                <a:solidFill>
                  <a:schemeClr val="tx1"/>
                </a:solidFill>
              </a:rPr>
              <a:t>↓ 15%</a:t>
            </a:r>
            <a:endParaRPr lang="fr-FR" sz="1600" b="1" dirty="0">
              <a:solidFill>
                <a:schemeClr val="tx1"/>
              </a:solidFill>
            </a:endParaRPr>
          </a:p>
        </p:txBody>
      </p:sp>
      <p:sp>
        <p:nvSpPr>
          <p:cNvPr id="10" name="Rectangle à coins arrondis 9"/>
          <p:cNvSpPr/>
          <p:nvPr/>
        </p:nvSpPr>
        <p:spPr>
          <a:xfrm>
            <a:off x="7449143" y="4506925"/>
            <a:ext cx="3714749" cy="950979"/>
          </a:xfrm>
          <a:prstGeom prst="round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rPr>
              <a:t>Sarcoïdose</a:t>
            </a:r>
            <a:r>
              <a:rPr lang="fr-FR" sz="1600" b="1" dirty="0" smtClean="0">
                <a:solidFill>
                  <a:schemeClr val="tx1"/>
                </a:solidFill>
              </a:rPr>
              <a:t> </a:t>
            </a:r>
            <a:r>
              <a:rPr lang="fr-FR" sz="1600" dirty="0" smtClean="0">
                <a:solidFill>
                  <a:schemeClr val="tx1"/>
                </a:solidFill>
              </a:rPr>
              <a:t>: seul </a:t>
            </a:r>
            <a:r>
              <a:rPr lang="fr-FR" sz="1600" b="1" dirty="0" smtClean="0">
                <a:solidFill>
                  <a:schemeClr val="tx1"/>
                </a:solidFill>
              </a:rPr>
              <a:t>facteur prédictif d’évolution défavorable </a:t>
            </a:r>
            <a:r>
              <a:rPr lang="fr-FR" sz="1600" dirty="0" smtClean="0">
                <a:solidFill>
                  <a:schemeClr val="tx1"/>
                </a:solidFill>
              </a:rPr>
              <a:t>en analyse multivariée </a:t>
            </a:r>
            <a:endParaRPr lang="fr-FR" sz="1600" dirty="0">
              <a:solidFill>
                <a:schemeClr val="tx1"/>
              </a:solidFill>
            </a:endParaRPr>
          </a:p>
        </p:txBody>
      </p:sp>
      <p:sp>
        <p:nvSpPr>
          <p:cNvPr id="11" name="Rectangle à coins arrondis 10"/>
          <p:cNvSpPr/>
          <p:nvPr/>
        </p:nvSpPr>
        <p:spPr>
          <a:xfrm>
            <a:off x="7449142" y="5657107"/>
            <a:ext cx="3714749" cy="729471"/>
          </a:xfrm>
          <a:prstGeom prst="roundRect">
            <a:avLst/>
          </a:prstGeom>
          <a:solidFill>
            <a:schemeClr val="accent5">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Survie satisfaisante </a:t>
            </a:r>
          </a:p>
          <a:p>
            <a:pPr algn="ctr"/>
            <a:r>
              <a:rPr lang="fr-FR" sz="1600" b="1" dirty="0">
                <a:solidFill>
                  <a:schemeClr val="accent5">
                    <a:lumMod val="50000"/>
                  </a:schemeClr>
                </a:solidFill>
              </a:rPr>
              <a:t>O</a:t>
            </a:r>
            <a:r>
              <a:rPr lang="fr-FR" sz="1600" b="1" dirty="0" smtClean="0">
                <a:solidFill>
                  <a:schemeClr val="accent5">
                    <a:lumMod val="50000"/>
                  </a:schemeClr>
                </a:solidFill>
              </a:rPr>
              <a:t>ption thérapeutique </a:t>
            </a:r>
            <a:r>
              <a:rPr lang="fr-FR" sz="1600" dirty="0" smtClean="0">
                <a:solidFill>
                  <a:schemeClr val="tx1"/>
                </a:solidFill>
              </a:rPr>
              <a:t>à proposer </a:t>
            </a:r>
            <a:endParaRPr lang="fr-FR" sz="1600" dirty="0">
              <a:solidFill>
                <a:schemeClr val="tx1"/>
              </a:solidFill>
            </a:endParaRPr>
          </a:p>
        </p:txBody>
      </p:sp>
      <p:sp>
        <p:nvSpPr>
          <p:cNvPr id="12" name="ZoneTexte 11"/>
          <p:cNvSpPr txBox="1"/>
          <p:nvPr/>
        </p:nvSpPr>
        <p:spPr>
          <a:xfrm>
            <a:off x="2256242" y="2924184"/>
            <a:ext cx="995785" cy="200055"/>
          </a:xfrm>
          <a:prstGeom prst="rect">
            <a:avLst/>
          </a:prstGeom>
          <a:noFill/>
        </p:spPr>
        <p:txBody>
          <a:bodyPr wrap="none" rtlCol="0">
            <a:spAutoFit/>
          </a:bodyPr>
          <a:lstStyle/>
          <a:p>
            <a:r>
              <a:rPr lang="fr-FR" sz="700" dirty="0" smtClean="0"/>
              <a:t>Sarcoïdose hépatique </a:t>
            </a:r>
            <a:endParaRPr lang="fr-FR" sz="700" dirty="0"/>
          </a:p>
        </p:txBody>
      </p:sp>
      <p:sp>
        <p:nvSpPr>
          <p:cNvPr id="13" name="ZoneTexte 12"/>
          <p:cNvSpPr txBox="1"/>
          <p:nvPr/>
        </p:nvSpPr>
        <p:spPr>
          <a:xfrm>
            <a:off x="4632419" y="2924183"/>
            <a:ext cx="995785" cy="200055"/>
          </a:xfrm>
          <a:prstGeom prst="rect">
            <a:avLst/>
          </a:prstGeom>
          <a:noFill/>
        </p:spPr>
        <p:txBody>
          <a:bodyPr wrap="none" rtlCol="0">
            <a:spAutoFit/>
          </a:bodyPr>
          <a:lstStyle/>
          <a:p>
            <a:r>
              <a:rPr lang="fr-FR" sz="700" dirty="0" smtClean="0"/>
              <a:t>Sarcoïdose hépatique </a:t>
            </a:r>
            <a:endParaRPr lang="fr-FR" sz="700" dirty="0"/>
          </a:p>
        </p:txBody>
      </p:sp>
      <p:sp>
        <p:nvSpPr>
          <p:cNvPr id="14" name="ZoneTexte 13"/>
          <p:cNvSpPr txBox="1"/>
          <p:nvPr/>
        </p:nvSpPr>
        <p:spPr>
          <a:xfrm>
            <a:off x="3047098" y="2296113"/>
            <a:ext cx="498855" cy="200055"/>
          </a:xfrm>
          <a:prstGeom prst="rect">
            <a:avLst/>
          </a:prstGeom>
          <a:noFill/>
        </p:spPr>
        <p:txBody>
          <a:bodyPr wrap="none" rtlCol="0">
            <a:spAutoFit/>
          </a:bodyPr>
          <a:lstStyle/>
          <a:p>
            <a:r>
              <a:rPr lang="fr-FR" sz="700" dirty="0" smtClean="0"/>
              <a:t>CSP/CBP</a:t>
            </a:r>
            <a:endParaRPr lang="fr-FR" sz="700" dirty="0"/>
          </a:p>
        </p:txBody>
      </p:sp>
      <p:sp>
        <p:nvSpPr>
          <p:cNvPr id="15" name="ZoneTexte 14"/>
          <p:cNvSpPr txBox="1"/>
          <p:nvPr/>
        </p:nvSpPr>
        <p:spPr>
          <a:xfrm>
            <a:off x="5298831" y="2296112"/>
            <a:ext cx="498855" cy="200055"/>
          </a:xfrm>
          <a:prstGeom prst="rect">
            <a:avLst/>
          </a:prstGeom>
          <a:noFill/>
        </p:spPr>
        <p:txBody>
          <a:bodyPr wrap="none" rtlCol="0">
            <a:spAutoFit/>
          </a:bodyPr>
          <a:lstStyle/>
          <a:p>
            <a:r>
              <a:rPr lang="fr-FR" sz="700" dirty="0" smtClean="0"/>
              <a:t>CSP/CBP</a:t>
            </a:r>
            <a:endParaRPr lang="fr-FR" sz="700" dirty="0"/>
          </a:p>
        </p:txBody>
      </p:sp>
      <p:sp>
        <p:nvSpPr>
          <p:cNvPr id="16" name="ZoneTexte 15"/>
          <p:cNvSpPr txBox="1"/>
          <p:nvPr/>
        </p:nvSpPr>
        <p:spPr>
          <a:xfrm>
            <a:off x="862879" y="4364818"/>
            <a:ext cx="5420868" cy="307777"/>
          </a:xfrm>
          <a:prstGeom prst="rect">
            <a:avLst/>
          </a:prstGeom>
          <a:noFill/>
        </p:spPr>
        <p:txBody>
          <a:bodyPr wrap="square" rtlCol="0">
            <a:spAutoFit/>
          </a:bodyPr>
          <a:lstStyle/>
          <a:p>
            <a:pPr algn="r"/>
            <a:r>
              <a:rPr lang="fr-FR" sz="1400" i="1" dirty="0" err="1"/>
              <a:t>Vanatta</a:t>
            </a:r>
            <a:r>
              <a:rPr lang="fr-FR" sz="1400" i="1" dirty="0"/>
              <a:t> JM et al, </a:t>
            </a:r>
            <a:r>
              <a:rPr lang="fr-FR" sz="1400" i="1" dirty="0" err="1"/>
              <a:t>Liver</a:t>
            </a:r>
            <a:r>
              <a:rPr lang="fr-FR" sz="1400" i="1" dirty="0"/>
              <a:t> </a:t>
            </a:r>
            <a:r>
              <a:rPr lang="fr-FR" sz="1400" i="1" dirty="0" err="1"/>
              <a:t>Transpl</a:t>
            </a:r>
            <a:r>
              <a:rPr lang="fr-FR" sz="1400" i="1" dirty="0"/>
              <a:t>. 2011</a:t>
            </a:r>
          </a:p>
        </p:txBody>
      </p:sp>
    </p:spTree>
    <p:extLst>
      <p:ext uri="{BB962C8B-B14F-4D97-AF65-F5344CB8AC3E}">
        <p14:creationId xmlns:p14="http://schemas.microsoft.com/office/powerpoint/2010/main" val="22185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CONCLUSION</a:t>
            </a:r>
            <a:endParaRPr lang="fr-FR" dirty="0">
              <a:latin typeface="Apple Braille" charset="0"/>
              <a:ea typeface="Apple Braille" charset="0"/>
              <a:cs typeface="Apple Braille" charset="0"/>
            </a:endParaRPr>
          </a:p>
        </p:txBody>
      </p:sp>
      <p:sp>
        <p:nvSpPr>
          <p:cNvPr id="5" name="Espace réservé du contenu 3"/>
          <p:cNvSpPr txBox="1">
            <a:spLocks/>
          </p:cNvSpPr>
          <p:nvPr/>
        </p:nvSpPr>
        <p:spPr>
          <a:xfrm>
            <a:off x="838200" y="2551968"/>
            <a:ext cx="3136641" cy="821159"/>
          </a:xfrm>
          <a:prstGeom prst="roundRect">
            <a:avLst/>
          </a:prstGeom>
          <a:noFill/>
          <a:ln w="28575" cap="flat" cmpd="sng" algn="ctr">
            <a:solidFill>
              <a:schemeClr val="accent5">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b="1" dirty="0" smtClean="0">
                <a:solidFill>
                  <a:srgbClr val="C00000"/>
                </a:solidFill>
              </a:rPr>
              <a:t>ANATOMOPATHOLOGIE </a:t>
            </a:r>
          </a:p>
          <a:p>
            <a:pPr marL="0" indent="0" algn="ctr">
              <a:lnSpc>
                <a:spcPct val="100000"/>
              </a:lnSpc>
              <a:spcBef>
                <a:spcPts val="0"/>
              </a:spcBef>
              <a:buFontTx/>
              <a:buNone/>
            </a:pPr>
            <a:r>
              <a:rPr lang="fr-FR" sz="1800" b="1" dirty="0" smtClean="0">
                <a:solidFill>
                  <a:schemeClr val="tx1"/>
                </a:solidFill>
              </a:rPr>
              <a:t>Indispensable +++</a:t>
            </a:r>
            <a:endParaRPr lang="fr-FR" sz="1800" dirty="0">
              <a:solidFill>
                <a:schemeClr val="tx1"/>
              </a:solidFill>
            </a:endParaRPr>
          </a:p>
        </p:txBody>
      </p:sp>
      <p:sp>
        <p:nvSpPr>
          <p:cNvPr id="6" name="Espace réservé du contenu 3"/>
          <p:cNvSpPr txBox="1">
            <a:spLocks/>
          </p:cNvSpPr>
          <p:nvPr/>
        </p:nvSpPr>
        <p:spPr>
          <a:xfrm>
            <a:off x="4516794" y="2551967"/>
            <a:ext cx="3077547" cy="821159"/>
          </a:xfrm>
          <a:prstGeom prst="roundRect">
            <a:avLst/>
          </a:prstGeom>
          <a:noFill/>
          <a:ln w="28575" cap="flat" cmpd="sng" algn="ctr">
            <a:solidFill>
              <a:schemeClr val="accent5">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dirty="0" smtClean="0">
                <a:solidFill>
                  <a:schemeClr val="tx1"/>
                </a:solidFill>
              </a:rPr>
              <a:t>Clinique, biologie, imagerie </a:t>
            </a:r>
            <a:endParaRPr lang="fr-FR" sz="1800" dirty="0">
              <a:solidFill>
                <a:schemeClr val="tx1"/>
              </a:solidFill>
            </a:endParaRPr>
          </a:p>
        </p:txBody>
      </p:sp>
      <p:sp>
        <p:nvSpPr>
          <p:cNvPr id="7" name="Espace réservé du contenu 3"/>
          <p:cNvSpPr txBox="1">
            <a:spLocks/>
          </p:cNvSpPr>
          <p:nvPr/>
        </p:nvSpPr>
        <p:spPr>
          <a:xfrm>
            <a:off x="8136294" y="2551967"/>
            <a:ext cx="3217505" cy="821159"/>
          </a:xfrm>
          <a:prstGeom prst="roundRect">
            <a:avLst/>
          </a:prstGeom>
          <a:noFill/>
          <a:ln w="28575" cap="flat" cmpd="sng" algn="ctr">
            <a:solidFill>
              <a:schemeClr val="accent5">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dirty="0" smtClean="0">
                <a:solidFill>
                  <a:schemeClr val="tx1"/>
                </a:solidFill>
              </a:rPr>
              <a:t>Élimination </a:t>
            </a:r>
            <a:r>
              <a:rPr lang="fr-FR" sz="1800" b="1" dirty="0" smtClean="0">
                <a:solidFill>
                  <a:schemeClr val="tx1"/>
                </a:solidFill>
              </a:rPr>
              <a:t>diagnostics différentiels</a:t>
            </a:r>
            <a:endParaRPr lang="fr-FR" sz="1800" b="1" dirty="0">
              <a:solidFill>
                <a:schemeClr val="tx1"/>
              </a:solidFill>
            </a:endParaRPr>
          </a:p>
        </p:txBody>
      </p:sp>
      <p:sp>
        <p:nvSpPr>
          <p:cNvPr id="8" name="ZoneTexte 7"/>
          <p:cNvSpPr txBox="1"/>
          <p:nvPr/>
        </p:nvSpPr>
        <p:spPr>
          <a:xfrm>
            <a:off x="4089364" y="2762491"/>
            <a:ext cx="312906" cy="400110"/>
          </a:xfrm>
          <a:prstGeom prst="rect">
            <a:avLst/>
          </a:prstGeom>
          <a:noFill/>
        </p:spPr>
        <p:txBody>
          <a:bodyPr wrap="none" rtlCol="0">
            <a:spAutoFit/>
          </a:bodyPr>
          <a:lstStyle/>
          <a:p>
            <a:pPr algn="ctr"/>
            <a:r>
              <a:rPr lang="fr-FR" sz="2000" b="1" dirty="0" smtClean="0"/>
              <a:t>+</a:t>
            </a:r>
            <a:endParaRPr lang="fr-FR" sz="2000" b="1" dirty="0"/>
          </a:p>
        </p:txBody>
      </p:sp>
      <p:sp>
        <p:nvSpPr>
          <p:cNvPr id="9" name="ZoneTexte 8"/>
          <p:cNvSpPr txBox="1"/>
          <p:nvPr/>
        </p:nvSpPr>
        <p:spPr>
          <a:xfrm>
            <a:off x="7708864" y="2762491"/>
            <a:ext cx="312906" cy="400110"/>
          </a:xfrm>
          <a:prstGeom prst="rect">
            <a:avLst/>
          </a:prstGeom>
          <a:noFill/>
        </p:spPr>
        <p:txBody>
          <a:bodyPr wrap="none" rtlCol="0">
            <a:spAutoFit/>
          </a:bodyPr>
          <a:lstStyle/>
          <a:p>
            <a:pPr algn="ctr"/>
            <a:r>
              <a:rPr lang="fr-FR" sz="2000" b="1" dirty="0" smtClean="0"/>
              <a:t>+</a:t>
            </a:r>
            <a:endParaRPr lang="fr-FR" sz="2000" b="1" dirty="0"/>
          </a:p>
        </p:txBody>
      </p:sp>
      <p:sp>
        <p:nvSpPr>
          <p:cNvPr id="10" name="ZoneTexte 9"/>
          <p:cNvSpPr txBox="1"/>
          <p:nvPr/>
        </p:nvSpPr>
        <p:spPr>
          <a:xfrm>
            <a:off x="838200" y="3518044"/>
            <a:ext cx="3136641" cy="584775"/>
          </a:xfrm>
          <a:prstGeom prst="rect">
            <a:avLst/>
          </a:prstGeom>
          <a:noFill/>
        </p:spPr>
        <p:txBody>
          <a:bodyPr wrap="square" rtlCol="0">
            <a:spAutoFit/>
          </a:bodyPr>
          <a:lstStyle/>
          <a:p>
            <a:pPr algn="ctr"/>
            <a:r>
              <a:rPr lang="fr-FR" sz="1600" dirty="0" smtClean="0"/>
              <a:t>Granulomes épithélioïdes sans nécrose caséeuse </a:t>
            </a:r>
            <a:endParaRPr lang="fr-FR" sz="1600" dirty="0"/>
          </a:p>
        </p:txBody>
      </p:sp>
      <p:sp>
        <p:nvSpPr>
          <p:cNvPr id="11" name="ZoneTexte 10"/>
          <p:cNvSpPr txBox="1"/>
          <p:nvPr/>
        </p:nvSpPr>
        <p:spPr>
          <a:xfrm>
            <a:off x="4288305" y="3518044"/>
            <a:ext cx="3534524" cy="584775"/>
          </a:xfrm>
          <a:prstGeom prst="rect">
            <a:avLst/>
          </a:prstGeom>
          <a:noFill/>
        </p:spPr>
        <p:txBody>
          <a:bodyPr wrap="square" rtlCol="0">
            <a:spAutoFit/>
          </a:bodyPr>
          <a:lstStyle/>
          <a:p>
            <a:pPr algn="ctr"/>
            <a:r>
              <a:rPr lang="fr-FR" sz="1600" dirty="0" smtClean="0"/>
              <a:t>Anomalies biologiques </a:t>
            </a:r>
            <a:r>
              <a:rPr lang="fr-FR" sz="1600" dirty="0" smtClean="0">
                <a:sym typeface="Wingdings"/>
              </a:rPr>
              <a:t> Cirrhose</a:t>
            </a:r>
          </a:p>
          <a:p>
            <a:pPr algn="ctr"/>
            <a:r>
              <a:rPr lang="fr-FR" sz="1600" dirty="0" smtClean="0">
                <a:sym typeface="Wingdings"/>
              </a:rPr>
              <a:t>Imagerie peu contributive</a:t>
            </a:r>
            <a:endParaRPr lang="fr-FR" sz="1600" dirty="0"/>
          </a:p>
        </p:txBody>
      </p:sp>
      <p:sp>
        <p:nvSpPr>
          <p:cNvPr id="12" name="ZoneTexte 11"/>
          <p:cNvSpPr txBox="1"/>
          <p:nvPr/>
        </p:nvSpPr>
        <p:spPr>
          <a:xfrm>
            <a:off x="8136292" y="3518044"/>
            <a:ext cx="3217507" cy="584775"/>
          </a:xfrm>
          <a:prstGeom prst="rect">
            <a:avLst/>
          </a:prstGeom>
          <a:noFill/>
        </p:spPr>
        <p:txBody>
          <a:bodyPr wrap="square" rtlCol="0">
            <a:spAutoFit/>
          </a:bodyPr>
          <a:lstStyle/>
          <a:p>
            <a:pPr algn="ctr"/>
            <a:r>
              <a:rPr lang="fr-FR" sz="1600" dirty="0" smtClean="0"/>
              <a:t>CBP, VHC, VHB, médicaments, infections </a:t>
            </a:r>
            <a:r>
              <a:rPr lang="mr-IN" sz="1600" dirty="0" smtClean="0"/>
              <a:t>…</a:t>
            </a:r>
            <a:endParaRPr lang="fr-FR" sz="1600" dirty="0"/>
          </a:p>
        </p:txBody>
      </p:sp>
      <p:sp>
        <p:nvSpPr>
          <p:cNvPr id="13" name="Espace réservé du contenu 3"/>
          <p:cNvSpPr txBox="1">
            <a:spLocks/>
          </p:cNvSpPr>
          <p:nvPr/>
        </p:nvSpPr>
        <p:spPr>
          <a:xfrm>
            <a:off x="838200" y="4247736"/>
            <a:ext cx="10515600" cy="600334"/>
          </a:xfrm>
          <a:prstGeom prst="roundRect">
            <a:avLst/>
          </a:prstGeom>
          <a:noFill/>
          <a:ln w="28575" cap="flat" cmpd="sng" algn="ctr">
            <a:solidFill>
              <a:schemeClr val="accent5">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dirty="0" smtClean="0">
                <a:solidFill>
                  <a:schemeClr val="tx1"/>
                </a:solidFill>
              </a:rPr>
              <a:t>Évolution </a:t>
            </a:r>
            <a:r>
              <a:rPr lang="fr-FR" sz="1800" b="1" dirty="0" smtClean="0">
                <a:solidFill>
                  <a:schemeClr val="tx1"/>
                </a:solidFill>
              </a:rPr>
              <a:t>favorable</a:t>
            </a:r>
            <a:r>
              <a:rPr lang="fr-FR" sz="1800" dirty="0" smtClean="0">
                <a:solidFill>
                  <a:schemeClr val="tx1"/>
                </a:solidFill>
              </a:rPr>
              <a:t> dans </a:t>
            </a:r>
            <a:r>
              <a:rPr lang="fr-FR" sz="1800" b="1" dirty="0" smtClean="0">
                <a:solidFill>
                  <a:schemeClr val="accent5">
                    <a:lumMod val="50000"/>
                  </a:schemeClr>
                </a:solidFill>
              </a:rPr>
              <a:t>60 à 70% des cas </a:t>
            </a:r>
            <a:r>
              <a:rPr lang="fr-FR" sz="1800" dirty="0" smtClean="0">
                <a:solidFill>
                  <a:schemeClr val="tx1"/>
                </a:solidFill>
                <a:sym typeface="Wingdings"/>
              </a:rPr>
              <a:t> </a:t>
            </a:r>
            <a:r>
              <a:rPr lang="fr-FR" sz="1800" b="1" dirty="0" smtClean="0">
                <a:solidFill>
                  <a:schemeClr val="tx1"/>
                </a:solidFill>
                <a:sym typeface="Wingdings"/>
              </a:rPr>
              <a:t>indication thérapeutique </a:t>
            </a:r>
            <a:r>
              <a:rPr lang="fr-FR" sz="1800" dirty="0" smtClean="0">
                <a:solidFill>
                  <a:schemeClr val="tx1"/>
                </a:solidFill>
                <a:sym typeface="Wingdings"/>
              </a:rPr>
              <a:t>pour certaines formes </a:t>
            </a:r>
            <a:endParaRPr lang="fr-FR" sz="1800" dirty="0">
              <a:solidFill>
                <a:schemeClr val="tx1"/>
              </a:solidFill>
            </a:endParaRPr>
          </a:p>
        </p:txBody>
      </p:sp>
      <p:sp>
        <p:nvSpPr>
          <p:cNvPr id="14" name="Espace réservé du contenu 3"/>
          <p:cNvSpPr txBox="1">
            <a:spLocks/>
          </p:cNvSpPr>
          <p:nvPr/>
        </p:nvSpPr>
        <p:spPr>
          <a:xfrm>
            <a:off x="838200" y="5069145"/>
            <a:ext cx="3217505" cy="821159"/>
          </a:xfrm>
          <a:prstGeom prst="roundRect">
            <a:avLst/>
          </a:prstGeom>
          <a:noFill/>
          <a:ln w="28575" cap="flat" cmpd="sng" algn="ctr">
            <a:solidFill>
              <a:schemeClr val="accent5">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b="1" dirty="0" smtClean="0">
                <a:solidFill>
                  <a:srgbClr val="C00000"/>
                </a:solidFill>
              </a:rPr>
              <a:t>1</a:t>
            </a:r>
            <a:r>
              <a:rPr lang="fr-FR" sz="1800" b="1" baseline="30000" dirty="0" smtClean="0">
                <a:solidFill>
                  <a:srgbClr val="C00000"/>
                </a:solidFill>
              </a:rPr>
              <a:t>ière</a:t>
            </a:r>
            <a:r>
              <a:rPr lang="fr-FR" sz="1800" b="1" dirty="0" smtClean="0">
                <a:solidFill>
                  <a:srgbClr val="C00000"/>
                </a:solidFill>
              </a:rPr>
              <a:t> ligne </a:t>
            </a:r>
          </a:p>
          <a:p>
            <a:pPr marL="0" indent="0" algn="ctr">
              <a:lnSpc>
                <a:spcPct val="100000"/>
              </a:lnSpc>
              <a:spcBef>
                <a:spcPts val="0"/>
              </a:spcBef>
              <a:buFontTx/>
              <a:buNone/>
            </a:pPr>
            <a:r>
              <a:rPr lang="fr-FR" sz="1800" b="1" dirty="0" smtClean="0">
                <a:solidFill>
                  <a:schemeClr val="tx1"/>
                </a:solidFill>
              </a:rPr>
              <a:t>CTC et/ou AUDC </a:t>
            </a:r>
            <a:endParaRPr lang="fr-FR" sz="1800" b="1" dirty="0">
              <a:solidFill>
                <a:schemeClr val="tx1"/>
              </a:solidFill>
            </a:endParaRPr>
          </a:p>
        </p:txBody>
      </p:sp>
      <p:sp>
        <p:nvSpPr>
          <p:cNvPr id="15" name="Espace réservé du contenu 3"/>
          <p:cNvSpPr txBox="1">
            <a:spLocks/>
          </p:cNvSpPr>
          <p:nvPr/>
        </p:nvSpPr>
        <p:spPr>
          <a:xfrm>
            <a:off x="4516794" y="5069145"/>
            <a:ext cx="3077547" cy="821159"/>
          </a:xfrm>
          <a:prstGeom prst="roundRect">
            <a:avLst/>
          </a:prstGeom>
          <a:noFill/>
          <a:ln w="28575" cap="flat" cmpd="sng" algn="ctr">
            <a:solidFill>
              <a:schemeClr val="accent5">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b="1" smtClean="0">
                <a:solidFill>
                  <a:srgbClr val="C00000"/>
                </a:solidFill>
              </a:rPr>
              <a:t>Si échec ou réponse partielle</a:t>
            </a:r>
            <a:endParaRPr lang="fr-FR" sz="1800" b="1" dirty="0" smtClean="0">
              <a:solidFill>
                <a:srgbClr val="C00000"/>
              </a:solidFill>
            </a:endParaRPr>
          </a:p>
          <a:p>
            <a:pPr marL="0" indent="0" algn="ctr">
              <a:lnSpc>
                <a:spcPct val="100000"/>
              </a:lnSpc>
              <a:spcBef>
                <a:spcPts val="0"/>
              </a:spcBef>
              <a:buFontTx/>
              <a:buNone/>
            </a:pPr>
            <a:r>
              <a:rPr lang="fr-FR" sz="1800" b="1" dirty="0" smtClean="0">
                <a:solidFill>
                  <a:schemeClr val="tx1"/>
                </a:solidFill>
              </a:rPr>
              <a:t>AZT ou MTX ou IFX</a:t>
            </a:r>
            <a:endParaRPr lang="fr-FR" sz="1800" b="1" dirty="0">
              <a:solidFill>
                <a:schemeClr val="tx1"/>
              </a:solidFill>
            </a:endParaRPr>
          </a:p>
        </p:txBody>
      </p:sp>
      <p:sp>
        <p:nvSpPr>
          <p:cNvPr id="16" name="Espace réservé du contenu 3"/>
          <p:cNvSpPr txBox="1">
            <a:spLocks/>
          </p:cNvSpPr>
          <p:nvPr/>
        </p:nvSpPr>
        <p:spPr>
          <a:xfrm>
            <a:off x="8136292" y="5112046"/>
            <a:ext cx="3217507" cy="821159"/>
          </a:xfrm>
          <a:prstGeom prst="roundRect">
            <a:avLst/>
          </a:prstGeom>
          <a:solidFill>
            <a:schemeClr val="accent5">
              <a:lumMod val="20000"/>
              <a:lumOff val="80000"/>
            </a:schemeClr>
          </a:solidFill>
          <a:ln w="28575" cap="flat" cmpd="sng" algn="ctr">
            <a:solidFill>
              <a:schemeClr val="accent5">
                <a:lumMod val="60000"/>
                <a:lumOff val="4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indent="0" algn="ctr">
              <a:lnSpc>
                <a:spcPct val="100000"/>
              </a:lnSpc>
              <a:spcBef>
                <a:spcPts val="0"/>
              </a:spcBef>
              <a:buFontTx/>
              <a:buNone/>
            </a:pPr>
            <a:r>
              <a:rPr lang="fr-FR" sz="1800" b="1" dirty="0" smtClean="0">
                <a:solidFill>
                  <a:srgbClr val="C00000"/>
                </a:solidFill>
              </a:rPr>
              <a:t>TRANSPLANTATION HÉPATIQUE</a:t>
            </a:r>
            <a:endParaRPr lang="fr-FR" sz="1800" b="1" dirty="0">
              <a:solidFill>
                <a:schemeClr val="tx1"/>
              </a:solidFill>
            </a:endParaRPr>
          </a:p>
        </p:txBody>
      </p:sp>
      <p:sp>
        <p:nvSpPr>
          <p:cNvPr id="17" name="Espace réservé du contenu 3"/>
          <p:cNvSpPr txBox="1">
            <a:spLocks/>
          </p:cNvSpPr>
          <p:nvPr/>
        </p:nvSpPr>
        <p:spPr>
          <a:xfrm>
            <a:off x="838200" y="1690688"/>
            <a:ext cx="10515600" cy="600334"/>
          </a:xfrm>
          <a:prstGeom prst="roundRect">
            <a:avLst/>
          </a:prstGeom>
          <a:noFill/>
          <a:ln w="28575" cap="flat" cmpd="sng" algn="ctr">
            <a:solidFill>
              <a:schemeClr val="accent5">
                <a:lumMod val="20000"/>
                <a:lumOff val="8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lt1"/>
                </a:solidFill>
                <a:latin typeface="+mn-lt"/>
                <a:ea typeface="+mn-ea"/>
                <a:cs typeface="+mn-cs"/>
              </a:defRPr>
            </a:lvl9pPr>
          </a:lstStyle>
          <a:p>
            <a:pPr marL="0" lvl="0" indent="0" algn="ctr">
              <a:lnSpc>
                <a:spcPct val="100000"/>
              </a:lnSpc>
              <a:spcBef>
                <a:spcPts val="0"/>
              </a:spcBef>
              <a:buNone/>
              <a:defRPr/>
            </a:pPr>
            <a:r>
              <a:rPr lang="fr-FR" sz="1800" b="1" dirty="0">
                <a:solidFill>
                  <a:srgbClr val="C00000"/>
                </a:solidFill>
              </a:rPr>
              <a:t>SARCOÏDOSE HÉPATIQUE </a:t>
            </a:r>
            <a:r>
              <a:rPr lang="fr-FR" sz="1800" dirty="0">
                <a:solidFill>
                  <a:schemeClr val="tx1"/>
                </a:solidFill>
              </a:rPr>
              <a:t>: </a:t>
            </a:r>
            <a:r>
              <a:rPr lang="fr-FR" sz="1800" b="1" dirty="0">
                <a:solidFill>
                  <a:schemeClr val="tx1"/>
                </a:solidFill>
              </a:rPr>
              <a:t>fréquente</a:t>
            </a:r>
            <a:r>
              <a:rPr lang="fr-FR" sz="1800" dirty="0">
                <a:solidFill>
                  <a:schemeClr val="tx1"/>
                </a:solidFill>
              </a:rPr>
              <a:t> mais souvent </a:t>
            </a:r>
            <a:r>
              <a:rPr lang="fr-FR" sz="1800" b="1" dirty="0">
                <a:solidFill>
                  <a:schemeClr val="tx1"/>
                </a:solidFill>
              </a:rPr>
              <a:t>sous-estimée +++ </a:t>
            </a:r>
          </a:p>
        </p:txBody>
      </p:sp>
    </p:spTree>
    <p:extLst>
      <p:ext uri="{BB962C8B-B14F-4D97-AF65-F5344CB8AC3E}">
        <p14:creationId xmlns:p14="http://schemas.microsoft.com/office/powerpoint/2010/main" val="102980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INTRODUCTION</a:t>
            </a:r>
            <a:endParaRPr lang="fr-FR" b="1" dirty="0">
              <a:solidFill>
                <a:schemeClr val="accent1">
                  <a:lumMod val="50000"/>
                </a:schemeClr>
              </a:solidFill>
              <a:latin typeface="Apple Braille" charset="0"/>
              <a:ea typeface="Apple Braille" charset="0"/>
              <a:cs typeface="Apple Braille" charset="0"/>
            </a:endParaRPr>
          </a:p>
        </p:txBody>
      </p:sp>
      <p:sp>
        <p:nvSpPr>
          <p:cNvPr id="3" name="Espace réservé du contenu 2"/>
          <p:cNvSpPr>
            <a:spLocks noGrp="1"/>
          </p:cNvSpPr>
          <p:nvPr>
            <p:ph idx="1"/>
          </p:nvPr>
        </p:nvSpPr>
        <p:spPr/>
        <p:txBody>
          <a:bodyPr>
            <a:normAutofit/>
          </a:bodyPr>
          <a:lstStyle/>
          <a:p>
            <a:pPr algn="just"/>
            <a:r>
              <a:rPr lang="fr-FR" sz="2000" b="1" dirty="0" smtClean="0">
                <a:solidFill>
                  <a:schemeClr val="accent1">
                    <a:lumMod val="50000"/>
                  </a:schemeClr>
                </a:solidFill>
              </a:rPr>
              <a:t>Sarcoïdose</a:t>
            </a:r>
            <a:r>
              <a:rPr lang="fr-FR" sz="2000" dirty="0" smtClean="0">
                <a:solidFill>
                  <a:schemeClr val="accent1">
                    <a:lumMod val="50000"/>
                  </a:schemeClr>
                </a:solidFill>
              </a:rPr>
              <a:t> </a:t>
            </a:r>
            <a:r>
              <a:rPr lang="fr-FR" sz="2000" dirty="0" smtClean="0"/>
              <a:t>: maladie </a:t>
            </a:r>
            <a:r>
              <a:rPr lang="fr-FR" sz="2000" b="1" dirty="0" smtClean="0">
                <a:solidFill>
                  <a:schemeClr val="accent1">
                    <a:lumMod val="75000"/>
                  </a:schemeClr>
                </a:solidFill>
              </a:rPr>
              <a:t>chronique systémique</a:t>
            </a:r>
            <a:r>
              <a:rPr lang="fr-FR" sz="2000" dirty="0" smtClean="0"/>
              <a:t>, caractérisée par une </a:t>
            </a:r>
            <a:r>
              <a:rPr lang="fr-FR" sz="2000" b="1" dirty="0" smtClean="0"/>
              <a:t>atteinte granulomateuse</a:t>
            </a:r>
            <a:r>
              <a:rPr lang="fr-FR" sz="2000" dirty="0" smtClean="0"/>
              <a:t> des organes atteints</a:t>
            </a:r>
          </a:p>
        </p:txBody>
      </p:sp>
      <p:sp>
        <p:nvSpPr>
          <p:cNvPr id="4" name="Rectangle à coins arrondis 3"/>
          <p:cNvSpPr/>
          <p:nvPr/>
        </p:nvSpPr>
        <p:spPr>
          <a:xfrm>
            <a:off x="838200" y="2889505"/>
            <a:ext cx="4931664" cy="1316736"/>
          </a:xfrm>
          <a:prstGeom prst="round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Variations géographiques </a:t>
            </a:r>
          </a:p>
          <a:p>
            <a:pPr algn="ctr"/>
            <a:endParaRPr lang="fr-FR" sz="1600" dirty="0">
              <a:solidFill>
                <a:schemeClr val="tx1"/>
              </a:solidFill>
            </a:endParaRPr>
          </a:p>
          <a:p>
            <a:r>
              <a:rPr lang="fr-FR" sz="1600" b="1" dirty="0" smtClean="0">
                <a:solidFill>
                  <a:schemeClr val="accent1">
                    <a:lumMod val="75000"/>
                  </a:schemeClr>
                </a:solidFill>
              </a:rPr>
              <a:t>Incidence élevée </a:t>
            </a:r>
            <a:r>
              <a:rPr lang="fr-FR" sz="1600" dirty="0" smtClean="0">
                <a:solidFill>
                  <a:schemeClr val="tx1"/>
                </a:solidFill>
              </a:rPr>
              <a:t>: Europe du Nord </a:t>
            </a:r>
          </a:p>
          <a:p>
            <a:r>
              <a:rPr lang="fr-FR" sz="1600" dirty="0" smtClean="0">
                <a:solidFill>
                  <a:schemeClr val="tx1"/>
                </a:solidFill>
              </a:rPr>
              <a:t>I</a:t>
            </a:r>
            <a:r>
              <a:rPr lang="fr-FR" sz="1600" b="1" dirty="0" smtClean="0">
                <a:solidFill>
                  <a:schemeClr val="accent1">
                    <a:lumMod val="75000"/>
                  </a:schemeClr>
                </a:solidFill>
              </a:rPr>
              <a:t>ncidence faible </a:t>
            </a:r>
            <a:r>
              <a:rPr lang="fr-FR" sz="1600" dirty="0" smtClean="0">
                <a:solidFill>
                  <a:schemeClr val="tx1"/>
                </a:solidFill>
              </a:rPr>
              <a:t>: Asie </a:t>
            </a:r>
            <a:endParaRPr lang="fr-FR" sz="1600" dirty="0">
              <a:solidFill>
                <a:schemeClr val="tx1"/>
              </a:solidFill>
            </a:endParaRPr>
          </a:p>
        </p:txBody>
      </p:sp>
      <p:sp>
        <p:nvSpPr>
          <p:cNvPr id="5" name="Rectangle à coins arrondis 4"/>
          <p:cNvSpPr/>
          <p:nvPr/>
        </p:nvSpPr>
        <p:spPr>
          <a:xfrm>
            <a:off x="838200" y="4438017"/>
            <a:ext cx="4931664" cy="1664208"/>
          </a:xfrm>
          <a:prstGeom prst="roundRect">
            <a:avLst/>
          </a:prstGeom>
          <a:solidFill>
            <a:schemeClr val="tx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Variations ethniques </a:t>
            </a:r>
          </a:p>
          <a:p>
            <a:pPr algn="ctr"/>
            <a:endParaRPr lang="fr-FR" sz="1600" dirty="0">
              <a:solidFill>
                <a:schemeClr val="tx1"/>
              </a:solidFill>
            </a:endParaRPr>
          </a:p>
          <a:p>
            <a:r>
              <a:rPr lang="fr-FR" sz="1600" b="1" dirty="0" smtClean="0">
                <a:solidFill>
                  <a:schemeClr val="accent1">
                    <a:lumMod val="75000"/>
                  </a:schemeClr>
                </a:solidFill>
              </a:rPr>
              <a:t>Afro-américains</a:t>
            </a:r>
            <a:r>
              <a:rPr lang="fr-FR" sz="1600" dirty="0" smtClean="0">
                <a:solidFill>
                  <a:schemeClr val="tx1"/>
                </a:solidFill>
              </a:rPr>
              <a:t> </a:t>
            </a:r>
          </a:p>
          <a:p>
            <a:r>
              <a:rPr lang="fr-FR" sz="1600" dirty="0" smtClean="0">
                <a:solidFill>
                  <a:schemeClr val="tx1"/>
                </a:solidFill>
              </a:rPr>
              <a:t>Incidence + importante, </a:t>
            </a:r>
          </a:p>
          <a:p>
            <a:r>
              <a:rPr lang="fr-FR" sz="1600" dirty="0" smtClean="0">
                <a:solidFill>
                  <a:schemeClr val="tx1"/>
                </a:solidFill>
              </a:rPr>
              <a:t>maladie + sévère, atteinte multi-organes </a:t>
            </a:r>
            <a:endParaRPr lang="fr-FR" sz="1600" dirty="0">
              <a:solidFill>
                <a:schemeClr val="tx1"/>
              </a:solidFill>
            </a:endParaRPr>
          </a:p>
        </p:txBody>
      </p:sp>
      <p:sp>
        <p:nvSpPr>
          <p:cNvPr id="6" name="Rectangle à coins arrondis 5"/>
          <p:cNvSpPr/>
          <p:nvPr/>
        </p:nvSpPr>
        <p:spPr>
          <a:xfrm>
            <a:off x="6422136" y="2889505"/>
            <a:ext cx="4931664" cy="1316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b="1" dirty="0" smtClean="0">
              <a:solidFill>
                <a:schemeClr val="tx1"/>
              </a:solidFill>
            </a:endParaRPr>
          </a:p>
          <a:p>
            <a:pPr algn="ctr"/>
            <a:r>
              <a:rPr lang="fr-FR" sz="1600" b="1" dirty="0" smtClean="0">
                <a:solidFill>
                  <a:schemeClr val="tx1"/>
                </a:solidFill>
              </a:rPr>
              <a:t>Âge moyen </a:t>
            </a:r>
            <a:r>
              <a:rPr lang="fr-FR" sz="1600" dirty="0" smtClean="0">
                <a:solidFill>
                  <a:schemeClr val="tx1"/>
                </a:solidFill>
              </a:rPr>
              <a:t>: 40 – 50 ans </a:t>
            </a:r>
          </a:p>
          <a:p>
            <a:pPr algn="ctr"/>
            <a:r>
              <a:rPr lang="fr-FR" sz="1600" dirty="0" smtClean="0">
                <a:solidFill>
                  <a:schemeClr val="tx1"/>
                </a:solidFill>
              </a:rPr>
              <a:t>(plus précoce chez les hommes)</a:t>
            </a:r>
          </a:p>
          <a:p>
            <a:pPr algn="ctr"/>
            <a:endParaRPr lang="fr-FR" sz="1600" dirty="0" smtClean="0">
              <a:solidFill>
                <a:schemeClr val="tx1"/>
              </a:solidFill>
            </a:endParaRPr>
          </a:p>
          <a:p>
            <a:pPr algn="ctr"/>
            <a:r>
              <a:rPr lang="fr-FR" sz="1600" b="1" dirty="0" smtClean="0">
                <a:solidFill>
                  <a:schemeClr val="tx1"/>
                </a:solidFill>
              </a:rPr>
              <a:t>Femmes</a:t>
            </a:r>
            <a:r>
              <a:rPr lang="fr-FR" sz="1600" dirty="0" smtClean="0">
                <a:solidFill>
                  <a:schemeClr val="tx1"/>
                </a:solidFill>
              </a:rPr>
              <a:t> représentent </a:t>
            </a:r>
            <a:r>
              <a:rPr lang="fr-FR" sz="1600" b="1" dirty="0" smtClean="0">
                <a:solidFill>
                  <a:schemeClr val="tx1"/>
                </a:solidFill>
              </a:rPr>
              <a:t>45 à 60% </a:t>
            </a:r>
            <a:r>
              <a:rPr lang="fr-FR" sz="1600" dirty="0" smtClean="0">
                <a:solidFill>
                  <a:schemeClr val="tx1"/>
                </a:solidFill>
              </a:rPr>
              <a:t>des cas </a:t>
            </a:r>
          </a:p>
          <a:p>
            <a:pPr algn="ctr"/>
            <a:endParaRPr lang="fr-FR" sz="1600" dirty="0">
              <a:solidFill>
                <a:schemeClr val="tx1"/>
              </a:solidFill>
            </a:endParaRPr>
          </a:p>
        </p:txBody>
      </p:sp>
      <p:sp>
        <p:nvSpPr>
          <p:cNvPr id="7" name="Rectangle à coins arrondis 6"/>
          <p:cNvSpPr/>
          <p:nvPr/>
        </p:nvSpPr>
        <p:spPr>
          <a:xfrm>
            <a:off x="6422136" y="4590288"/>
            <a:ext cx="4931664" cy="1511935"/>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rPr>
              <a:t>Hétérogénéité</a:t>
            </a:r>
            <a:r>
              <a:rPr lang="fr-FR" sz="1600" dirty="0" smtClean="0">
                <a:solidFill>
                  <a:schemeClr val="tx1"/>
                </a:solidFill>
              </a:rPr>
              <a:t> de la maladie </a:t>
            </a:r>
          </a:p>
          <a:p>
            <a:pPr algn="ctr"/>
            <a:r>
              <a:rPr lang="fr-FR" sz="1600" b="1" dirty="0" smtClean="0">
                <a:solidFill>
                  <a:schemeClr val="tx1"/>
                </a:solidFill>
              </a:rPr>
              <a:t>Méconnaissance</a:t>
            </a:r>
            <a:r>
              <a:rPr lang="fr-FR" sz="1600" dirty="0" smtClean="0">
                <a:solidFill>
                  <a:schemeClr val="tx1"/>
                </a:solidFill>
              </a:rPr>
              <a:t> des atteintes + rares </a:t>
            </a:r>
          </a:p>
          <a:p>
            <a:pPr algn="ctr"/>
            <a:r>
              <a:rPr lang="fr-FR" sz="1600" dirty="0" smtClean="0">
                <a:solidFill>
                  <a:schemeClr val="tx1"/>
                </a:solidFill>
                <a:sym typeface="Wingdings"/>
              </a:rPr>
              <a:t> </a:t>
            </a:r>
            <a:r>
              <a:rPr lang="fr-FR" sz="1600" b="1" dirty="0" smtClean="0">
                <a:solidFill>
                  <a:srgbClr val="C00000"/>
                </a:solidFill>
                <a:sym typeface="Wingdings"/>
              </a:rPr>
              <a:t>RETARD DIAGNOSTIC </a:t>
            </a:r>
            <a:endParaRPr lang="fr-FR" sz="1600" b="1" dirty="0">
              <a:solidFill>
                <a:srgbClr val="C00000"/>
              </a:solidFill>
            </a:endParaRPr>
          </a:p>
        </p:txBody>
      </p:sp>
      <p:pic>
        <p:nvPicPr>
          <p:cNvPr id="10" name="Image 9"/>
          <p:cNvPicPr>
            <a:picLocks noChangeAspect="1"/>
          </p:cNvPicPr>
          <p:nvPr/>
        </p:nvPicPr>
        <p:blipFill>
          <a:blip r:embed="rId3"/>
          <a:stretch>
            <a:fillRect/>
          </a:stretch>
        </p:blipFill>
        <p:spPr>
          <a:xfrm>
            <a:off x="10757408" y="4347593"/>
            <a:ext cx="922528" cy="922528"/>
          </a:xfrm>
          <a:prstGeom prst="rect">
            <a:avLst/>
          </a:prstGeom>
        </p:spPr>
      </p:pic>
      <p:sp>
        <p:nvSpPr>
          <p:cNvPr id="11" name="ZoneTexte 10"/>
          <p:cNvSpPr txBox="1"/>
          <p:nvPr/>
        </p:nvSpPr>
        <p:spPr>
          <a:xfrm>
            <a:off x="960299" y="6176963"/>
            <a:ext cx="5420868" cy="307777"/>
          </a:xfrm>
          <a:prstGeom prst="rect">
            <a:avLst/>
          </a:prstGeom>
          <a:noFill/>
        </p:spPr>
        <p:txBody>
          <a:bodyPr wrap="square" rtlCol="0">
            <a:spAutoFit/>
          </a:bodyPr>
          <a:lstStyle/>
          <a:p>
            <a:pPr algn="ctr"/>
            <a:r>
              <a:rPr lang="fr-FR" sz="1400" i="1" dirty="0" err="1"/>
              <a:t>Grunewald</a:t>
            </a:r>
            <a:r>
              <a:rPr lang="fr-FR" sz="1400" i="1" dirty="0"/>
              <a:t>, J et al. </a:t>
            </a:r>
            <a:r>
              <a:rPr lang="fr-FR" sz="1400" i="1" dirty="0" err="1"/>
              <a:t>Sarcoidosis</a:t>
            </a:r>
            <a:r>
              <a:rPr lang="fr-FR" sz="1400" i="1" dirty="0"/>
              <a:t>. Nat </a:t>
            </a:r>
            <a:r>
              <a:rPr lang="fr-FR" sz="1400" i="1" dirty="0" err="1"/>
              <a:t>Rev</a:t>
            </a:r>
            <a:r>
              <a:rPr lang="fr-FR" sz="1400" i="1" dirty="0"/>
              <a:t> Dis </a:t>
            </a:r>
            <a:r>
              <a:rPr lang="fr-FR" sz="1400" i="1" dirty="0" err="1"/>
              <a:t>Primers</a:t>
            </a:r>
            <a:r>
              <a:rPr lang="fr-FR" sz="1400" i="1" dirty="0"/>
              <a:t> 2019</a:t>
            </a:r>
          </a:p>
        </p:txBody>
      </p:sp>
      <p:sp>
        <p:nvSpPr>
          <p:cNvPr id="12" name="ZoneTexte 11"/>
          <p:cNvSpPr txBox="1"/>
          <p:nvPr/>
        </p:nvSpPr>
        <p:spPr>
          <a:xfrm>
            <a:off x="7313983" y="6176962"/>
            <a:ext cx="5420868" cy="307777"/>
          </a:xfrm>
          <a:prstGeom prst="rect">
            <a:avLst/>
          </a:prstGeom>
          <a:noFill/>
        </p:spPr>
        <p:txBody>
          <a:bodyPr wrap="square" rtlCol="0">
            <a:spAutoFit/>
          </a:bodyPr>
          <a:lstStyle/>
          <a:p>
            <a:pPr algn="ctr"/>
            <a:r>
              <a:rPr lang="fr-FR" sz="1400" i="1" dirty="0" err="1"/>
              <a:t>Arcana</a:t>
            </a:r>
            <a:r>
              <a:rPr lang="fr-FR" sz="1400" i="1" dirty="0"/>
              <a:t> RI et al, </a:t>
            </a:r>
            <a:r>
              <a:rPr lang="fr-FR" sz="1400" i="1" dirty="0" err="1"/>
              <a:t>Biomedicines</a:t>
            </a:r>
            <a:r>
              <a:rPr lang="fr-FR" sz="1400" i="1" dirty="0"/>
              <a:t> 2023</a:t>
            </a:r>
          </a:p>
        </p:txBody>
      </p:sp>
    </p:spTree>
    <p:extLst>
      <p:ext uri="{BB962C8B-B14F-4D97-AF65-F5344CB8AC3E}">
        <p14:creationId xmlns:p14="http://schemas.microsoft.com/office/powerpoint/2010/main" val="60674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PHYSIOPATHOLOGIE</a:t>
            </a:r>
            <a:endParaRPr lang="fr-FR" dirty="0">
              <a:latin typeface="Apple Braille" charset="0"/>
              <a:ea typeface="Apple Braille" charset="0"/>
              <a:cs typeface="Apple Braille"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4708390" cy="4351338"/>
          </a:xfrm>
        </p:spPr>
      </p:pic>
      <p:sp>
        <p:nvSpPr>
          <p:cNvPr id="5" name="ZoneTexte 4"/>
          <p:cNvSpPr txBox="1"/>
          <p:nvPr/>
        </p:nvSpPr>
        <p:spPr>
          <a:xfrm>
            <a:off x="481961" y="6176963"/>
            <a:ext cx="5420868" cy="307777"/>
          </a:xfrm>
          <a:prstGeom prst="rect">
            <a:avLst/>
          </a:prstGeom>
          <a:noFill/>
        </p:spPr>
        <p:txBody>
          <a:bodyPr wrap="square" rtlCol="0">
            <a:spAutoFit/>
          </a:bodyPr>
          <a:lstStyle/>
          <a:p>
            <a:pPr algn="ctr"/>
            <a:r>
              <a:rPr lang="fr-FR" sz="1400" i="1" dirty="0" err="1"/>
              <a:t>Grunewald</a:t>
            </a:r>
            <a:r>
              <a:rPr lang="fr-FR" sz="1400" i="1" dirty="0"/>
              <a:t>, J et al. </a:t>
            </a:r>
            <a:r>
              <a:rPr lang="fr-FR" sz="1400" i="1" dirty="0" err="1"/>
              <a:t>Sarcoidosis</a:t>
            </a:r>
            <a:r>
              <a:rPr lang="fr-FR" sz="1400" i="1" dirty="0"/>
              <a:t>. Nat </a:t>
            </a:r>
            <a:r>
              <a:rPr lang="fr-FR" sz="1400" i="1" dirty="0" err="1"/>
              <a:t>Rev</a:t>
            </a:r>
            <a:r>
              <a:rPr lang="fr-FR" sz="1400" i="1" dirty="0"/>
              <a:t> Dis </a:t>
            </a:r>
            <a:r>
              <a:rPr lang="fr-FR" sz="1400" i="1" dirty="0" err="1"/>
              <a:t>Primers</a:t>
            </a:r>
            <a:r>
              <a:rPr lang="fr-FR" sz="1400" i="1" dirty="0"/>
              <a:t> 2019</a:t>
            </a:r>
          </a:p>
        </p:txBody>
      </p:sp>
      <p:sp>
        <p:nvSpPr>
          <p:cNvPr id="6" name="Rectangle à coins arrondis 5"/>
          <p:cNvSpPr/>
          <p:nvPr/>
        </p:nvSpPr>
        <p:spPr>
          <a:xfrm>
            <a:off x="6221506" y="879397"/>
            <a:ext cx="5132294" cy="964920"/>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Formation de </a:t>
            </a:r>
            <a:r>
              <a:rPr lang="fr-FR" sz="1600" b="1" dirty="0" smtClean="0">
                <a:solidFill>
                  <a:schemeClr val="tx1"/>
                </a:solidFill>
              </a:rPr>
              <a:t>granulomes épithélioïdes </a:t>
            </a:r>
            <a:r>
              <a:rPr lang="fr-FR" sz="1600" dirty="0" smtClean="0">
                <a:solidFill>
                  <a:schemeClr val="tx1"/>
                </a:solidFill>
              </a:rPr>
              <a:t>gigantocellulaires </a:t>
            </a:r>
            <a:r>
              <a:rPr lang="fr-FR" sz="1600" b="1" dirty="0" smtClean="0">
                <a:solidFill>
                  <a:schemeClr val="tx1"/>
                </a:solidFill>
              </a:rPr>
              <a:t>sans nécrose caséeuse </a:t>
            </a:r>
          </a:p>
          <a:p>
            <a:pPr algn="ctr"/>
            <a:r>
              <a:rPr lang="fr-FR" sz="1600" dirty="0" smtClean="0">
                <a:solidFill>
                  <a:schemeClr val="tx1"/>
                </a:solidFill>
                <a:sym typeface="Wingdings"/>
              </a:rPr>
              <a:t> </a:t>
            </a:r>
            <a:r>
              <a:rPr lang="fr-FR" sz="1600" b="1" dirty="0" smtClean="0">
                <a:solidFill>
                  <a:srgbClr val="C00000"/>
                </a:solidFill>
              </a:rPr>
              <a:t>ÉTAPE CLÉ</a:t>
            </a:r>
            <a:endParaRPr lang="fr-FR" sz="1600" b="1" dirty="0">
              <a:solidFill>
                <a:srgbClr val="C00000"/>
              </a:solidFill>
            </a:endParaRPr>
          </a:p>
        </p:txBody>
      </p:sp>
      <p:sp>
        <p:nvSpPr>
          <p:cNvPr id="7" name="Rectangle à coins arrondis 6"/>
          <p:cNvSpPr/>
          <p:nvPr/>
        </p:nvSpPr>
        <p:spPr>
          <a:xfrm>
            <a:off x="6221506" y="2024639"/>
            <a:ext cx="5132294" cy="873218"/>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accent5">
                    <a:lumMod val="75000"/>
                  </a:schemeClr>
                </a:solidFill>
              </a:rPr>
              <a:t>Attention aux diagnostics différentiels </a:t>
            </a:r>
          </a:p>
          <a:p>
            <a:pPr algn="ctr"/>
            <a:r>
              <a:rPr lang="fr-FR" sz="1600" dirty="0" smtClean="0">
                <a:solidFill>
                  <a:schemeClr val="tx1"/>
                </a:solidFill>
              </a:rPr>
              <a:t>Causes tumorales, infectieuses, inflammatoires, corps étrangers</a:t>
            </a:r>
            <a:endParaRPr lang="fr-FR" sz="1600" dirty="0">
              <a:solidFill>
                <a:schemeClr val="tx1"/>
              </a:solidFill>
            </a:endParaRPr>
          </a:p>
        </p:txBody>
      </p:sp>
      <p:sp>
        <p:nvSpPr>
          <p:cNvPr id="8" name="ZoneTexte 7"/>
          <p:cNvSpPr txBox="1"/>
          <p:nvPr/>
        </p:nvSpPr>
        <p:spPr>
          <a:xfrm>
            <a:off x="6077219" y="2924290"/>
            <a:ext cx="5420868" cy="307777"/>
          </a:xfrm>
          <a:prstGeom prst="rect">
            <a:avLst/>
          </a:prstGeom>
          <a:noFill/>
        </p:spPr>
        <p:txBody>
          <a:bodyPr wrap="square" rtlCol="0">
            <a:spAutoFit/>
          </a:bodyPr>
          <a:lstStyle/>
          <a:p>
            <a:pPr algn="ctr"/>
            <a:r>
              <a:rPr lang="fr-FR" sz="1400" i="1" dirty="0" err="1"/>
              <a:t>Hunninghake</a:t>
            </a:r>
            <a:r>
              <a:rPr lang="fr-FR" sz="1400" i="1" dirty="0"/>
              <a:t> GW et al, </a:t>
            </a:r>
            <a:r>
              <a:rPr lang="fr-FR" sz="1400" i="1" dirty="0" err="1"/>
              <a:t>Sarcoidosis</a:t>
            </a:r>
            <a:r>
              <a:rPr lang="fr-FR" sz="1400" i="1" dirty="0"/>
              <a:t> </a:t>
            </a:r>
            <a:r>
              <a:rPr lang="fr-FR" sz="1400" i="1" dirty="0" err="1"/>
              <a:t>Vasc</a:t>
            </a:r>
            <a:r>
              <a:rPr lang="fr-FR" sz="1400" i="1" dirty="0"/>
              <a:t> Diffuse Lung Dis. 1999</a:t>
            </a:r>
          </a:p>
        </p:txBody>
      </p:sp>
      <p:sp>
        <p:nvSpPr>
          <p:cNvPr id="9" name="Rectangle à coins arrondis 8"/>
          <p:cNvSpPr/>
          <p:nvPr/>
        </p:nvSpPr>
        <p:spPr>
          <a:xfrm>
            <a:off x="6221506" y="3539844"/>
            <a:ext cx="5276581" cy="826434"/>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sym typeface="Wingdings"/>
              </a:rPr>
              <a:t></a:t>
            </a:r>
            <a:r>
              <a:rPr lang="fr-FR" sz="1600" dirty="0" smtClean="0">
                <a:solidFill>
                  <a:srgbClr val="C00000"/>
                </a:solidFill>
                <a:sym typeface="Wingdings"/>
              </a:rPr>
              <a:t> </a:t>
            </a:r>
            <a:r>
              <a:rPr lang="fr-FR" sz="1600" dirty="0" smtClean="0">
                <a:solidFill>
                  <a:schemeClr val="tx1"/>
                </a:solidFill>
                <a:sym typeface="Wingdings"/>
              </a:rPr>
              <a:t>Survenue de </a:t>
            </a:r>
            <a:r>
              <a:rPr lang="fr-FR" sz="1600" b="1" dirty="0" smtClean="0">
                <a:solidFill>
                  <a:schemeClr val="tx1"/>
                </a:solidFill>
                <a:sym typeface="Wingdings"/>
              </a:rPr>
              <a:t>triggers</a:t>
            </a:r>
            <a:r>
              <a:rPr lang="fr-FR" sz="1600" dirty="0" smtClean="0">
                <a:solidFill>
                  <a:schemeClr val="tx1"/>
                </a:solidFill>
                <a:sym typeface="Wingdings"/>
              </a:rPr>
              <a:t> environnementaux chez des </a:t>
            </a:r>
            <a:r>
              <a:rPr lang="fr-FR" sz="1600" b="1" dirty="0" smtClean="0">
                <a:solidFill>
                  <a:schemeClr val="tx1"/>
                </a:solidFill>
                <a:sym typeface="Wingdings"/>
              </a:rPr>
              <a:t>patients génétiquement prédisposés </a:t>
            </a:r>
            <a:endParaRPr lang="fr-FR" sz="1600" b="1" dirty="0">
              <a:solidFill>
                <a:schemeClr val="tx1"/>
              </a:solidFill>
            </a:endParaRPr>
          </a:p>
        </p:txBody>
      </p:sp>
      <p:sp>
        <p:nvSpPr>
          <p:cNvPr id="10" name="Rectangle à coins arrondis 9"/>
          <p:cNvSpPr/>
          <p:nvPr/>
        </p:nvSpPr>
        <p:spPr>
          <a:xfrm>
            <a:off x="6221506" y="4606643"/>
            <a:ext cx="5276581" cy="1570319"/>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sz="1600" dirty="0" smtClean="0">
                <a:solidFill>
                  <a:schemeClr val="tx1"/>
                </a:solidFill>
                <a:sym typeface="Wingdings"/>
              </a:rPr>
              <a:t>Activation du </a:t>
            </a:r>
            <a:r>
              <a:rPr lang="fr-FR" sz="1600" b="1" dirty="0" smtClean="0">
                <a:solidFill>
                  <a:schemeClr val="tx1"/>
                </a:solidFill>
                <a:sym typeface="Wingdings"/>
              </a:rPr>
              <a:t>système immunitaire inné</a:t>
            </a:r>
          </a:p>
          <a:p>
            <a:pPr marL="285750" indent="-285750">
              <a:buFontTx/>
              <a:buChar char="-"/>
            </a:pPr>
            <a:r>
              <a:rPr lang="fr-FR" sz="1600" b="1" dirty="0">
                <a:solidFill>
                  <a:schemeClr val="tx1"/>
                </a:solidFill>
                <a:sym typeface="Wingdings"/>
              </a:rPr>
              <a:t>C</a:t>
            </a:r>
            <a:r>
              <a:rPr lang="fr-FR" sz="1600" b="1" dirty="0" smtClean="0">
                <a:solidFill>
                  <a:schemeClr val="tx1"/>
                </a:solidFill>
                <a:sym typeface="Wingdings"/>
              </a:rPr>
              <a:t>ascade</a:t>
            </a:r>
            <a:r>
              <a:rPr lang="fr-FR" sz="1600" dirty="0" smtClean="0">
                <a:solidFill>
                  <a:schemeClr val="tx1"/>
                </a:solidFill>
                <a:sym typeface="Wingdings"/>
              </a:rPr>
              <a:t> de modifications métaboliques et immunitaires</a:t>
            </a:r>
          </a:p>
          <a:p>
            <a:pPr marL="285750" indent="-285750">
              <a:buFontTx/>
              <a:buChar char="-"/>
            </a:pPr>
            <a:r>
              <a:rPr lang="fr-FR" sz="1600" dirty="0" smtClean="0">
                <a:solidFill>
                  <a:schemeClr val="tx1"/>
                </a:solidFill>
                <a:sym typeface="Wingdings"/>
              </a:rPr>
              <a:t>Formation de </a:t>
            </a:r>
            <a:r>
              <a:rPr lang="fr-FR" sz="1600" b="1" dirty="0" smtClean="0">
                <a:solidFill>
                  <a:schemeClr val="tx1"/>
                </a:solidFill>
                <a:sym typeface="Wingdings"/>
              </a:rPr>
              <a:t>granulomes épithélioïdes </a:t>
            </a:r>
          </a:p>
          <a:p>
            <a:pPr marL="285750" indent="-285750">
              <a:buFontTx/>
              <a:buChar char="-"/>
            </a:pPr>
            <a:r>
              <a:rPr lang="fr-FR" sz="1600" dirty="0" smtClean="0">
                <a:solidFill>
                  <a:schemeClr val="tx1"/>
                </a:solidFill>
                <a:sym typeface="Wingdings"/>
              </a:rPr>
              <a:t>Entretien de cette réponse : forme </a:t>
            </a:r>
            <a:r>
              <a:rPr lang="fr-FR" sz="1600" b="1" dirty="0" smtClean="0">
                <a:solidFill>
                  <a:schemeClr val="tx1"/>
                </a:solidFill>
                <a:sym typeface="Wingdings"/>
              </a:rPr>
              <a:t>chronique  </a:t>
            </a:r>
            <a:endParaRPr lang="fr-FR" sz="1600" b="1" dirty="0">
              <a:solidFill>
                <a:schemeClr val="tx1"/>
              </a:solidFill>
            </a:endParaRPr>
          </a:p>
        </p:txBody>
      </p:sp>
      <p:sp>
        <p:nvSpPr>
          <p:cNvPr id="11" name="ZoneTexte 10"/>
          <p:cNvSpPr txBox="1"/>
          <p:nvPr/>
        </p:nvSpPr>
        <p:spPr>
          <a:xfrm>
            <a:off x="6153419" y="6176962"/>
            <a:ext cx="5420868" cy="307777"/>
          </a:xfrm>
          <a:prstGeom prst="rect">
            <a:avLst/>
          </a:prstGeom>
          <a:noFill/>
        </p:spPr>
        <p:txBody>
          <a:bodyPr wrap="square" rtlCol="0">
            <a:spAutoFit/>
          </a:bodyPr>
          <a:lstStyle/>
          <a:p>
            <a:pPr algn="ctr"/>
            <a:r>
              <a:rPr lang="fr-FR" sz="1400" i="1" dirty="0"/>
              <a:t>Michael C et al, N </a:t>
            </a:r>
            <a:r>
              <a:rPr lang="fr-FR" sz="1400" i="1" dirty="0" err="1"/>
              <a:t>Engl</a:t>
            </a:r>
            <a:r>
              <a:rPr lang="fr-FR" sz="1400" i="1" dirty="0"/>
              <a:t> J Med 2007</a:t>
            </a:r>
          </a:p>
        </p:txBody>
      </p:sp>
    </p:spTree>
    <p:extLst>
      <p:ext uri="{BB962C8B-B14F-4D97-AF65-F5344CB8AC3E}">
        <p14:creationId xmlns:p14="http://schemas.microsoft.com/office/powerpoint/2010/main" val="1690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1"/>
      <p:bldP spid="9" grpId="0" animBg="1"/>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SARCOÏDOSE : </a:t>
            </a:r>
            <a:r>
              <a:rPr lang="fr-FR" dirty="0" smtClean="0">
                <a:solidFill>
                  <a:schemeClr val="accent1">
                    <a:lumMod val="50000"/>
                  </a:schemeClr>
                </a:solidFill>
                <a:latin typeface="Apple Braille" charset="0"/>
                <a:ea typeface="Apple Braille" charset="0"/>
                <a:cs typeface="Apple Braille" charset="0"/>
              </a:rPr>
              <a:t>quelles atteintes ? </a:t>
            </a:r>
            <a:endParaRPr lang="fr-FR" dirty="0">
              <a:latin typeface="Apple Braille" charset="0"/>
              <a:ea typeface="Apple Braille" charset="0"/>
              <a:cs typeface="Apple Braille" charset="0"/>
            </a:endParaRPr>
          </a:p>
        </p:txBody>
      </p:sp>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l="66324" t="16084" r="9848" b="16870"/>
          <a:stretch/>
        </p:blipFill>
        <p:spPr>
          <a:xfrm>
            <a:off x="4767621" y="2439382"/>
            <a:ext cx="2887917" cy="4570638"/>
          </a:xfrm>
        </p:spPr>
      </p:pic>
      <p:sp>
        <p:nvSpPr>
          <p:cNvPr id="5" name="Rectangle à coins arrondis 4"/>
          <p:cNvSpPr/>
          <p:nvPr/>
        </p:nvSpPr>
        <p:spPr>
          <a:xfrm>
            <a:off x="838199" y="1690688"/>
            <a:ext cx="3516085" cy="748695"/>
          </a:xfrm>
          <a:prstGeom prst="roundRect">
            <a:avLst/>
          </a:prstGeom>
          <a:solidFill>
            <a:schemeClr val="accent5">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C00000"/>
                </a:solidFill>
              </a:rPr>
              <a:t>Atteintes variées : </a:t>
            </a:r>
            <a:r>
              <a:rPr lang="fr-FR" sz="1600" dirty="0" smtClean="0">
                <a:solidFill>
                  <a:schemeClr val="tx1"/>
                </a:solidFill>
              </a:rPr>
              <a:t>un ou plusieurs organes, systémique </a:t>
            </a:r>
            <a:endParaRPr lang="fr-FR" sz="1600" dirty="0">
              <a:solidFill>
                <a:schemeClr val="tx1"/>
              </a:solidFill>
            </a:endParaRPr>
          </a:p>
        </p:txBody>
      </p:sp>
      <p:sp>
        <p:nvSpPr>
          <p:cNvPr id="6" name="Rectangle à coins arrondis 5"/>
          <p:cNvSpPr/>
          <p:nvPr/>
        </p:nvSpPr>
        <p:spPr>
          <a:xfrm>
            <a:off x="4585446" y="1690687"/>
            <a:ext cx="3252269" cy="748695"/>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accent5">
                    <a:lumMod val="75000"/>
                  </a:schemeClr>
                </a:solidFill>
              </a:rPr>
              <a:t>Syndrome de </a:t>
            </a:r>
            <a:r>
              <a:rPr lang="fr-FR" sz="1200" b="1" dirty="0" err="1" smtClean="0">
                <a:solidFill>
                  <a:schemeClr val="accent5">
                    <a:lumMod val="75000"/>
                  </a:schemeClr>
                </a:solidFill>
              </a:rPr>
              <a:t>Lofgrën</a:t>
            </a:r>
            <a:endParaRPr lang="fr-FR" sz="1200" b="1" dirty="0" smtClean="0">
              <a:solidFill>
                <a:schemeClr val="accent5">
                  <a:lumMod val="75000"/>
                </a:schemeClr>
              </a:solidFill>
            </a:endParaRPr>
          </a:p>
          <a:p>
            <a:pPr algn="ctr"/>
            <a:r>
              <a:rPr lang="fr-FR" sz="1200" dirty="0" smtClean="0">
                <a:solidFill>
                  <a:schemeClr val="tx1"/>
                </a:solidFill>
              </a:rPr>
              <a:t>Arthrite, érythème noueux, adénopathies hilaires bilatérales </a:t>
            </a:r>
            <a:endParaRPr lang="fr-FR" sz="1200" dirty="0">
              <a:solidFill>
                <a:schemeClr val="tx1"/>
              </a:solidFill>
            </a:endParaRPr>
          </a:p>
        </p:txBody>
      </p:sp>
      <p:sp>
        <p:nvSpPr>
          <p:cNvPr id="7" name="Rectangle à coins arrondis 6"/>
          <p:cNvSpPr/>
          <p:nvPr/>
        </p:nvSpPr>
        <p:spPr>
          <a:xfrm>
            <a:off x="8068876" y="1690687"/>
            <a:ext cx="3284924" cy="748695"/>
          </a:xfrm>
          <a:prstGeom prst="roundRect">
            <a:avLst/>
          </a:prstGeom>
          <a:no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solidFill>
                  <a:schemeClr val="accent5">
                    <a:lumMod val="75000"/>
                  </a:schemeClr>
                </a:solidFill>
              </a:rPr>
              <a:t>Syndrome de </a:t>
            </a:r>
            <a:r>
              <a:rPr lang="fr-FR" sz="1200" b="1" dirty="0" err="1" smtClean="0">
                <a:solidFill>
                  <a:schemeClr val="accent5">
                    <a:lumMod val="75000"/>
                  </a:schemeClr>
                </a:solidFill>
              </a:rPr>
              <a:t>Heerfordt</a:t>
            </a:r>
            <a:endParaRPr lang="fr-FR" sz="1200" dirty="0">
              <a:solidFill>
                <a:schemeClr val="tx1"/>
              </a:solidFill>
            </a:endParaRPr>
          </a:p>
          <a:p>
            <a:pPr algn="ctr"/>
            <a:r>
              <a:rPr lang="fr-FR" sz="1200" dirty="0" smtClean="0">
                <a:solidFill>
                  <a:schemeClr val="tx1"/>
                </a:solidFill>
              </a:rPr>
              <a:t>Élargissement parotides, sous-maxillaires, paralysie nerf VII</a:t>
            </a:r>
            <a:endParaRPr lang="fr-FR" sz="1200" dirty="0" smtClean="0">
              <a:solidFill>
                <a:schemeClr val="accent5">
                  <a:lumMod val="75000"/>
                </a:schemeClr>
              </a:solidFill>
            </a:endParaRPr>
          </a:p>
        </p:txBody>
      </p:sp>
      <p:pic>
        <p:nvPicPr>
          <p:cNvPr id="8" name="Image 7"/>
          <p:cNvPicPr>
            <a:picLocks noChangeAspect="1"/>
          </p:cNvPicPr>
          <p:nvPr/>
        </p:nvPicPr>
        <p:blipFill>
          <a:blip r:embed="rId4"/>
          <a:stretch>
            <a:fillRect/>
          </a:stretch>
        </p:blipFill>
        <p:spPr>
          <a:xfrm>
            <a:off x="1038544" y="2952876"/>
            <a:ext cx="926407" cy="926407"/>
          </a:xfrm>
          <a:prstGeom prst="rect">
            <a:avLst/>
          </a:prstGeom>
        </p:spPr>
      </p:pic>
      <p:pic>
        <p:nvPicPr>
          <p:cNvPr id="10" name="Image 9"/>
          <p:cNvPicPr>
            <a:picLocks noChangeAspect="1"/>
          </p:cNvPicPr>
          <p:nvPr/>
        </p:nvPicPr>
        <p:blipFill>
          <a:blip r:embed="rId5"/>
          <a:stretch>
            <a:fillRect/>
          </a:stretch>
        </p:blipFill>
        <p:spPr>
          <a:xfrm>
            <a:off x="1139075" y="5048875"/>
            <a:ext cx="825876" cy="825876"/>
          </a:xfrm>
          <a:prstGeom prst="rect">
            <a:avLst/>
          </a:prstGeom>
        </p:spPr>
      </p:pic>
      <p:pic>
        <p:nvPicPr>
          <p:cNvPr id="12" name="Image 11"/>
          <p:cNvPicPr>
            <a:picLocks noChangeAspect="1"/>
          </p:cNvPicPr>
          <p:nvPr/>
        </p:nvPicPr>
        <p:blipFill>
          <a:blip r:embed="rId6"/>
          <a:stretch>
            <a:fillRect/>
          </a:stretch>
        </p:blipFill>
        <p:spPr>
          <a:xfrm>
            <a:off x="10263827" y="3262974"/>
            <a:ext cx="990601" cy="990601"/>
          </a:xfrm>
          <a:prstGeom prst="rect">
            <a:avLst/>
          </a:prstGeom>
        </p:spPr>
      </p:pic>
      <p:sp>
        <p:nvSpPr>
          <p:cNvPr id="16" name="Bouée 15"/>
          <p:cNvSpPr/>
          <p:nvPr/>
        </p:nvSpPr>
        <p:spPr>
          <a:xfrm>
            <a:off x="892042" y="2836972"/>
            <a:ext cx="1214638" cy="1258746"/>
          </a:xfrm>
          <a:prstGeom prst="donut">
            <a:avLst>
              <a:gd name="adj" fmla="val 260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Rectangle à coins arrondis 20"/>
          <p:cNvSpPr/>
          <p:nvPr/>
        </p:nvSpPr>
        <p:spPr>
          <a:xfrm>
            <a:off x="2466175" y="3148265"/>
            <a:ext cx="2331418" cy="636161"/>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sym typeface="Wingdings"/>
              </a:rPr>
              <a:t>PULMONAIRE </a:t>
            </a:r>
          </a:p>
          <a:p>
            <a:pPr algn="ctr"/>
            <a:r>
              <a:rPr lang="fr-FR" sz="1600" b="1" dirty="0" smtClean="0">
                <a:solidFill>
                  <a:srgbClr val="C00000"/>
                </a:solidFill>
                <a:sym typeface="Wingdings"/>
              </a:rPr>
              <a:t>80 – 90 %</a:t>
            </a:r>
            <a:endParaRPr lang="fr-FR" sz="1600" b="1" dirty="0">
              <a:solidFill>
                <a:schemeClr val="tx1"/>
              </a:solidFill>
            </a:endParaRPr>
          </a:p>
        </p:txBody>
      </p:sp>
      <p:sp>
        <p:nvSpPr>
          <p:cNvPr id="22" name="Rectangle 21"/>
          <p:cNvSpPr/>
          <p:nvPr/>
        </p:nvSpPr>
        <p:spPr>
          <a:xfrm>
            <a:off x="1579002" y="3928565"/>
            <a:ext cx="4253753" cy="738664"/>
          </a:xfrm>
          <a:prstGeom prst="rect">
            <a:avLst/>
          </a:prstGeom>
        </p:spPr>
        <p:txBody>
          <a:bodyPr wrap="square">
            <a:spAutoFit/>
          </a:bodyPr>
          <a:lstStyle/>
          <a:p>
            <a:pPr algn="ctr"/>
            <a:r>
              <a:rPr lang="fr-FR" sz="1400" dirty="0" smtClean="0">
                <a:solidFill>
                  <a:schemeClr val="tx1"/>
                </a:solidFill>
                <a:sym typeface="Wingdings"/>
              </a:rPr>
              <a:t>Adénopathies hilaires et médiastinales</a:t>
            </a:r>
          </a:p>
          <a:p>
            <a:pPr algn="ctr"/>
            <a:r>
              <a:rPr lang="fr-FR" sz="1400" dirty="0" smtClean="0">
                <a:sym typeface="Wingdings"/>
              </a:rPr>
              <a:t>Dyspnée, toux, douleurs </a:t>
            </a:r>
          </a:p>
          <a:p>
            <a:pPr algn="ctr"/>
            <a:r>
              <a:rPr lang="fr-FR" sz="1400" dirty="0" smtClean="0">
                <a:solidFill>
                  <a:schemeClr val="tx1"/>
                </a:solidFill>
                <a:sym typeface="Wingdings"/>
              </a:rPr>
              <a:t>Fibrose pulmonaire, HTAP</a:t>
            </a:r>
            <a:endParaRPr lang="fr-FR" sz="1400" dirty="0">
              <a:solidFill>
                <a:schemeClr val="tx1"/>
              </a:solidFill>
            </a:endParaRPr>
          </a:p>
        </p:txBody>
      </p:sp>
      <p:cxnSp>
        <p:nvCxnSpPr>
          <p:cNvPr id="24" name="Connecteur droit 23"/>
          <p:cNvCxnSpPr>
            <a:stCxn id="21" idx="3"/>
          </p:cNvCxnSpPr>
          <p:nvPr/>
        </p:nvCxnSpPr>
        <p:spPr>
          <a:xfrm>
            <a:off x="4797593" y="3466346"/>
            <a:ext cx="1172901" cy="998078"/>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a:xfrm>
            <a:off x="2436202" y="5180738"/>
            <a:ext cx="2331418" cy="636161"/>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sym typeface="Wingdings"/>
              </a:rPr>
              <a:t>CUTANÉE</a:t>
            </a:r>
          </a:p>
          <a:p>
            <a:pPr algn="ctr"/>
            <a:r>
              <a:rPr lang="fr-FR" sz="1600" b="1" dirty="0" smtClean="0">
                <a:solidFill>
                  <a:srgbClr val="C00000"/>
                </a:solidFill>
                <a:sym typeface="Wingdings"/>
              </a:rPr>
              <a:t>25 – 35 %</a:t>
            </a:r>
            <a:endParaRPr lang="fr-FR" sz="1600" b="1" dirty="0">
              <a:solidFill>
                <a:schemeClr val="tx1"/>
              </a:solidFill>
            </a:endParaRPr>
          </a:p>
        </p:txBody>
      </p:sp>
      <p:sp>
        <p:nvSpPr>
          <p:cNvPr id="27" name="Rectangle 26"/>
          <p:cNvSpPr/>
          <p:nvPr/>
        </p:nvSpPr>
        <p:spPr>
          <a:xfrm>
            <a:off x="1475034" y="5946106"/>
            <a:ext cx="4253753" cy="307777"/>
          </a:xfrm>
          <a:prstGeom prst="rect">
            <a:avLst/>
          </a:prstGeom>
        </p:spPr>
        <p:txBody>
          <a:bodyPr wrap="square">
            <a:spAutoFit/>
          </a:bodyPr>
          <a:lstStyle/>
          <a:p>
            <a:pPr algn="ctr"/>
            <a:r>
              <a:rPr lang="fr-FR" sz="1400" dirty="0" smtClean="0">
                <a:solidFill>
                  <a:schemeClr val="tx1"/>
                </a:solidFill>
                <a:sym typeface="Wingdings"/>
              </a:rPr>
              <a:t>Lupus pernio, érythème noueux </a:t>
            </a:r>
            <a:endParaRPr lang="fr-FR" sz="1400" dirty="0">
              <a:solidFill>
                <a:schemeClr val="tx1"/>
              </a:solidFill>
            </a:endParaRPr>
          </a:p>
        </p:txBody>
      </p:sp>
      <p:cxnSp>
        <p:nvCxnSpPr>
          <p:cNvPr id="28" name="Connecteur droit 27"/>
          <p:cNvCxnSpPr>
            <a:stCxn id="26" idx="3"/>
          </p:cNvCxnSpPr>
          <p:nvPr/>
        </p:nvCxnSpPr>
        <p:spPr>
          <a:xfrm>
            <a:off x="4767620" y="5498819"/>
            <a:ext cx="961167" cy="1066774"/>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a:off x="7690880" y="2897937"/>
            <a:ext cx="2331418" cy="623674"/>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sym typeface="Wingdings"/>
              </a:rPr>
              <a:t>OCULAIRE</a:t>
            </a:r>
          </a:p>
          <a:p>
            <a:pPr algn="ctr"/>
            <a:r>
              <a:rPr lang="fr-FR" sz="1600" b="1" dirty="0">
                <a:solidFill>
                  <a:srgbClr val="C00000"/>
                </a:solidFill>
                <a:sym typeface="Wingdings"/>
              </a:rPr>
              <a:t>5</a:t>
            </a:r>
            <a:r>
              <a:rPr lang="fr-FR" sz="1600" b="1" dirty="0" smtClean="0">
                <a:solidFill>
                  <a:srgbClr val="C00000"/>
                </a:solidFill>
                <a:sym typeface="Wingdings"/>
              </a:rPr>
              <a:t> – 25 %</a:t>
            </a:r>
            <a:endParaRPr lang="fr-FR" sz="1600" b="1" dirty="0">
              <a:solidFill>
                <a:schemeClr val="tx1"/>
              </a:solidFill>
            </a:endParaRPr>
          </a:p>
        </p:txBody>
      </p:sp>
      <p:cxnSp>
        <p:nvCxnSpPr>
          <p:cNvPr id="32" name="Connecteur droit 31"/>
          <p:cNvCxnSpPr>
            <a:stCxn id="31" idx="1"/>
          </p:cNvCxnSpPr>
          <p:nvPr/>
        </p:nvCxnSpPr>
        <p:spPr>
          <a:xfrm flipH="1">
            <a:off x="6544236" y="3209774"/>
            <a:ext cx="1146644" cy="5320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8" name="Bouée 37"/>
          <p:cNvSpPr/>
          <p:nvPr/>
        </p:nvSpPr>
        <p:spPr>
          <a:xfrm>
            <a:off x="944694" y="4869445"/>
            <a:ext cx="1214638" cy="1258746"/>
          </a:xfrm>
          <a:prstGeom prst="donut">
            <a:avLst>
              <a:gd name="adj" fmla="val 260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Bouée 38"/>
          <p:cNvSpPr/>
          <p:nvPr/>
        </p:nvSpPr>
        <p:spPr>
          <a:xfrm>
            <a:off x="10139162" y="3104552"/>
            <a:ext cx="1214638" cy="1258746"/>
          </a:xfrm>
          <a:prstGeom prst="donut">
            <a:avLst>
              <a:gd name="adj" fmla="val 260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2" name="Bouée 41"/>
          <p:cNvSpPr/>
          <p:nvPr/>
        </p:nvSpPr>
        <p:spPr>
          <a:xfrm>
            <a:off x="10139162" y="4399095"/>
            <a:ext cx="1214638" cy="1258746"/>
          </a:xfrm>
          <a:prstGeom prst="donut">
            <a:avLst>
              <a:gd name="adj" fmla="val 260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3" name="Image 12"/>
          <p:cNvPicPr>
            <a:picLocks noChangeAspect="1"/>
          </p:cNvPicPr>
          <p:nvPr/>
        </p:nvPicPr>
        <p:blipFill>
          <a:blip r:embed="rId7"/>
          <a:stretch>
            <a:fillRect/>
          </a:stretch>
        </p:blipFill>
        <p:spPr>
          <a:xfrm>
            <a:off x="10250532" y="4564769"/>
            <a:ext cx="990601" cy="990601"/>
          </a:xfrm>
          <a:prstGeom prst="rect">
            <a:avLst/>
          </a:prstGeom>
        </p:spPr>
      </p:pic>
      <p:sp>
        <p:nvSpPr>
          <p:cNvPr id="45" name="Rectangle à coins arrondis 44"/>
          <p:cNvSpPr/>
          <p:nvPr/>
        </p:nvSpPr>
        <p:spPr>
          <a:xfrm>
            <a:off x="7690880" y="3839691"/>
            <a:ext cx="2331418" cy="636161"/>
          </a:xfrm>
          <a:prstGeom prst="roundRect">
            <a:avLst/>
          </a:prstGeom>
          <a:no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sym typeface="Wingdings"/>
              </a:rPr>
              <a:t>CARDIAQUE </a:t>
            </a:r>
            <a:r>
              <a:rPr lang="fr-FR" sz="1600" dirty="0" smtClean="0">
                <a:solidFill>
                  <a:schemeClr val="tx1"/>
                </a:solidFill>
                <a:sym typeface="Wingdings"/>
              </a:rPr>
              <a:t>&amp;</a:t>
            </a:r>
            <a:r>
              <a:rPr lang="fr-FR" sz="1600" b="1" dirty="0" smtClean="0">
                <a:solidFill>
                  <a:schemeClr val="tx1"/>
                </a:solidFill>
                <a:sym typeface="Wingdings"/>
              </a:rPr>
              <a:t> SNC</a:t>
            </a:r>
          </a:p>
          <a:p>
            <a:pPr algn="ctr"/>
            <a:r>
              <a:rPr lang="fr-FR" sz="1600" b="1" dirty="0" smtClean="0">
                <a:solidFill>
                  <a:srgbClr val="C00000"/>
                </a:solidFill>
                <a:sym typeface="Wingdings"/>
              </a:rPr>
              <a:t>&lt; 10 %</a:t>
            </a:r>
            <a:endParaRPr lang="fr-FR" sz="1600" b="1" dirty="0">
              <a:solidFill>
                <a:schemeClr val="tx1"/>
              </a:solidFill>
            </a:endParaRPr>
          </a:p>
        </p:txBody>
      </p:sp>
      <p:cxnSp>
        <p:nvCxnSpPr>
          <p:cNvPr id="46" name="Connecteur droit 45"/>
          <p:cNvCxnSpPr>
            <a:stCxn id="45" idx="1"/>
          </p:cNvCxnSpPr>
          <p:nvPr/>
        </p:nvCxnSpPr>
        <p:spPr>
          <a:xfrm flipH="1">
            <a:off x="6265056" y="4157772"/>
            <a:ext cx="1425824" cy="711673"/>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45" idx="1"/>
          </p:cNvCxnSpPr>
          <p:nvPr/>
        </p:nvCxnSpPr>
        <p:spPr>
          <a:xfrm flipH="1" flipV="1">
            <a:off x="6127317" y="3104552"/>
            <a:ext cx="1563563" cy="1053220"/>
          </a:xfrm>
          <a:prstGeom prst="line">
            <a:avLst/>
          </a:prstGeom>
          <a:ln w="127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6729713" y="4537088"/>
            <a:ext cx="4253753" cy="523220"/>
          </a:xfrm>
          <a:prstGeom prst="rect">
            <a:avLst/>
          </a:prstGeom>
        </p:spPr>
        <p:txBody>
          <a:bodyPr wrap="square">
            <a:spAutoFit/>
          </a:bodyPr>
          <a:lstStyle/>
          <a:p>
            <a:pPr algn="ctr"/>
            <a:r>
              <a:rPr lang="fr-FR" sz="1400" dirty="0" smtClean="0">
                <a:solidFill>
                  <a:schemeClr val="tx1"/>
                </a:solidFill>
                <a:sym typeface="Wingdings"/>
              </a:rPr>
              <a:t>Atteintes sévères </a:t>
            </a:r>
          </a:p>
          <a:p>
            <a:pPr algn="ctr"/>
            <a:r>
              <a:rPr lang="fr-FR" sz="1400" b="1" dirty="0" smtClean="0">
                <a:sym typeface="Wingdings"/>
              </a:rPr>
              <a:t>Pronostic de la maladie ++ </a:t>
            </a:r>
            <a:endParaRPr lang="fr-FR" sz="1400" b="1" dirty="0">
              <a:solidFill>
                <a:schemeClr val="tx1"/>
              </a:solidFill>
            </a:endParaRPr>
          </a:p>
        </p:txBody>
      </p:sp>
      <p:sp>
        <p:nvSpPr>
          <p:cNvPr id="54" name="Rectangle à coins arrondis 53"/>
          <p:cNvSpPr/>
          <p:nvPr/>
        </p:nvSpPr>
        <p:spPr>
          <a:xfrm>
            <a:off x="7731641" y="5874751"/>
            <a:ext cx="3509492" cy="500655"/>
          </a:xfrm>
          <a:prstGeom prst="roundRect">
            <a:avLst/>
          </a:prstGeom>
          <a:solidFill>
            <a:schemeClr val="accent2">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C00000"/>
                </a:solidFill>
                <a:sym typeface="Wingdings"/>
              </a:rPr>
              <a:t>ATTEINTE HÉPATIQUE ?</a:t>
            </a:r>
            <a:endParaRPr lang="fr-FR" b="1" dirty="0">
              <a:solidFill>
                <a:srgbClr val="C00000"/>
              </a:solidFill>
            </a:endParaRPr>
          </a:p>
        </p:txBody>
      </p:sp>
      <p:cxnSp>
        <p:nvCxnSpPr>
          <p:cNvPr id="55" name="Connecteur droit 54"/>
          <p:cNvCxnSpPr>
            <a:stCxn id="54" idx="1"/>
          </p:cNvCxnSpPr>
          <p:nvPr/>
        </p:nvCxnSpPr>
        <p:spPr>
          <a:xfrm flipH="1" flipV="1">
            <a:off x="6046777" y="5248761"/>
            <a:ext cx="1684864" cy="876318"/>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6544235" y="2431054"/>
            <a:ext cx="5420868" cy="307777"/>
          </a:xfrm>
          <a:prstGeom prst="rect">
            <a:avLst/>
          </a:prstGeom>
          <a:noFill/>
        </p:spPr>
        <p:txBody>
          <a:bodyPr wrap="square" rtlCol="0">
            <a:spAutoFit/>
          </a:bodyPr>
          <a:lstStyle/>
          <a:p>
            <a:pPr algn="ctr"/>
            <a:r>
              <a:rPr lang="fr-FR" sz="1400" i="1" dirty="0" err="1"/>
              <a:t>Grunewald</a:t>
            </a:r>
            <a:r>
              <a:rPr lang="fr-FR" sz="1400" i="1" dirty="0"/>
              <a:t>, J et al. </a:t>
            </a:r>
            <a:r>
              <a:rPr lang="fr-FR" sz="1400" i="1" dirty="0" err="1"/>
              <a:t>Sarcoidosis</a:t>
            </a:r>
            <a:r>
              <a:rPr lang="fr-FR" sz="1400" i="1" dirty="0"/>
              <a:t>. Nat </a:t>
            </a:r>
            <a:r>
              <a:rPr lang="fr-FR" sz="1400" i="1" dirty="0" err="1"/>
              <a:t>Rev</a:t>
            </a:r>
            <a:r>
              <a:rPr lang="fr-FR" sz="1400" i="1" dirty="0"/>
              <a:t> Dis </a:t>
            </a:r>
            <a:r>
              <a:rPr lang="fr-FR" sz="1400" i="1" dirty="0" err="1"/>
              <a:t>Primers</a:t>
            </a:r>
            <a:r>
              <a:rPr lang="fr-FR" sz="1400" i="1" dirty="0"/>
              <a:t> 2019</a:t>
            </a:r>
          </a:p>
        </p:txBody>
      </p:sp>
      <p:sp>
        <p:nvSpPr>
          <p:cNvPr id="59" name="ZoneTexte 58"/>
          <p:cNvSpPr txBox="1"/>
          <p:nvPr/>
        </p:nvSpPr>
        <p:spPr>
          <a:xfrm>
            <a:off x="1450032" y="6383090"/>
            <a:ext cx="5420868" cy="307777"/>
          </a:xfrm>
          <a:prstGeom prst="rect">
            <a:avLst/>
          </a:prstGeom>
          <a:noFill/>
        </p:spPr>
        <p:txBody>
          <a:bodyPr wrap="square" rtlCol="0">
            <a:spAutoFit/>
          </a:bodyPr>
          <a:lstStyle/>
          <a:p>
            <a:pPr algn="ctr"/>
            <a:r>
              <a:rPr lang="fr-FR" sz="1400" i="1" dirty="0"/>
              <a:t>Michael C et al, N </a:t>
            </a:r>
            <a:r>
              <a:rPr lang="fr-FR" sz="1400" i="1" dirty="0" err="1"/>
              <a:t>Engl</a:t>
            </a:r>
            <a:r>
              <a:rPr lang="fr-FR" sz="1400" i="1" dirty="0"/>
              <a:t> J Med 2007</a:t>
            </a:r>
          </a:p>
        </p:txBody>
      </p:sp>
    </p:spTree>
    <p:extLst>
      <p:ext uri="{BB962C8B-B14F-4D97-AF65-F5344CB8AC3E}">
        <p14:creationId xmlns:p14="http://schemas.microsoft.com/office/powerpoint/2010/main" val="66112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21" grpId="0" animBg="1"/>
      <p:bldP spid="22" grpId="0"/>
      <p:bldP spid="26" grpId="0" animBg="1"/>
      <p:bldP spid="27" grpId="0"/>
      <p:bldP spid="31" grpId="0" animBg="1"/>
      <p:bldP spid="38" grpId="0" animBg="1"/>
      <p:bldP spid="39" grpId="0" animBg="1"/>
      <p:bldP spid="42" grpId="0" animBg="1"/>
      <p:bldP spid="45" grpId="0" animBg="1"/>
      <p:bldP spid="53" grpId="0"/>
      <p:bldP spid="54" grpId="0" animBg="1"/>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SARCOÏDOSE HÉPATIQUE</a:t>
            </a:r>
            <a:endParaRPr lang="fr-FR" dirty="0">
              <a:latin typeface="Apple Braille" charset="0"/>
              <a:ea typeface="Apple Braille" charset="0"/>
              <a:cs typeface="Apple Braille" charset="0"/>
            </a:endParaRPr>
          </a:p>
        </p:txBody>
      </p:sp>
      <p:sp>
        <p:nvSpPr>
          <p:cNvPr id="4" name="Rectangle à coins arrondis 3"/>
          <p:cNvSpPr/>
          <p:nvPr/>
        </p:nvSpPr>
        <p:spPr>
          <a:xfrm>
            <a:off x="838200" y="1690688"/>
            <a:ext cx="4895850" cy="1148602"/>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accent5">
                    <a:lumMod val="75000"/>
                  </a:schemeClr>
                </a:solidFill>
              </a:rPr>
              <a:t>ATTEINTE </a:t>
            </a:r>
            <a:r>
              <a:rPr lang="fr-FR" b="1" dirty="0" smtClean="0">
                <a:solidFill>
                  <a:schemeClr val="accent5">
                    <a:lumMod val="75000"/>
                  </a:schemeClr>
                </a:solidFill>
              </a:rPr>
              <a:t>FRÉQUENTE </a:t>
            </a:r>
            <a:r>
              <a:rPr lang="fr-FR" dirty="0" smtClean="0">
                <a:solidFill>
                  <a:schemeClr val="tx1"/>
                </a:solidFill>
              </a:rPr>
              <a:t>: 10 à 40% des cas </a:t>
            </a:r>
          </a:p>
          <a:p>
            <a:pPr algn="ctr"/>
            <a:r>
              <a:rPr lang="fr-FR" dirty="0" smtClean="0">
                <a:solidFill>
                  <a:schemeClr val="tx1"/>
                </a:solidFill>
                <a:sym typeface="Wingdings"/>
              </a:rPr>
              <a:t> </a:t>
            </a:r>
            <a:r>
              <a:rPr lang="fr-FR" b="1" dirty="0" smtClean="0">
                <a:solidFill>
                  <a:srgbClr val="C00000"/>
                </a:solidFill>
                <a:sym typeface="Wingdings"/>
              </a:rPr>
              <a:t>SOUS-ESTIMÉE </a:t>
            </a:r>
            <a:r>
              <a:rPr lang="fr-FR" dirty="0" smtClean="0">
                <a:solidFill>
                  <a:schemeClr val="tx1"/>
                </a:solidFill>
                <a:sym typeface="Wingdings"/>
              </a:rPr>
              <a:t>: </a:t>
            </a:r>
            <a:r>
              <a:rPr lang="fr-FR" b="1" dirty="0" smtClean="0">
                <a:solidFill>
                  <a:schemeClr val="tx1"/>
                </a:solidFill>
                <a:sym typeface="Wingdings"/>
              </a:rPr>
              <a:t>45 à 70% </a:t>
            </a:r>
            <a:r>
              <a:rPr lang="fr-FR" dirty="0" smtClean="0">
                <a:solidFill>
                  <a:schemeClr val="tx1"/>
                </a:solidFill>
                <a:sym typeface="Wingdings"/>
              </a:rPr>
              <a:t>d’atteinte dans les séries post-mortem</a:t>
            </a:r>
            <a:endParaRPr lang="fr-FR" dirty="0">
              <a:solidFill>
                <a:schemeClr val="tx1"/>
              </a:solidFill>
            </a:endParaRPr>
          </a:p>
        </p:txBody>
      </p:sp>
      <p:sp>
        <p:nvSpPr>
          <p:cNvPr id="5" name="Rectangle à coins arrondis 4"/>
          <p:cNvSpPr/>
          <p:nvPr/>
        </p:nvSpPr>
        <p:spPr>
          <a:xfrm>
            <a:off x="6096000" y="1706320"/>
            <a:ext cx="5257800" cy="1132969"/>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Le plus souvent associée à d’autres atteintes </a:t>
            </a:r>
          </a:p>
          <a:p>
            <a:pPr algn="ctr"/>
            <a:r>
              <a:rPr lang="fr-FR" dirty="0" smtClean="0">
                <a:solidFill>
                  <a:schemeClr val="tx1"/>
                </a:solidFill>
                <a:sym typeface="Wingdings"/>
              </a:rPr>
              <a:t> </a:t>
            </a:r>
            <a:r>
              <a:rPr lang="fr-FR" b="1" dirty="0" smtClean="0">
                <a:solidFill>
                  <a:srgbClr val="C00000"/>
                </a:solidFill>
                <a:sym typeface="Wingdings"/>
              </a:rPr>
              <a:t>Isolée</a:t>
            </a:r>
            <a:r>
              <a:rPr lang="fr-FR" dirty="0" smtClean="0">
                <a:solidFill>
                  <a:srgbClr val="C00000"/>
                </a:solidFill>
                <a:sym typeface="Wingdings"/>
              </a:rPr>
              <a:t> </a:t>
            </a:r>
            <a:r>
              <a:rPr lang="fr-FR" dirty="0" smtClean="0">
                <a:solidFill>
                  <a:schemeClr val="tx1"/>
                </a:solidFill>
                <a:sym typeface="Wingdings"/>
              </a:rPr>
              <a:t>dans environ </a:t>
            </a:r>
            <a:r>
              <a:rPr lang="fr-FR" b="1" dirty="0" smtClean="0">
                <a:solidFill>
                  <a:schemeClr val="tx1"/>
                </a:solidFill>
                <a:sym typeface="Wingdings"/>
              </a:rPr>
              <a:t>10% des cas </a:t>
            </a:r>
            <a:endParaRPr lang="fr-FR" b="1" dirty="0">
              <a:solidFill>
                <a:schemeClr val="tx1"/>
              </a:solidFill>
            </a:endParaRPr>
          </a:p>
        </p:txBody>
      </p:sp>
      <p:sp>
        <p:nvSpPr>
          <p:cNvPr id="6" name="ZoneTexte 5"/>
          <p:cNvSpPr txBox="1"/>
          <p:nvPr/>
        </p:nvSpPr>
        <p:spPr>
          <a:xfrm>
            <a:off x="1933575" y="2854923"/>
            <a:ext cx="5420868" cy="307777"/>
          </a:xfrm>
          <a:prstGeom prst="rect">
            <a:avLst/>
          </a:prstGeom>
          <a:noFill/>
        </p:spPr>
        <p:txBody>
          <a:bodyPr wrap="square" rtlCol="0">
            <a:spAutoFit/>
          </a:bodyPr>
          <a:lstStyle/>
          <a:p>
            <a:pPr algn="ctr"/>
            <a:r>
              <a:rPr lang="fr-FR" sz="1400" i="1" dirty="0" smtClean="0"/>
              <a:t>Graf </a:t>
            </a:r>
            <a:r>
              <a:rPr lang="fr-FR" sz="1400" i="1" dirty="0"/>
              <a:t>C</a:t>
            </a:r>
            <a:r>
              <a:rPr lang="fr-FR" sz="1400" i="1" dirty="0" smtClean="0">
                <a:effectLst/>
              </a:rPr>
              <a:t> et al, JHEP </a:t>
            </a:r>
            <a:r>
              <a:rPr lang="fr-FR" sz="1400" i="1" dirty="0" err="1" smtClean="0">
                <a:effectLst/>
              </a:rPr>
              <a:t>Rep</a:t>
            </a:r>
            <a:r>
              <a:rPr lang="fr-FR" sz="1400" i="1" dirty="0" smtClean="0">
                <a:effectLst/>
              </a:rPr>
              <a:t>. 2021</a:t>
            </a:r>
            <a:endParaRPr lang="fr-FR" sz="1400" i="1" dirty="0"/>
          </a:p>
        </p:txBody>
      </p:sp>
      <p:sp>
        <p:nvSpPr>
          <p:cNvPr id="7" name="ZoneTexte 6"/>
          <p:cNvSpPr txBox="1"/>
          <p:nvPr/>
        </p:nvSpPr>
        <p:spPr>
          <a:xfrm>
            <a:off x="6771132" y="2854923"/>
            <a:ext cx="5420868" cy="307777"/>
          </a:xfrm>
          <a:prstGeom prst="rect">
            <a:avLst/>
          </a:prstGeom>
          <a:noFill/>
        </p:spPr>
        <p:txBody>
          <a:bodyPr wrap="square" rtlCol="0">
            <a:spAutoFit/>
          </a:bodyPr>
          <a:lstStyle/>
          <a:p>
            <a:pPr algn="ctr"/>
            <a:r>
              <a:rPr lang="fr-FR" sz="1400" i="1" dirty="0"/>
              <a:t>Kennedy PT</a:t>
            </a:r>
            <a:r>
              <a:rPr lang="fr-FR" sz="1400" i="1" dirty="0" smtClean="0">
                <a:effectLst/>
              </a:rPr>
              <a:t> et al, </a:t>
            </a:r>
            <a:r>
              <a:rPr lang="fr-FR" sz="1400" i="1" dirty="0" err="1" smtClean="0">
                <a:effectLst/>
              </a:rPr>
              <a:t>Eur</a:t>
            </a:r>
            <a:r>
              <a:rPr lang="fr-FR" sz="1400" i="1" dirty="0" smtClean="0">
                <a:effectLst/>
              </a:rPr>
              <a:t> J </a:t>
            </a:r>
            <a:r>
              <a:rPr lang="fr-FR" sz="1400" i="1" dirty="0" err="1" smtClean="0">
                <a:effectLst/>
              </a:rPr>
              <a:t>Gastroenterol</a:t>
            </a:r>
            <a:r>
              <a:rPr lang="fr-FR" sz="1400" i="1" dirty="0" smtClean="0">
                <a:effectLst/>
              </a:rPr>
              <a:t> </a:t>
            </a:r>
            <a:r>
              <a:rPr lang="fr-FR" sz="1400" i="1" dirty="0" err="1" smtClean="0">
                <a:effectLst/>
              </a:rPr>
              <a:t>Hepatol</a:t>
            </a:r>
            <a:r>
              <a:rPr lang="fr-FR" sz="1400" i="1" dirty="0" smtClean="0">
                <a:effectLst/>
              </a:rPr>
              <a:t>. 2006 </a:t>
            </a:r>
            <a:endParaRPr lang="fr-FR" sz="1400" i="1" dirty="0"/>
          </a:p>
        </p:txBody>
      </p:sp>
      <p:sp>
        <p:nvSpPr>
          <p:cNvPr id="8" name="Rectangle à coins arrondis 7"/>
          <p:cNvSpPr/>
          <p:nvPr/>
        </p:nvSpPr>
        <p:spPr>
          <a:xfrm>
            <a:off x="838200" y="4606980"/>
            <a:ext cx="2190750" cy="565024"/>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smtClean="0">
                <a:solidFill>
                  <a:schemeClr val="accent5">
                    <a:lumMod val="75000"/>
                  </a:schemeClr>
                </a:solidFill>
              </a:rPr>
              <a:t>DIAGNOSTIC</a:t>
            </a:r>
            <a:endParaRPr lang="fr-FR" dirty="0">
              <a:solidFill>
                <a:schemeClr val="tx1"/>
              </a:solidFill>
            </a:endParaRPr>
          </a:p>
        </p:txBody>
      </p:sp>
      <p:sp>
        <p:nvSpPr>
          <p:cNvPr id="9" name="Rectangle à coins arrondis 8"/>
          <p:cNvSpPr/>
          <p:nvPr/>
        </p:nvSpPr>
        <p:spPr>
          <a:xfrm>
            <a:off x="4457700" y="3688053"/>
            <a:ext cx="6896100" cy="565024"/>
          </a:xfrm>
          <a:prstGeom prst="roundRect">
            <a:avLst/>
          </a:prstGeom>
          <a:solidFill>
            <a:schemeClr val="accent6">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lumMod val="50000"/>
                  </a:schemeClr>
                </a:solidFill>
              </a:rPr>
              <a:t>Granulomes épithélioïdes sans nécrose caséeuse</a:t>
            </a:r>
            <a:endParaRPr lang="fr-FR" b="1" dirty="0">
              <a:solidFill>
                <a:schemeClr val="accent6">
                  <a:lumMod val="50000"/>
                </a:schemeClr>
              </a:solidFill>
            </a:endParaRPr>
          </a:p>
        </p:txBody>
      </p:sp>
      <p:sp>
        <p:nvSpPr>
          <p:cNvPr id="10" name="Rectangle à coins arrondis 9"/>
          <p:cNvSpPr/>
          <p:nvPr/>
        </p:nvSpPr>
        <p:spPr>
          <a:xfrm>
            <a:off x="4457700" y="4606980"/>
            <a:ext cx="6896100" cy="565024"/>
          </a:xfrm>
          <a:prstGeom prst="roundRect">
            <a:avLst/>
          </a:prstGeom>
          <a:solidFill>
            <a:schemeClr val="accent6">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lumMod val="50000"/>
                  </a:schemeClr>
                </a:solidFill>
              </a:rPr>
              <a:t>Contexte clinique, biologique et radiologique évocateur</a:t>
            </a:r>
            <a:endParaRPr lang="fr-FR" b="1" dirty="0">
              <a:solidFill>
                <a:schemeClr val="accent6">
                  <a:lumMod val="50000"/>
                </a:schemeClr>
              </a:solidFill>
            </a:endParaRPr>
          </a:p>
        </p:txBody>
      </p:sp>
      <p:sp>
        <p:nvSpPr>
          <p:cNvPr id="11" name="Rectangle à coins arrondis 10"/>
          <p:cNvSpPr/>
          <p:nvPr/>
        </p:nvSpPr>
        <p:spPr>
          <a:xfrm>
            <a:off x="4457700" y="5525907"/>
            <a:ext cx="6896100" cy="565024"/>
          </a:xfrm>
          <a:prstGeom prst="roundRect">
            <a:avLst/>
          </a:prstGeom>
          <a:solidFill>
            <a:schemeClr val="accent6">
              <a:lumMod val="20000"/>
              <a:lumOff val="80000"/>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6">
                    <a:lumMod val="50000"/>
                  </a:schemeClr>
                </a:solidFill>
              </a:rPr>
              <a:t>Elimination des autres causes de granulomatoses </a:t>
            </a:r>
            <a:endParaRPr lang="fr-FR" b="1" dirty="0">
              <a:solidFill>
                <a:schemeClr val="accent6">
                  <a:lumMod val="50000"/>
                </a:schemeClr>
              </a:solidFill>
            </a:endParaRPr>
          </a:p>
        </p:txBody>
      </p:sp>
      <p:cxnSp>
        <p:nvCxnSpPr>
          <p:cNvPr id="13" name="Connecteur droit avec flèche 12"/>
          <p:cNvCxnSpPr>
            <a:stCxn id="8" idx="3"/>
            <a:endCxn id="9" idx="1"/>
          </p:cNvCxnSpPr>
          <p:nvPr/>
        </p:nvCxnSpPr>
        <p:spPr>
          <a:xfrm flipV="1">
            <a:off x="3028950" y="3970565"/>
            <a:ext cx="1428750" cy="918927"/>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8" idx="3"/>
            <a:endCxn id="10" idx="1"/>
          </p:cNvCxnSpPr>
          <p:nvPr/>
        </p:nvCxnSpPr>
        <p:spPr>
          <a:xfrm>
            <a:off x="3028950" y="4889492"/>
            <a:ext cx="1428750" cy="0"/>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8" idx="3"/>
            <a:endCxn id="11" idx="1"/>
          </p:cNvCxnSpPr>
          <p:nvPr/>
        </p:nvCxnSpPr>
        <p:spPr>
          <a:xfrm>
            <a:off x="3028950" y="4889492"/>
            <a:ext cx="1428750" cy="918927"/>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749297" y="4229973"/>
            <a:ext cx="312906" cy="400110"/>
          </a:xfrm>
          <a:prstGeom prst="rect">
            <a:avLst/>
          </a:prstGeom>
          <a:noFill/>
        </p:spPr>
        <p:txBody>
          <a:bodyPr wrap="none" rtlCol="0">
            <a:spAutoFit/>
          </a:bodyPr>
          <a:lstStyle/>
          <a:p>
            <a:r>
              <a:rPr lang="fr-FR" sz="2000" b="1" dirty="0" smtClean="0">
                <a:solidFill>
                  <a:srgbClr val="C00000"/>
                </a:solidFill>
              </a:rPr>
              <a:t>+</a:t>
            </a:r>
            <a:endParaRPr lang="fr-FR" b="1" dirty="0">
              <a:solidFill>
                <a:srgbClr val="C00000"/>
              </a:solidFill>
            </a:endParaRPr>
          </a:p>
        </p:txBody>
      </p:sp>
      <p:sp>
        <p:nvSpPr>
          <p:cNvPr id="22" name="ZoneTexte 21"/>
          <p:cNvSpPr txBox="1"/>
          <p:nvPr/>
        </p:nvSpPr>
        <p:spPr>
          <a:xfrm>
            <a:off x="7753350" y="5143298"/>
            <a:ext cx="312906" cy="400110"/>
          </a:xfrm>
          <a:prstGeom prst="rect">
            <a:avLst/>
          </a:prstGeom>
          <a:noFill/>
        </p:spPr>
        <p:txBody>
          <a:bodyPr wrap="none" rtlCol="0">
            <a:spAutoFit/>
          </a:bodyPr>
          <a:lstStyle/>
          <a:p>
            <a:r>
              <a:rPr lang="fr-FR" sz="2000" b="1" dirty="0" smtClean="0">
                <a:solidFill>
                  <a:srgbClr val="C00000"/>
                </a:solidFill>
              </a:rPr>
              <a:t>+</a:t>
            </a:r>
            <a:endParaRPr lang="fr-FR" b="1" dirty="0">
              <a:solidFill>
                <a:srgbClr val="C00000"/>
              </a:solidFill>
            </a:endParaRPr>
          </a:p>
        </p:txBody>
      </p:sp>
      <p:sp>
        <p:nvSpPr>
          <p:cNvPr id="23" name="ZoneTexte 22"/>
          <p:cNvSpPr txBox="1"/>
          <p:nvPr/>
        </p:nvSpPr>
        <p:spPr>
          <a:xfrm>
            <a:off x="7354443" y="6137057"/>
            <a:ext cx="5420868" cy="307777"/>
          </a:xfrm>
          <a:prstGeom prst="rect">
            <a:avLst/>
          </a:prstGeom>
          <a:noFill/>
        </p:spPr>
        <p:txBody>
          <a:bodyPr wrap="square" rtlCol="0">
            <a:spAutoFit/>
          </a:bodyPr>
          <a:lstStyle/>
          <a:p>
            <a:pPr algn="ctr"/>
            <a:r>
              <a:rPr lang="fr-FR" sz="1400" i="1" dirty="0"/>
              <a:t>Michael C et al, N </a:t>
            </a:r>
            <a:r>
              <a:rPr lang="fr-FR" sz="1400" i="1" dirty="0" err="1"/>
              <a:t>Engl</a:t>
            </a:r>
            <a:r>
              <a:rPr lang="fr-FR" sz="1400" i="1" dirty="0"/>
              <a:t> J Med 2007</a:t>
            </a:r>
          </a:p>
        </p:txBody>
      </p:sp>
    </p:spTree>
    <p:extLst>
      <p:ext uri="{BB962C8B-B14F-4D97-AF65-F5344CB8AC3E}">
        <p14:creationId xmlns:p14="http://schemas.microsoft.com/office/powerpoint/2010/main" val="180357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 grpId="0" animBg="1"/>
      <p:bldP spid="6" grpId="1"/>
      <p:bldP spid="7" grpId="0"/>
      <p:bldP spid="8" grpId="0" animBg="1"/>
      <p:bldP spid="9" grpId="0" animBg="1"/>
      <p:bldP spid="10" grpId="0" animBg="1"/>
      <p:bldP spid="11"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DIAGNOSTIC</a:t>
            </a:r>
            <a:endParaRPr lang="fr-FR" dirty="0">
              <a:latin typeface="Apple Braille" charset="0"/>
              <a:ea typeface="Apple Braille" charset="0"/>
              <a:cs typeface="Apple Braille" charset="0"/>
            </a:endParaRPr>
          </a:p>
        </p:txBody>
      </p:sp>
      <p:sp>
        <p:nvSpPr>
          <p:cNvPr id="4" name="Rectangle à coins arrondis 3"/>
          <p:cNvSpPr/>
          <p:nvPr/>
        </p:nvSpPr>
        <p:spPr>
          <a:xfrm>
            <a:off x="838200" y="1690688"/>
            <a:ext cx="3352800" cy="823912"/>
          </a:xfrm>
          <a:prstGeom prst="roundRect">
            <a:avLst/>
          </a:prstGeom>
          <a:solidFill>
            <a:srgbClr val="EBDDF6">
              <a:alpha val="29804"/>
            </a:srgb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ANOMALIES DU BILAN HÉPATIQUE</a:t>
            </a:r>
            <a:endParaRPr lang="fr-FR" b="1" dirty="0">
              <a:solidFill>
                <a:schemeClr val="tx1"/>
              </a:solidFill>
            </a:endParaRPr>
          </a:p>
        </p:txBody>
      </p:sp>
      <p:sp>
        <p:nvSpPr>
          <p:cNvPr id="5" name="Rectangle à coins arrondis 4"/>
          <p:cNvSpPr/>
          <p:nvPr/>
        </p:nvSpPr>
        <p:spPr>
          <a:xfrm>
            <a:off x="838200" y="2855120"/>
            <a:ext cx="3352800" cy="823912"/>
          </a:xfrm>
          <a:prstGeom prst="roundRect">
            <a:avLst/>
          </a:prstGeom>
          <a:solidFill>
            <a:srgbClr val="EBDDF6">
              <a:alpha val="50196"/>
            </a:srgb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SIGNES GÉNÉRAUX</a:t>
            </a:r>
            <a:endParaRPr lang="fr-FR" b="1" dirty="0">
              <a:solidFill>
                <a:schemeClr val="tx1"/>
              </a:solidFill>
            </a:endParaRPr>
          </a:p>
        </p:txBody>
      </p:sp>
      <p:sp>
        <p:nvSpPr>
          <p:cNvPr id="6" name="Rectangle à coins arrondis 5"/>
          <p:cNvSpPr/>
          <p:nvPr/>
        </p:nvSpPr>
        <p:spPr>
          <a:xfrm>
            <a:off x="838200" y="4019552"/>
            <a:ext cx="3352800" cy="823912"/>
          </a:xfrm>
          <a:prstGeom prst="roundRect">
            <a:avLst/>
          </a:prstGeom>
          <a:solidFill>
            <a:srgbClr val="EBDDF6">
              <a:alpha val="69804"/>
            </a:srgbClr>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HYPERTENSION PORTALE </a:t>
            </a:r>
            <a:endParaRPr lang="fr-FR" b="1" dirty="0">
              <a:solidFill>
                <a:schemeClr val="tx1"/>
              </a:solidFill>
            </a:endParaRPr>
          </a:p>
        </p:txBody>
      </p:sp>
      <p:sp>
        <p:nvSpPr>
          <p:cNvPr id="7" name="Rectangle à coins arrondis 6"/>
          <p:cNvSpPr/>
          <p:nvPr/>
        </p:nvSpPr>
        <p:spPr>
          <a:xfrm>
            <a:off x="838200" y="5183984"/>
            <a:ext cx="3352800" cy="823912"/>
          </a:xfrm>
          <a:prstGeom prst="roundRect">
            <a:avLst/>
          </a:prstGeom>
          <a:solidFill>
            <a:srgbClr val="EBDDF6"/>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CIRRHOSE</a:t>
            </a:r>
            <a:endParaRPr lang="fr-FR" b="1" dirty="0">
              <a:solidFill>
                <a:schemeClr val="tx1"/>
              </a:solidFill>
            </a:endParaRPr>
          </a:p>
        </p:txBody>
      </p:sp>
      <p:sp>
        <p:nvSpPr>
          <p:cNvPr id="8" name="Signalisation droite 7"/>
          <p:cNvSpPr/>
          <p:nvPr/>
        </p:nvSpPr>
        <p:spPr>
          <a:xfrm>
            <a:off x="4562475" y="2855120"/>
            <a:ext cx="6724650" cy="823912"/>
          </a:xfrm>
          <a:prstGeom prst="homePlate">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ignalisation droite 8"/>
          <p:cNvSpPr/>
          <p:nvPr/>
        </p:nvSpPr>
        <p:spPr>
          <a:xfrm>
            <a:off x="4562475" y="1690688"/>
            <a:ext cx="6724650" cy="823912"/>
          </a:xfrm>
          <a:prstGeom prst="homePlate">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ignalisation droite 9"/>
          <p:cNvSpPr/>
          <p:nvPr/>
        </p:nvSpPr>
        <p:spPr>
          <a:xfrm>
            <a:off x="4562475" y="4019552"/>
            <a:ext cx="6724650" cy="823912"/>
          </a:xfrm>
          <a:prstGeom prst="homePlate">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Signalisation droite 10"/>
          <p:cNvSpPr/>
          <p:nvPr/>
        </p:nvSpPr>
        <p:spPr>
          <a:xfrm>
            <a:off x="4562475" y="5183984"/>
            <a:ext cx="6724650" cy="823912"/>
          </a:xfrm>
          <a:prstGeom prst="homePlate">
            <a:avLst/>
          </a:prstGeom>
          <a:no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562475" y="1779478"/>
            <a:ext cx="6308725" cy="646331"/>
          </a:xfrm>
          <a:prstGeom prst="rect">
            <a:avLst/>
          </a:prstGeom>
          <a:noFill/>
        </p:spPr>
        <p:txBody>
          <a:bodyPr wrap="square" rtlCol="0">
            <a:spAutoFit/>
          </a:bodyPr>
          <a:lstStyle/>
          <a:p>
            <a:pPr marL="285750" indent="-285750">
              <a:buFont typeface="Arial" charset="0"/>
              <a:buChar char="•"/>
            </a:pPr>
            <a:r>
              <a:rPr lang="fr-FR" b="1" dirty="0" smtClean="0"/>
              <a:t>Cholestase hépatique </a:t>
            </a:r>
            <a:r>
              <a:rPr lang="fr-FR" dirty="0" smtClean="0"/>
              <a:t>: </a:t>
            </a:r>
            <a:r>
              <a:rPr lang="fr-FR" b="1" dirty="0" smtClean="0">
                <a:solidFill>
                  <a:srgbClr val="C00000"/>
                </a:solidFill>
              </a:rPr>
              <a:t>66 à 90 %, </a:t>
            </a:r>
            <a:r>
              <a:rPr lang="fr-FR" dirty="0" smtClean="0"/>
              <a:t>jusqu’à 10 N</a:t>
            </a:r>
          </a:p>
          <a:p>
            <a:pPr marL="285750" indent="-285750">
              <a:buFont typeface="Arial" charset="0"/>
              <a:buChar char="•"/>
            </a:pPr>
            <a:r>
              <a:rPr lang="fr-FR" dirty="0" smtClean="0"/>
              <a:t>Cytolyse hépatique, modérée </a:t>
            </a:r>
          </a:p>
        </p:txBody>
      </p:sp>
      <p:sp>
        <p:nvSpPr>
          <p:cNvPr id="14" name="ZoneTexte 13"/>
          <p:cNvSpPr txBox="1"/>
          <p:nvPr/>
        </p:nvSpPr>
        <p:spPr>
          <a:xfrm>
            <a:off x="5509599" y="2514599"/>
            <a:ext cx="5420868" cy="307777"/>
          </a:xfrm>
          <a:prstGeom prst="rect">
            <a:avLst/>
          </a:prstGeom>
          <a:noFill/>
        </p:spPr>
        <p:txBody>
          <a:bodyPr wrap="square" rtlCol="0">
            <a:spAutoFit/>
          </a:bodyPr>
          <a:lstStyle/>
          <a:p>
            <a:pPr algn="r"/>
            <a:r>
              <a:rPr lang="fr-FR" sz="1400" i="1" dirty="0" err="1">
                <a:solidFill>
                  <a:schemeClr val="bg1">
                    <a:lumMod val="65000"/>
                  </a:schemeClr>
                </a:solidFill>
              </a:rPr>
              <a:t>Ungprasert</a:t>
            </a:r>
            <a:r>
              <a:rPr lang="fr-FR" sz="1400" i="1" dirty="0">
                <a:solidFill>
                  <a:schemeClr val="bg1">
                    <a:lumMod val="65000"/>
                  </a:schemeClr>
                </a:solidFill>
              </a:rPr>
              <a:t> P et al, Am J </a:t>
            </a:r>
            <a:r>
              <a:rPr lang="fr-FR" sz="1400" i="1" dirty="0" err="1">
                <a:solidFill>
                  <a:schemeClr val="bg1">
                    <a:lumMod val="65000"/>
                  </a:schemeClr>
                </a:solidFill>
              </a:rPr>
              <a:t>Gastroenterol</a:t>
            </a:r>
            <a:r>
              <a:rPr lang="fr-FR" sz="1400" i="1" dirty="0">
                <a:solidFill>
                  <a:schemeClr val="bg1">
                    <a:lumMod val="65000"/>
                  </a:schemeClr>
                </a:solidFill>
              </a:rPr>
              <a:t>. 2017</a:t>
            </a:r>
          </a:p>
        </p:txBody>
      </p:sp>
      <p:sp>
        <p:nvSpPr>
          <p:cNvPr id="15" name="ZoneTexte 14"/>
          <p:cNvSpPr txBox="1"/>
          <p:nvPr/>
        </p:nvSpPr>
        <p:spPr>
          <a:xfrm>
            <a:off x="4562475" y="2943910"/>
            <a:ext cx="6308725" cy="646331"/>
          </a:xfrm>
          <a:prstGeom prst="rect">
            <a:avLst/>
          </a:prstGeom>
          <a:noFill/>
        </p:spPr>
        <p:txBody>
          <a:bodyPr wrap="square" rtlCol="0">
            <a:spAutoFit/>
          </a:bodyPr>
          <a:lstStyle/>
          <a:p>
            <a:pPr marL="285750" indent="-285750">
              <a:buFont typeface="Arial" charset="0"/>
              <a:buChar char="•"/>
            </a:pPr>
            <a:r>
              <a:rPr lang="fr-FR" dirty="0" smtClean="0"/>
              <a:t>Fièvre, sueurs nocturnes, anorexie, perte de poids (60%)</a:t>
            </a:r>
          </a:p>
          <a:p>
            <a:pPr marL="285750" indent="-285750">
              <a:buFont typeface="Arial" charset="0"/>
              <a:buChar char="•"/>
            </a:pPr>
            <a:r>
              <a:rPr lang="fr-FR" dirty="0" smtClean="0"/>
              <a:t>Hépatomégalie (20%), douleurs abdominales (25%)</a:t>
            </a:r>
          </a:p>
        </p:txBody>
      </p:sp>
      <p:sp>
        <p:nvSpPr>
          <p:cNvPr id="16" name="ZoneTexte 15"/>
          <p:cNvSpPr txBox="1"/>
          <p:nvPr/>
        </p:nvSpPr>
        <p:spPr>
          <a:xfrm>
            <a:off x="5450332" y="3679031"/>
            <a:ext cx="5420868" cy="307777"/>
          </a:xfrm>
          <a:prstGeom prst="rect">
            <a:avLst/>
          </a:prstGeom>
          <a:noFill/>
        </p:spPr>
        <p:txBody>
          <a:bodyPr wrap="square" rtlCol="0">
            <a:spAutoFit/>
          </a:bodyPr>
          <a:lstStyle/>
          <a:p>
            <a:pPr algn="r"/>
            <a:r>
              <a:rPr lang="fr-FR" sz="1400" i="1" dirty="0">
                <a:solidFill>
                  <a:schemeClr val="bg1">
                    <a:lumMod val="65000"/>
                  </a:schemeClr>
                </a:solidFill>
              </a:rPr>
              <a:t>Michael C et al, N </a:t>
            </a:r>
            <a:r>
              <a:rPr lang="fr-FR" sz="1400" i="1" dirty="0" err="1">
                <a:solidFill>
                  <a:schemeClr val="bg1">
                    <a:lumMod val="65000"/>
                  </a:schemeClr>
                </a:solidFill>
              </a:rPr>
              <a:t>Engl</a:t>
            </a:r>
            <a:r>
              <a:rPr lang="fr-FR" sz="1400" i="1" dirty="0">
                <a:solidFill>
                  <a:schemeClr val="bg1">
                    <a:lumMod val="65000"/>
                  </a:schemeClr>
                </a:solidFill>
              </a:rPr>
              <a:t> J Med 2007</a:t>
            </a:r>
          </a:p>
        </p:txBody>
      </p:sp>
      <p:sp>
        <p:nvSpPr>
          <p:cNvPr id="17" name="ZoneTexte 16"/>
          <p:cNvSpPr txBox="1"/>
          <p:nvPr/>
        </p:nvSpPr>
        <p:spPr>
          <a:xfrm>
            <a:off x="4562474" y="4108342"/>
            <a:ext cx="6308725" cy="646331"/>
          </a:xfrm>
          <a:prstGeom prst="rect">
            <a:avLst/>
          </a:prstGeom>
          <a:noFill/>
        </p:spPr>
        <p:txBody>
          <a:bodyPr wrap="square" rtlCol="0">
            <a:spAutoFit/>
          </a:bodyPr>
          <a:lstStyle/>
          <a:p>
            <a:pPr marL="285750" indent="-285750">
              <a:buFont typeface="Arial" charset="0"/>
              <a:buChar char="•"/>
            </a:pPr>
            <a:r>
              <a:rPr lang="fr-FR" dirty="0" smtClean="0"/>
              <a:t>Inaugurale dans 2/3 des cas </a:t>
            </a:r>
          </a:p>
          <a:p>
            <a:pPr marL="285750" indent="-285750">
              <a:buFont typeface="Arial" charset="0"/>
              <a:buChar char="•"/>
            </a:pPr>
            <a:r>
              <a:rPr lang="fr-FR" dirty="0" smtClean="0"/>
              <a:t>Ascite, rupture de varices œsophagiennes</a:t>
            </a:r>
          </a:p>
        </p:txBody>
      </p:sp>
      <p:sp>
        <p:nvSpPr>
          <p:cNvPr id="18" name="ZoneTexte 17"/>
          <p:cNvSpPr txBox="1"/>
          <p:nvPr/>
        </p:nvSpPr>
        <p:spPr>
          <a:xfrm>
            <a:off x="4562473" y="5272774"/>
            <a:ext cx="6308725" cy="646331"/>
          </a:xfrm>
          <a:prstGeom prst="rect">
            <a:avLst/>
          </a:prstGeom>
          <a:noFill/>
        </p:spPr>
        <p:txBody>
          <a:bodyPr wrap="square" rtlCol="0">
            <a:spAutoFit/>
          </a:bodyPr>
          <a:lstStyle/>
          <a:p>
            <a:pPr marL="285750" indent="-285750">
              <a:buFont typeface="Arial" charset="0"/>
              <a:buChar char="•"/>
            </a:pPr>
            <a:r>
              <a:rPr lang="fr-FR" dirty="0" smtClean="0"/>
              <a:t>Insuffisance hépatique avancée : </a:t>
            </a:r>
            <a:r>
              <a:rPr lang="fr-FR" b="1" dirty="0" smtClean="0">
                <a:solidFill>
                  <a:srgbClr val="C00000"/>
                </a:solidFill>
              </a:rPr>
              <a:t>5% des décès</a:t>
            </a:r>
          </a:p>
          <a:p>
            <a:pPr marL="285750" indent="-285750">
              <a:buFont typeface="Arial" charset="0"/>
              <a:buChar char="•"/>
            </a:pPr>
            <a:r>
              <a:rPr lang="fr-FR" b="1" dirty="0" smtClean="0"/>
              <a:t>Transplantation hépatique </a:t>
            </a:r>
          </a:p>
        </p:txBody>
      </p:sp>
      <p:sp>
        <p:nvSpPr>
          <p:cNvPr id="19" name="ZoneTexte 18"/>
          <p:cNvSpPr txBox="1"/>
          <p:nvPr/>
        </p:nvSpPr>
        <p:spPr>
          <a:xfrm>
            <a:off x="5509599" y="4843463"/>
            <a:ext cx="5420868" cy="307777"/>
          </a:xfrm>
          <a:prstGeom prst="rect">
            <a:avLst/>
          </a:prstGeom>
          <a:noFill/>
        </p:spPr>
        <p:txBody>
          <a:bodyPr wrap="square" rtlCol="0">
            <a:spAutoFit/>
          </a:bodyPr>
          <a:lstStyle/>
          <a:p>
            <a:pPr algn="r"/>
            <a:r>
              <a:rPr lang="fr-FR" sz="1400" i="1" dirty="0">
                <a:solidFill>
                  <a:schemeClr val="bg1">
                    <a:lumMod val="65000"/>
                  </a:schemeClr>
                </a:solidFill>
              </a:rPr>
              <a:t>Fauter M et al, Front Med (Lausanne) 2022</a:t>
            </a:r>
          </a:p>
        </p:txBody>
      </p:sp>
      <p:sp>
        <p:nvSpPr>
          <p:cNvPr id="20" name="ZoneTexte 19"/>
          <p:cNvSpPr txBox="1"/>
          <p:nvPr/>
        </p:nvSpPr>
        <p:spPr>
          <a:xfrm>
            <a:off x="5450330" y="6007895"/>
            <a:ext cx="5420868" cy="307777"/>
          </a:xfrm>
          <a:prstGeom prst="rect">
            <a:avLst/>
          </a:prstGeom>
          <a:noFill/>
        </p:spPr>
        <p:txBody>
          <a:bodyPr wrap="square" rtlCol="0">
            <a:spAutoFit/>
          </a:bodyPr>
          <a:lstStyle/>
          <a:p>
            <a:pPr algn="r"/>
            <a:r>
              <a:rPr lang="fr-FR" sz="1400" i="1" dirty="0">
                <a:solidFill>
                  <a:schemeClr val="bg1">
                    <a:lumMod val="65000"/>
                  </a:schemeClr>
                </a:solidFill>
              </a:rPr>
              <a:t>Hu X et al, </a:t>
            </a:r>
            <a:r>
              <a:rPr lang="fr-FR" sz="1400" i="1" dirty="0" err="1">
                <a:solidFill>
                  <a:schemeClr val="bg1">
                    <a:lumMod val="65000"/>
                  </a:schemeClr>
                </a:solidFill>
              </a:rPr>
              <a:t>Sarcoidosis</a:t>
            </a:r>
            <a:r>
              <a:rPr lang="fr-FR" sz="1400" i="1" dirty="0">
                <a:solidFill>
                  <a:schemeClr val="bg1">
                    <a:lumMod val="65000"/>
                  </a:schemeClr>
                </a:solidFill>
              </a:rPr>
              <a:t> </a:t>
            </a:r>
            <a:r>
              <a:rPr lang="fr-FR" sz="1400" i="1" dirty="0" err="1">
                <a:solidFill>
                  <a:schemeClr val="bg1">
                    <a:lumMod val="65000"/>
                  </a:schemeClr>
                </a:solidFill>
              </a:rPr>
              <a:t>Vasc</a:t>
            </a:r>
            <a:r>
              <a:rPr lang="fr-FR" sz="1400" i="1" dirty="0">
                <a:solidFill>
                  <a:schemeClr val="bg1">
                    <a:lumMod val="65000"/>
                  </a:schemeClr>
                </a:solidFill>
              </a:rPr>
              <a:t> Diffuse Lung Dis. 2016</a:t>
            </a:r>
          </a:p>
        </p:txBody>
      </p:sp>
    </p:spTree>
    <p:extLst>
      <p:ext uri="{BB962C8B-B14F-4D97-AF65-F5344CB8AC3E}">
        <p14:creationId xmlns:p14="http://schemas.microsoft.com/office/powerpoint/2010/main" val="12540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3" grpId="0"/>
      <p:bldP spid="14" grpId="0"/>
      <p:bldP spid="15" grpId="0"/>
      <p:bldP spid="16" grpId="0"/>
      <p:bldP spid="17"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HISTOLOGIE : </a:t>
            </a:r>
            <a:r>
              <a:rPr lang="fr-FR" dirty="0" smtClean="0">
                <a:solidFill>
                  <a:schemeClr val="accent1">
                    <a:lumMod val="50000"/>
                  </a:schemeClr>
                </a:solidFill>
                <a:latin typeface="Apple Braille" charset="0"/>
                <a:ea typeface="Apple Braille" charset="0"/>
                <a:cs typeface="Apple Braille" charset="0"/>
              </a:rPr>
              <a:t>lésions élémentaires</a:t>
            </a:r>
            <a:endParaRPr lang="fr-FR" dirty="0">
              <a:latin typeface="Apple Braille" charset="0"/>
              <a:ea typeface="Apple Braille" charset="0"/>
              <a:cs typeface="Apple Braille" charset="0"/>
            </a:endParaRP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t="3711" r="6703" b="4308"/>
          <a:stretch/>
        </p:blipFill>
        <p:spPr>
          <a:xfrm>
            <a:off x="4578550" y="2409314"/>
            <a:ext cx="3062786" cy="2596662"/>
          </a:xfrm>
          <a:prstGeom prst="rect">
            <a:avLst/>
          </a:prstGeom>
          <a:ln w="28575">
            <a:solidFill>
              <a:schemeClr val="accent2">
                <a:lumMod val="50000"/>
              </a:schemeClr>
            </a:solidFill>
          </a:ln>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1" y="2409314"/>
            <a:ext cx="3508286" cy="2609511"/>
          </a:xfrm>
          <a:prstGeom prst="rect">
            <a:avLst/>
          </a:prstGeom>
          <a:ln w="28575">
            <a:solidFill>
              <a:schemeClr val="accent2">
                <a:lumMod val="50000"/>
              </a:schemeClr>
            </a:solidFill>
          </a:ln>
        </p:spPr>
      </p:pic>
      <p:pic>
        <p:nvPicPr>
          <p:cNvPr id="9" name="Espace réservé du contenu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873399" y="2409314"/>
            <a:ext cx="3480401" cy="2596663"/>
          </a:xfrm>
          <a:ln w="28575">
            <a:solidFill>
              <a:schemeClr val="accent2">
                <a:lumMod val="50000"/>
              </a:schemeClr>
            </a:solidFill>
          </a:ln>
        </p:spPr>
      </p:pic>
      <p:sp>
        <p:nvSpPr>
          <p:cNvPr id="12" name="Ellipse 11"/>
          <p:cNvSpPr/>
          <p:nvPr/>
        </p:nvSpPr>
        <p:spPr>
          <a:xfrm>
            <a:off x="935020" y="4425221"/>
            <a:ext cx="474857" cy="4850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a:t>
            </a:r>
            <a:endParaRPr lang="fr-FR" b="1" dirty="0">
              <a:solidFill>
                <a:schemeClr val="tx1"/>
              </a:solidFill>
            </a:endParaRPr>
          </a:p>
        </p:txBody>
      </p:sp>
      <p:sp>
        <p:nvSpPr>
          <p:cNvPr id="13" name="Ellipse 12"/>
          <p:cNvSpPr/>
          <p:nvPr/>
        </p:nvSpPr>
        <p:spPr>
          <a:xfrm>
            <a:off x="4699360" y="4425221"/>
            <a:ext cx="474857" cy="4850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t>
            </a:r>
          </a:p>
        </p:txBody>
      </p:sp>
      <p:sp>
        <p:nvSpPr>
          <p:cNvPr id="14" name="Ellipse 13"/>
          <p:cNvSpPr/>
          <p:nvPr/>
        </p:nvSpPr>
        <p:spPr>
          <a:xfrm>
            <a:off x="7988365" y="4425221"/>
            <a:ext cx="474857" cy="4850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a:t>
            </a:r>
            <a:endParaRPr lang="fr-FR" b="1" dirty="0">
              <a:solidFill>
                <a:schemeClr val="tx1"/>
              </a:solidFill>
            </a:endParaRPr>
          </a:p>
        </p:txBody>
      </p:sp>
      <p:sp>
        <p:nvSpPr>
          <p:cNvPr id="15" name="ZoneTexte 14"/>
          <p:cNvSpPr txBox="1"/>
          <p:nvPr/>
        </p:nvSpPr>
        <p:spPr>
          <a:xfrm>
            <a:off x="2395193" y="1647826"/>
            <a:ext cx="7429500" cy="369332"/>
          </a:xfrm>
          <a:prstGeom prst="rect">
            <a:avLst/>
          </a:prstGeom>
          <a:noFill/>
        </p:spPr>
        <p:txBody>
          <a:bodyPr wrap="square" rtlCol="0">
            <a:spAutoFit/>
          </a:bodyPr>
          <a:lstStyle/>
          <a:p>
            <a:pPr algn="ctr"/>
            <a:r>
              <a:rPr lang="fr-FR" b="1" dirty="0" smtClean="0"/>
              <a:t>Preuve anatomopathologique </a:t>
            </a:r>
            <a:r>
              <a:rPr lang="fr-FR" dirty="0" smtClean="0"/>
              <a:t>: </a:t>
            </a:r>
            <a:r>
              <a:rPr lang="fr-FR" b="1" dirty="0" smtClean="0">
                <a:solidFill>
                  <a:srgbClr val="C00000"/>
                </a:solidFill>
              </a:rPr>
              <a:t>INDISPENSABLE +++</a:t>
            </a:r>
            <a:endParaRPr lang="fr-FR" b="1" dirty="0">
              <a:solidFill>
                <a:srgbClr val="C00000"/>
              </a:solidFill>
            </a:endParaRPr>
          </a:p>
        </p:txBody>
      </p:sp>
      <p:sp>
        <p:nvSpPr>
          <p:cNvPr id="16" name="Rectangle à coins arrondis 15"/>
          <p:cNvSpPr/>
          <p:nvPr/>
        </p:nvSpPr>
        <p:spPr>
          <a:xfrm>
            <a:off x="838199" y="5230006"/>
            <a:ext cx="3508287" cy="704850"/>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Granulomes épithélioïdes </a:t>
            </a:r>
            <a:r>
              <a:rPr lang="fr-FR" sz="1400" dirty="0" smtClean="0">
                <a:solidFill>
                  <a:schemeClr val="tx1"/>
                </a:solidFill>
              </a:rPr>
              <a:t>sans nécrose caséeuse : </a:t>
            </a:r>
            <a:r>
              <a:rPr lang="fr-FR" sz="1400" b="1" dirty="0" smtClean="0">
                <a:solidFill>
                  <a:srgbClr val="C00000"/>
                </a:solidFill>
              </a:rPr>
              <a:t>∼ 100%</a:t>
            </a:r>
            <a:endParaRPr lang="fr-FR" sz="1400" b="1" dirty="0">
              <a:solidFill>
                <a:srgbClr val="C00000"/>
              </a:solidFill>
            </a:endParaRPr>
          </a:p>
        </p:txBody>
      </p:sp>
      <p:sp>
        <p:nvSpPr>
          <p:cNvPr id="17" name="Rectangle à coins arrondis 16"/>
          <p:cNvSpPr/>
          <p:nvPr/>
        </p:nvSpPr>
        <p:spPr>
          <a:xfrm>
            <a:off x="4578551" y="5230006"/>
            <a:ext cx="3062786" cy="704850"/>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Anomalies </a:t>
            </a:r>
            <a:r>
              <a:rPr lang="fr-FR" sz="1400" b="1" dirty="0" smtClean="0">
                <a:solidFill>
                  <a:schemeClr val="tx1"/>
                </a:solidFill>
              </a:rPr>
              <a:t>biliaires</a:t>
            </a:r>
            <a:r>
              <a:rPr lang="fr-FR" sz="1400" dirty="0" smtClean="0">
                <a:solidFill>
                  <a:schemeClr val="tx1"/>
                </a:solidFill>
              </a:rPr>
              <a:t> : </a:t>
            </a:r>
            <a:r>
              <a:rPr lang="fr-FR" sz="1400" b="1" dirty="0" smtClean="0">
                <a:solidFill>
                  <a:srgbClr val="C00000"/>
                </a:solidFill>
              </a:rPr>
              <a:t>60 %</a:t>
            </a:r>
            <a:endParaRPr lang="fr-FR" sz="1400" b="1" dirty="0">
              <a:solidFill>
                <a:srgbClr val="C00000"/>
              </a:solidFill>
            </a:endParaRPr>
          </a:p>
        </p:txBody>
      </p:sp>
      <p:sp>
        <p:nvSpPr>
          <p:cNvPr id="18" name="Rectangle à coins arrondis 17"/>
          <p:cNvSpPr/>
          <p:nvPr/>
        </p:nvSpPr>
        <p:spPr>
          <a:xfrm>
            <a:off x="7873398" y="5230006"/>
            <a:ext cx="3480401" cy="704850"/>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Anomalies </a:t>
            </a:r>
            <a:r>
              <a:rPr lang="fr-FR" sz="1400" b="1" dirty="0" smtClean="0">
                <a:solidFill>
                  <a:schemeClr val="tx1"/>
                </a:solidFill>
              </a:rPr>
              <a:t>vasculaires</a:t>
            </a:r>
            <a:r>
              <a:rPr lang="fr-FR" sz="1400" dirty="0" smtClean="0">
                <a:solidFill>
                  <a:schemeClr val="tx1"/>
                </a:solidFill>
              </a:rPr>
              <a:t> : </a:t>
            </a:r>
            <a:r>
              <a:rPr lang="fr-FR" sz="1400" b="1" dirty="0" smtClean="0">
                <a:solidFill>
                  <a:srgbClr val="C00000"/>
                </a:solidFill>
              </a:rPr>
              <a:t>20 %</a:t>
            </a:r>
            <a:endParaRPr lang="fr-FR" sz="1400" b="1" dirty="0">
              <a:solidFill>
                <a:srgbClr val="C00000"/>
              </a:solidFill>
            </a:endParaRPr>
          </a:p>
        </p:txBody>
      </p:sp>
      <p:sp>
        <p:nvSpPr>
          <p:cNvPr id="21" name="ZoneTexte 20"/>
          <p:cNvSpPr txBox="1"/>
          <p:nvPr/>
        </p:nvSpPr>
        <p:spPr>
          <a:xfrm>
            <a:off x="2226354" y="5934856"/>
            <a:ext cx="5420868" cy="307777"/>
          </a:xfrm>
          <a:prstGeom prst="rect">
            <a:avLst/>
          </a:prstGeom>
          <a:noFill/>
        </p:spPr>
        <p:txBody>
          <a:bodyPr wrap="square" rtlCol="0">
            <a:spAutoFit/>
          </a:bodyPr>
          <a:lstStyle/>
          <a:p>
            <a:pPr algn="r"/>
            <a:r>
              <a:rPr lang="fr-FR" sz="1400" i="1" dirty="0"/>
              <a:t>Horst LJ et al, </a:t>
            </a:r>
            <a:r>
              <a:rPr lang="fr-FR" sz="1400" i="1" dirty="0" err="1"/>
              <a:t>Liver</a:t>
            </a:r>
            <a:r>
              <a:rPr lang="fr-FR" sz="1400" i="1" dirty="0"/>
              <a:t> Int. 2025</a:t>
            </a:r>
          </a:p>
        </p:txBody>
      </p:sp>
      <p:sp>
        <p:nvSpPr>
          <p:cNvPr id="22" name="ZoneTexte 21"/>
          <p:cNvSpPr txBox="1"/>
          <p:nvPr/>
        </p:nvSpPr>
        <p:spPr>
          <a:xfrm>
            <a:off x="-1074382" y="5934856"/>
            <a:ext cx="5420868" cy="307777"/>
          </a:xfrm>
          <a:prstGeom prst="rect">
            <a:avLst/>
          </a:prstGeom>
          <a:noFill/>
        </p:spPr>
        <p:txBody>
          <a:bodyPr wrap="square" rtlCol="0">
            <a:spAutoFit/>
          </a:bodyPr>
          <a:lstStyle/>
          <a:p>
            <a:pPr algn="r"/>
            <a:r>
              <a:rPr lang="fr-FR" sz="1400" i="1" dirty="0"/>
              <a:t>Horst LJ et al, </a:t>
            </a:r>
            <a:r>
              <a:rPr lang="fr-FR" sz="1400" i="1" dirty="0" err="1"/>
              <a:t>Liver</a:t>
            </a:r>
            <a:r>
              <a:rPr lang="fr-FR" sz="1400" i="1" dirty="0"/>
              <a:t> Int. 2025</a:t>
            </a:r>
          </a:p>
        </p:txBody>
      </p:sp>
      <p:sp>
        <p:nvSpPr>
          <p:cNvPr id="23" name="ZoneTexte 22"/>
          <p:cNvSpPr txBox="1"/>
          <p:nvPr/>
        </p:nvSpPr>
        <p:spPr>
          <a:xfrm>
            <a:off x="5932931" y="5934856"/>
            <a:ext cx="5420868" cy="307777"/>
          </a:xfrm>
          <a:prstGeom prst="rect">
            <a:avLst/>
          </a:prstGeom>
          <a:noFill/>
        </p:spPr>
        <p:txBody>
          <a:bodyPr wrap="square" rtlCol="0">
            <a:spAutoFit/>
          </a:bodyPr>
          <a:lstStyle/>
          <a:p>
            <a:pPr algn="r"/>
            <a:r>
              <a:rPr lang="fr-FR" sz="1400" i="1" dirty="0" err="1"/>
              <a:t>Devaney</a:t>
            </a:r>
            <a:r>
              <a:rPr lang="fr-FR" sz="1400" i="1" dirty="0"/>
              <a:t> K et al, Am J </a:t>
            </a:r>
            <a:r>
              <a:rPr lang="fr-FR" sz="1400" i="1" dirty="0" err="1"/>
              <a:t>Surg</a:t>
            </a:r>
            <a:r>
              <a:rPr lang="fr-FR" sz="1400" i="1" dirty="0"/>
              <a:t> </a:t>
            </a:r>
            <a:r>
              <a:rPr lang="fr-FR" sz="1400" i="1" dirty="0" err="1"/>
              <a:t>Pathol</a:t>
            </a:r>
            <a:r>
              <a:rPr lang="fr-FR" sz="1400" i="1" dirty="0"/>
              <a:t>. 1993</a:t>
            </a:r>
          </a:p>
        </p:txBody>
      </p:sp>
    </p:spTree>
    <p:extLst>
      <p:ext uri="{BB962C8B-B14F-4D97-AF65-F5344CB8AC3E}">
        <p14:creationId xmlns:p14="http://schemas.microsoft.com/office/powerpoint/2010/main" val="5237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animBg="1"/>
      <p:bldP spid="17" grpId="0" animBg="1"/>
      <p:bldP spid="18" grpId="0" animBg="1"/>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IMAGERIE : </a:t>
            </a:r>
            <a:r>
              <a:rPr lang="fr-FR" dirty="0" smtClean="0">
                <a:solidFill>
                  <a:schemeClr val="accent1">
                    <a:lumMod val="50000"/>
                  </a:schemeClr>
                </a:solidFill>
                <a:latin typeface="Apple Braille" charset="0"/>
                <a:ea typeface="Apple Braille" charset="0"/>
                <a:cs typeface="Apple Braille" charset="0"/>
              </a:rPr>
              <a:t>quel apport ?</a:t>
            </a:r>
            <a:endParaRPr lang="fr-FR" dirty="0">
              <a:latin typeface="Apple Braille" charset="0"/>
              <a:ea typeface="Apple Braille" charset="0"/>
              <a:cs typeface="Apple Braille" charset="0"/>
            </a:endParaRPr>
          </a:p>
        </p:txBody>
      </p:sp>
      <p:pic>
        <p:nvPicPr>
          <p:cNvPr id="4" name="Espace réservé du contenu 3"/>
          <p:cNvPicPr>
            <a:picLocks noGrp="1" noChangeAspect="1"/>
          </p:cNvPicPr>
          <p:nvPr>
            <p:ph idx="1"/>
          </p:nvPr>
        </p:nvPicPr>
        <p:blipFill rotWithShape="1">
          <a:blip r:embed="rId3">
            <a:extLst>
              <a:ext uri="{28A0092B-C50C-407E-A947-70E740481C1C}">
                <a14:useLocalDpi xmlns:a14="http://schemas.microsoft.com/office/drawing/2010/main" val="0"/>
              </a:ext>
            </a:extLst>
          </a:blip>
          <a:srcRect l="1523" r="4138"/>
          <a:stretch/>
        </p:blipFill>
        <p:spPr>
          <a:xfrm>
            <a:off x="796475" y="2342706"/>
            <a:ext cx="3615070" cy="2724289"/>
          </a:xfrm>
          <a:ln w="28575">
            <a:solidFill>
              <a:schemeClr val="accent5">
                <a:lumMod val="20000"/>
                <a:lumOff val="80000"/>
              </a:schemeClr>
            </a:solidFill>
          </a:ln>
        </p:spPr>
      </p:pic>
      <p:pic>
        <p:nvPicPr>
          <p:cNvPr id="5" name="Image 4"/>
          <p:cNvPicPr>
            <a:picLocks noChangeAspect="1"/>
          </p:cNvPicPr>
          <p:nvPr/>
        </p:nvPicPr>
        <p:blipFill rotWithShape="1">
          <a:blip r:embed="rId4">
            <a:extLst>
              <a:ext uri="{28A0092B-C50C-407E-A947-70E740481C1C}">
                <a14:useLocalDpi xmlns:a14="http://schemas.microsoft.com/office/drawing/2010/main" val="0"/>
              </a:ext>
            </a:extLst>
          </a:blip>
          <a:srcRect l="5358" r="4533"/>
          <a:stretch/>
        </p:blipFill>
        <p:spPr>
          <a:xfrm>
            <a:off x="4526288" y="2342706"/>
            <a:ext cx="3381154" cy="2724289"/>
          </a:xfrm>
          <a:prstGeom prst="rect">
            <a:avLst/>
          </a:prstGeom>
          <a:ln w="28575">
            <a:solidFill>
              <a:schemeClr val="accent5">
                <a:lumMod val="20000"/>
                <a:lumOff val="80000"/>
              </a:schemeClr>
            </a:solidFill>
          </a:ln>
        </p:spPr>
      </p:pic>
      <p:pic>
        <p:nvPicPr>
          <p:cNvPr id="6" name="Image 5"/>
          <p:cNvPicPr>
            <a:picLocks noChangeAspect="1"/>
          </p:cNvPicPr>
          <p:nvPr/>
        </p:nvPicPr>
        <p:blipFill rotWithShape="1">
          <a:blip r:embed="rId5">
            <a:extLst>
              <a:ext uri="{28A0092B-C50C-407E-A947-70E740481C1C}">
                <a14:useLocalDpi xmlns:a14="http://schemas.microsoft.com/office/drawing/2010/main" val="0"/>
              </a:ext>
            </a:extLst>
          </a:blip>
          <a:srcRect r="6561"/>
          <a:stretch/>
        </p:blipFill>
        <p:spPr>
          <a:xfrm>
            <a:off x="8022185" y="2342706"/>
            <a:ext cx="3331615" cy="2724289"/>
          </a:xfrm>
          <a:prstGeom prst="rect">
            <a:avLst/>
          </a:prstGeom>
          <a:ln w="28575">
            <a:solidFill>
              <a:schemeClr val="accent5">
                <a:lumMod val="20000"/>
                <a:lumOff val="80000"/>
              </a:schemeClr>
            </a:solidFill>
          </a:ln>
        </p:spPr>
      </p:pic>
      <p:sp>
        <p:nvSpPr>
          <p:cNvPr id="8" name="ZoneTexte 7"/>
          <p:cNvSpPr txBox="1"/>
          <p:nvPr/>
        </p:nvSpPr>
        <p:spPr>
          <a:xfrm>
            <a:off x="2395193" y="1647826"/>
            <a:ext cx="7429500" cy="369332"/>
          </a:xfrm>
          <a:prstGeom prst="rect">
            <a:avLst/>
          </a:prstGeom>
          <a:noFill/>
        </p:spPr>
        <p:txBody>
          <a:bodyPr wrap="square" rtlCol="0">
            <a:spAutoFit/>
          </a:bodyPr>
          <a:lstStyle/>
          <a:p>
            <a:pPr algn="ctr"/>
            <a:r>
              <a:rPr lang="fr-FR" b="1" dirty="0" smtClean="0"/>
              <a:t>Imagerie peu contributive </a:t>
            </a:r>
            <a:r>
              <a:rPr lang="fr-FR" dirty="0" smtClean="0"/>
              <a:t>: </a:t>
            </a:r>
            <a:r>
              <a:rPr lang="fr-FR" b="1" dirty="0" smtClean="0">
                <a:solidFill>
                  <a:srgbClr val="C00000"/>
                </a:solidFill>
              </a:rPr>
              <a:t>détection de lésions hépatiques dans 5% des cas</a:t>
            </a:r>
            <a:endParaRPr lang="fr-FR" b="1" dirty="0">
              <a:solidFill>
                <a:srgbClr val="C00000"/>
              </a:solidFill>
            </a:endParaRPr>
          </a:p>
        </p:txBody>
      </p:sp>
      <p:sp>
        <p:nvSpPr>
          <p:cNvPr id="9" name="Rectangle à coins arrondis 8"/>
          <p:cNvSpPr/>
          <p:nvPr/>
        </p:nvSpPr>
        <p:spPr>
          <a:xfrm>
            <a:off x="796475" y="5253925"/>
            <a:ext cx="5391674" cy="976754"/>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charset="0"/>
              <a:buChar char="•"/>
            </a:pPr>
            <a:r>
              <a:rPr lang="fr-FR" sz="1400" b="1" dirty="0" smtClean="0">
                <a:solidFill>
                  <a:schemeClr val="accent5">
                    <a:lumMod val="50000"/>
                  </a:schemeClr>
                </a:solidFill>
              </a:rPr>
              <a:t>Échographie</a:t>
            </a:r>
            <a:r>
              <a:rPr lang="fr-FR" sz="1400" dirty="0" smtClean="0">
                <a:solidFill>
                  <a:schemeClr val="accent5">
                    <a:lumMod val="50000"/>
                  </a:schemeClr>
                </a:solidFill>
              </a:rPr>
              <a:t> </a:t>
            </a:r>
            <a:r>
              <a:rPr lang="fr-FR" sz="1400" dirty="0" smtClean="0">
                <a:solidFill>
                  <a:schemeClr val="tx1"/>
                </a:solidFill>
              </a:rPr>
              <a:t>: nodules hypoéchogènes </a:t>
            </a:r>
          </a:p>
          <a:p>
            <a:pPr marL="285750" indent="-285750">
              <a:buFont typeface="Arial" charset="0"/>
              <a:buChar char="•"/>
            </a:pPr>
            <a:r>
              <a:rPr lang="fr-FR" sz="1400" b="1" dirty="0" smtClean="0">
                <a:solidFill>
                  <a:schemeClr val="accent5">
                    <a:lumMod val="50000"/>
                  </a:schemeClr>
                </a:solidFill>
              </a:rPr>
              <a:t>TDM</a:t>
            </a:r>
            <a:r>
              <a:rPr lang="fr-FR" sz="1400" dirty="0" smtClean="0">
                <a:solidFill>
                  <a:schemeClr val="accent5">
                    <a:lumMod val="50000"/>
                  </a:schemeClr>
                </a:solidFill>
              </a:rPr>
              <a:t> </a:t>
            </a:r>
            <a:r>
              <a:rPr lang="fr-FR" sz="1400" dirty="0" smtClean="0">
                <a:solidFill>
                  <a:schemeClr val="tx1"/>
                </a:solidFill>
              </a:rPr>
              <a:t>: nodules &lt; 1 cm, hypodenses, sans réhaussement </a:t>
            </a:r>
          </a:p>
          <a:p>
            <a:pPr marL="285750" indent="-285750">
              <a:buFont typeface="Arial" charset="0"/>
              <a:buChar char="•"/>
            </a:pPr>
            <a:r>
              <a:rPr lang="fr-FR" sz="1400" b="1" dirty="0" smtClean="0">
                <a:solidFill>
                  <a:schemeClr val="accent5">
                    <a:lumMod val="50000"/>
                  </a:schemeClr>
                </a:solidFill>
              </a:rPr>
              <a:t>IRM</a:t>
            </a:r>
            <a:r>
              <a:rPr lang="fr-FR" sz="1400" dirty="0" smtClean="0">
                <a:solidFill>
                  <a:schemeClr val="accent5">
                    <a:lumMod val="50000"/>
                  </a:schemeClr>
                </a:solidFill>
              </a:rPr>
              <a:t> </a:t>
            </a:r>
            <a:r>
              <a:rPr lang="fr-FR" sz="1400" dirty="0" smtClean="0">
                <a:solidFill>
                  <a:schemeClr val="tx1"/>
                </a:solidFill>
              </a:rPr>
              <a:t>: nodules en </a:t>
            </a:r>
            <a:r>
              <a:rPr lang="fr-FR" sz="1400" dirty="0" err="1" smtClean="0">
                <a:solidFill>
                  <a:schemeClr val="tx1"/>
                </a:solidFill>
              </a:rPr>
              <a:t>hyposignal</a:t>
            </a:r>
            <a:r>
              <a:rPr lang="fr-FR" sz="1400" dirty="0" smtClean="0">
                <a:solidFill>
                  <a:schemeClr val="tx1"/>
                </a:solidFill>
              </a:rPr>
              <a:t>, sans réhaussement, T2 ++</a:t>
            </a:r>
            <a:endParaRPr lang="fr-FR" sz="1400" dirty="0">
              <a:solidFill>
                <a:srgbClr val="C00000"/>
              </a:solidFill>
            </a:endParaRPr>
          </a:p>
        </p:txBody>
      </p:sp>
      <p:sp>
        <p:nvSpPr>
          <p:cNvPr id="10" name="ZoneTexte 9"/>
          <p:cNvSpPr txBox="1"/>
          <p:nvPr/>
        </p:nvSpPr>
        <p:spPr>
          <a:xfrm>
            <a:off x="795997" y="6248450"/>
            <a:ext cx="5420868" cy="307777"/>
          </a:xfrm>
          <a:prstGeom prst="rect">
            <a:avLst/>
          </a:prstGeom>
          <a:noFill/>
        </p:spPr>
        <p:txBody>
          <a:bodyPr wrap="square" rtlCol="0">
            <a:spAutoFit/>
          </a:bodyPr>
          <a:lstStyle/>
          <a:p>
            <a:pPr algn="r"/>
            <a:r>
              <a:rPr lang="fr-FR" sz="1400" i="1" dirty="0" err="1"/>
              <a:t>Warshauer</a:t>
            </a:r>
            <a:r>
              <a:rPr lang="fr-FR" sz="1400" i="1" dirty="0"/>
              <a:t> DM, Lee JK. AJR Am J </a:t>
            </a:r>
            <a:r>
              <a:rPr lang="fr-FR" sz="1400" i="1" dirty="0" err="1"/>
              <a:t>Roentgenol</a:t>
            </a:r>
            <a:r>
              <a:rPr lang="fr-FR" sz="1400" i="1" dirty="0"/>
              <a:t>. 2004</a:t>
            </a:r>
          </a:p>
        </p:txBody>
      </p:sp>
      <p:sp>
        <p:nvSpPr>
          <p:cNvPr id="11" name="Ellipse 10"/>
          <p:cNvSpPr/>
          <p:nvPr/>
        </p:nvSpPr>
        <p:spPr>
          <a:xfrm>
            <a:off x="8149730" y="4443150"/>
            <a:ext cx="474857" cy="485062"/>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a:t>
            </a:r>
            <a:endParaRPr lang="fr-FR" b="1" dirty="0">
              <a:solidFill>
                <a:schemeClr val="tx1"/>
              </a:solidFill>
            </a:endParaRPr>
          </a:p>
        </p:txBody>
      </p:sp>
      <p:sp>
        <p:nvSpPr>
          <p:cNvPr id="12" name="Ellipse 11"/>
          <p:cNvSpPr/>
          <p:nvPr/>
        </p:nvSpPr>
        <p:spPr>
          <a:xfrm>
            <a:off x="4609133" y="4443150"/>
            <a:ext cx="474857" cy="485062"/>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B</a:t>
            </a:r>
          </a:p>
        </p:txBody>
      </p:sp>
      <p:sp>
        <p:nvSpPr>
          <p:cNvPr id="13" name="Ellipse 12"/>
          <p:cNvSpPr/>
          <p:nvPr/>
        </p:nvSpPr>
        <p:spPr>
          <a:xfrm>
            <a:off x="851984" y="4443150"/>
            <a:ext cx="474857" cy="485062"/>
          </a:xfrm>
          <a:prstGeom prst="ellipse">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a:t>
            </a:r>
            <a:endParaRPr lang="fr-FR" b="1" dirty="0">
              <a:solidFill>
                <a:schemeClr val="tx1"/>
              </a:solidFill>
            </a:endParaRPr>
          </a:p>
        </p:txBody>
      </p:sp>
      <p:sp>
        <p:nvSpPr>
          <p:cNvPr id="14" name="Rectangle à coins arrondis 13"/>
          <p:cNvSpPr/>
          <p:nvPr/>
        </p:nvSpPr>
        <p:spPr>
          <a:xfrm>
            <a:off x="6388780" y="5253925"/>
            <a:ext cx="4965020" cy="976754"/>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C00000"/>
                </a:solidFill>
              </a:rPr>
              <a:t>UTILITÉ DE L’IMAGERIE </a:t>
            </a:r>
          </a:p>
          <a:p>
            <a:pPr algn="ctr"/>
            <a:r>
              <a:rPr lang="fr-FR" sz="1400" dirty="0" smtClean="0">
                <a:solidFill>
                  <a:schemeClr val="tx1"/>
                </a:solidFill>
              </a:rPr>
              <a:t>Mise en évidence d’</a:t>
            </a:r>
            <a:r>
              <a:rPr lang="fr-FR" sz="1400" b="1" dirty="0" smtClean="0">
                <a:solidFill>
                  <a:schemeClr val="tx1"/>
                </a:solidFill>
              </a:rPr>
              <a:t>atteintes extra-hépatiques </a:t>
            </a:r>
          </a:p>
          <a:p>
            <a:pPr algn="ctr"/>
            <a:r>
              <a:rPr lang="fr-FR" sz="1400" dirty="0" smtClean="0">
                <a:solidFill>
                  <a:schemeClr val="tx1"/>
                </a:solidFill>
              </a:rPr>
              <a:t>Recherche de signes d’</a:t>
            </a:r>
            <a:r>
              <a:rPr lang="fr-FR" sz="1400" b="1" dirty="0" smtClean="0">
                <a:solidFill>
                  <a:schemeClr val="tx1"/>
                </a:solidFill>
              </a:rPr>
              <a:t>hypertension portale </a:t>
            </a:r>
          </a:p>
          <a:p>
            <a:pPr algn="ctr"/>
            <a:r>
              <a:rPr lang="fr-FR" sz="1400" dirty="0" smtClean="0">
                <a:solidFill>
                  <a:schemeClr val="tx1"/>
                </a:solidFill>
              </a:rPr>
              <a:t>Eliminer d’</a:t>
            </a:r>
            <a:r>
              <a:rPr lang="fr-FR" sz="1400" b="1" dirty="0" smtClean="0">
                <a:solidFill>
                  <a:schemeClr val="tx1"/>
                </a:solidFill>
              </a:rPr>
              <a:t>autres causes d’atteinte hépatique</a:t>
            </a:r>
            <a:endParaRPr lang="fr-FR" sz="1400" b="1" dirty="0">
              <a:solidFill>
                <a:schemeClr val="tx1"/>
              </a:solidFill>
            </a:endParaRPr>
          </a:p>
        </p:txBody>
      </p:sp>
      <p:sp>
        <p:nvSpPr>
          <p:cNvPr id="15" name="ZoneTexte 14"/>
          <p:cNvSpPr txBox="1"/>
          <p:nvPr/>
        </p:nvSpPr>
        <p:spPr>
          <a:xfrm>
            <a:off x="5932932" y="6248449"/>
            <a:ext cx="5420868" cy="307777"/>
          </a:xfrm>
          <a:prstGeom prst="rect">
            <a:avLst/>
          </a:prstGeom>
          <a:noFill/>
        </p:spPr>
        <p:txBody>
          <a:bodyPr wrap="square" rtlCol="0">
            <a:spAutoFit/>
          </a:bodyPr>
          <a:lstStyle/>
          <a:p>
            <a:pPr algn="r"/>
            <a:r>
              <a:rPr lang="fr-FR" sz="1400" i="1" dirty="0" err="1"/>
              <a:t>Ryland</a:t>
            </a:r>
            <a:r>
              <a:rPr lang="fr-FR" sz="1400" i="1" dirty="0"/>
              <a:t> KL. Clin </a:t>
            </a:r>
            <a:r>
              <a:rPr lang="fr-FR" sz="1400" i="1" dirty="0" err="1"/>
              <a:t>Liver</a:t>
            </a:r>
            <a:r>
              <a:rPr lang="fr-FR" sz="1400" i="1" dirty="0"/>
              <a:t> Dis (Hoboken) 2020</a:t>
            </a:r>
          </a:p>
        </p:txBody>
      </p:sp>
    </p:spTree>
    <p:extLst>
      <p:ext uri="{BB962C8B-B14F-4D97-AF65-F5344CB8AC3E}">
        <p14:creationId xmlns:p14="http://schemas.microsoft.com/office/powerpoint/2010/main" val="65218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animBg="1"/>
      <p:bldP spid="12" grpId="0" animBg="1"/>
      <p:bldP spid="13" grpId="0" animBg="1"/>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accent1">
                    <a:lumMod val="50000"/>
                  </a:schemeClr>
                </a:solidFill>
                <a:latin typeface="Apple Braille" charset="0"/>
                <a:ea typeface="Apple Braille" charset="0"/>
                <a:cs typeface="Apple Braille" charset="0"/>
              </a:rPr>
              <a:t>DIAGNOSTICS DIFFÉRENTIELS</a:t>
            </a:r>
            <a:endParaRPr lang="fr-FR" dirty="0">
              <a:latin typeface="Apple Braille" charset="0"/>
              <a:ea typeface="Apple Braille" charset="0"/>
              <a:cs typeface="Apple Braille" charset="0"/>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571358591"/>
              </p:ext>
            </p:extLst>
          </p:nvPr>
        </p:nvGraphicFramePr>
        <p:xfrm>
          <a:off x="4892299" y="2804806"/>
          <a:ext cx="6724972" cy="3160591"/>
        </p:xfrm>
        <a:graphic>
          <a:graphicData uri="http://schemas.openxmlformats.org/drawingml/2006/table">
            <a:tbl>
              <a:tblPr firstRow="1" firstCol="1" bandRow="1"/>
              <a:tblGrid>
                <a:gridCol w="1533041"/>
                <a:gridCol w="480447"/>
                <a:gridCol w="1534332"/>
                <a:gridCol w="1394847"/>
                <a:gridCol w="1782305"/>
              </a:tblGrid>
              <a:tr h="183290">
                <a:tc>
                  <a:txBody>
                    <a:bodyPr/>
                    <a:lstStyle/>
                    <a:p>
                      <a:pPr algn="ctr">
                        <a:lnSpc>
                          <a:spcPct val="150000"/>
                        </a:lnSpc>
                        <a:spcAft>
                          <a:spcPts val="0"/>
                        </a:spcAft>
                      </a:pPr>
                      <a:r>
                        <a:rPr lang="fr-FR" sz="1100" b="1">
                          <a:effectLst/>
                          <a:latin typeface="Calibri" charset="0"/>
                          <a:ea typeface="Times New Roman" charset="0"/>
                        </a:rPr>
                        <a:t>Authors</a:t>
                      </a:r>
                      <a:endParaRPr lang="fr-FR" sz="1100" b="1">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fr-FR" sz="1100" b="1">
                          <a:effectLst/>
                          <a:latin typeface="Calibri" charset="0"/>
                          <a:ea typeface="Times New Roman" charset="0"/>
                        </a:rPr>
                        <a:t>Year</a:t>
                      </a:r>
                      <a:endParaRPr lang="fr-FR" sz="1100" b="1">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fr-FR" sz="1100" b="1">
                          <a:effectLst/>
                          <a:latin typeface="Calibri" charset="0"/>
                          <a:ea typeface="Times New Roman" charset="0"/>
                        </a:rPr>
                        <a:t>Journal</a:t>
                      </a:r>
                      <a:endParaRPr lang="fr-FR" sz="1100" b="1">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fr-FR" sz="1100" b="1">
                          <a:effectLst/>
                          <a:latin typeface="Calibri" charset="0"/>
                          <a:ea typeface="Times New Roman" charset="0"/>
                        </a:rPr>
                        <a:t>Differential diagnosis</a:t>
                      </a:r>
                      <a:endParaRPr lang="fr-FR" sz="1100" b="1">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ct val="150000"/>
                        </a:lnSpc>
                        <a:spcAft>
                          <a:spcPts val="0"/>
                        </a:spcAft>
                      </a:pPr>
                      <a:r>
                        <a:rPr lang="fr-FR" sz="1100" b="1" dirty="0">
                          <a:effectLst/>
                          <a:latin typeface="Calibri" charset="0"/>
                          <a:ea typeface="Times New Roman" charset="0"/>
                        </a:rPr>
                        <a:t> </a:t>
                      </a:r>
                      <a:r>
                        <a:rPr lang="fr-FR" sz="1100" b="1" dirty="0" err="1" smtClean="0">
                          <a:effectLst/>
                          <a:latin typeface="Calibri" charset="0"/>
                          <a:ea typeface="Times New Roman" charset="0"/>
                        </a:rPr>
                        <a:t>Diagnosis</a:t>
                      </a:r>
                      <a:r>
                        <a:rPr lang="fr-FR" sz="1100" b="1" dirty="0" smtClean="0">
                          <a:effectLst/>
                          <a:latin typeface="Calibri" charset="0"/>
                          <a:ea typeface="Times New Roman" charset="0"/>
                        </a:rPr>
                        <a:t> of </a:t>
                      </a:r>
                      <a:r>
                        <a:rPr lang="fr-FR" sz="1100" b="1" dirty="0" err="1" smtClean="0">
                          <a:effectLst/>
                          <a:latin typeface="Calibri" charset="0"/>
                          <a:ea typeface="Times New Roman" charset="0"/>
                        </a:rPr>
                        <a:t>sarcoidosis</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r>
              <a:tr h="183290">
                <a:tc>
                  <a:txBody>
                    <a:bodyPr/>
                    <a:lstStyle/>
                    <a:p>
                      <a:pPr algn="just">
                        <a:lnSpc>
                          <a:spcPct val="150000"/>
                        </a:lnSpc>
                        <a:spcAft>
                          <a:spcPts val="0"/>
                        </a:spcAft>
                      </a:pPr>
                      <a:r>
                        <a:rPr lang="fr-FR" sz="1100" b="1" dirty="0">
                          <a:effectLst/>
                          <a:latin typeface="Calibri" charset="0"/>
                          <a:ea typeface="Times New Roman" charset="0"/>
                        </a:rPr>
                        <a:t>Chen Y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2021</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BMJ Case Rep</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smtClean="0">
                          <a:effectLst/>
                          <a:latin typeface="Calibri" charset="0"/>
                          <a:ea typeface="Times New Roman" charset="0"/>
                        </a:rPr>
                        <a:t>PSC</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Liver</a:t>
                      </a:r>
                      <a:r>
                        <a:rPr lang="fr-FR" sz="1100" dirty="0">
                          <a:effectLst/>
                          <a:latin typeface="Calibri" charset="0"/>
                          <a:ea typeface="Times New Roman" charset="0"/>
                        </a:rPr>
                        <a:t> </a:t>
                      </a:r>
                      <a:r>
                        <a:rPr lang="fr-FR" sz="1100" dirty="0" err="1">
                          <a:effectLst/>
                          <a:latin typeface="Calibri" charset="0"/>
                          <a:ea typeface="Times New Roman" charset="0"/>
                        </a:rPr>
                        <a:t>biopsy</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824">
                <a:tc>
                  <a:txBody>
                    <a:bodyPr/>
                    <a:lstStyle/>
                    <a:p>
                      <a:pPr algn="just">
                        <a:lnSpc>
                          <a:spcPct val="150000"/>
                        </a:lnSpc>
                        <a:spcAft>
                          <a:spcPts val="0"/>
                        </a:spcAft>
                      </a:pPr>
                      <a:r>
                        <a:rPr lang="fr-FR" sz="1100" b="1" dirty="0">
                          <a:effectLst/>
                          <a:latin typeface="Calibri" charset="0"/>
                          <a:ea typeface="Times New Roman" charset="0"/>
                        </a:rPr>
                        <a:t>Alam I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1997</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Dig Dis Sci</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smtClean="0">
                          <a:effectLst/>
                          <a:latin typeface="Calibri" charset="0"/>
                          <a:ea typeface="Times New Roman" charset="0"/>
                        </a:rPr>
                        <a:t>PSC</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Response to corticosteroids</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701">
                <a:tc>
                  <a:txBody>
                    <a:bodyPr/>
                    <a:lstStyle/>
                    <a:p>
                      <a:pPr algn="just">
                        <a:lnSpc>
                          <a:spcPct val="150000"/>
                        </a:lnSpc>
                        <a:spcAft>
                          <a:spcPts val="0"/>
                        </a:spcAft>
                      </a:pPr>
                      <a:r>
                        <a:rPr lang="fr-FR" sz="1100" b="1" dirty="0">
                          <a:effectLst/>
                          <a:latin typeface="Calibri" charset="0"/>
                          <a:ea typeface="Times New Roman" charset="0"/>
                        </a:rPr>
                        <a:t>Nakamura N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2025</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Intern</a:t>
                      </a:r>
                      <a:r>
                        <a:rPr lang="fr-FR" sz="1100" dirty="0">
                          <a:effectLst/>
                          <a:latin typeface="Calibri" charset="0"/>
                          <a:ea typeface="Times New Roman" charset="0"/>
                        </a:rPr>
                        <a:t> Med</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Hepatic metastasis</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Histology</a:t>
                      </a:r>
                      <a:r>
                        <a:rPr lang="fr-FR" sz="1100" dirty="0">
                          <a:effectLst/>
                          <a:latin typeface="Calibri" charset="0"/>
                          <a:ea typeface="Times New Roman" charset="0"/>
                        </a:rPr>
                        <a:t> </a:t>
                      </a:r>
                      <a:r>
                        <a:rPr lang="fr-FR" sz="1100" dirty="0" err="1">
                          <a:effectLst/>
                          <a:latin typeface="Calibri" charset="0"/>
                          <a:ea typeface="Times New Roman" charset="0"/>
                        </a:rPr>
                        <a:t>from</a:t>
                      </a:r>
                      <a:r>
                        <a:rPr lang="fr-FR" sz="1100" dirty="0">
                          <a:effectLst/>
                          <a:latin typeface="Calibri" charset="0"/>
                          <a:ea typeface="Times New Roman" charset="0"/>
                        </a:rPr>
                        <a:t> </a:t>
                      </a:r>
                      <a:r>
                        <a:rPr lang="fr-FR" sz="1100" dirty="0" err="1">
                          <a:effectLst/>
                          <a:latin typeface="Calibri" charset="0"/>
                          <a:ea typeface="Times New Roman" charset="0"/>
                        </a:rPr>
                        <a:t>hepatectomy</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90">
                <a:tc>
                  <a:txBody>
                    <a:bodyPr/>
                    <a:lstStyle/>
                    <a:p>
                      <a:pPr algn="just">
                        <a:lnSpc>
                          <a:spcPct val="150000"/>
                        </a:lnSpc>
                        <a:spcAft>
                          <a:spcPts val="0"/>
                        </a:spcAft>
                      </a:pPr>
                      <a:r>
                        <a:rPr lang="fr-FR" sz="1100" b="1" dirty="0" err="1">
                          <a:effectLst/>
                          <a:latin typeface="Calibri" charset="0"/>
                          <a:ea typeface="Times New Roman" charset="0"/>
                        </a:rPr>
                        <a:t>Diéguez</a:t>
                      </a:r>
                      <a:r>
                        <a:rPr lang="fr-FR" sz="1100" b="1" dirty="0">
                          <a:effectLst/>
                          <a:latin typeface="Calibri" charset="0"/>
                          <a:ea typeface="Times New Roman" charset="0"/>
                        </a:rPr>
                        <a:t> Castillo C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2018</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Rev Esp Enferm Dig</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Hepatic</a:t>
                      </a:r>
                      <a:r>
                        <a:rPr lang="fr-FR" sz="1100" dirty="0">
                          <a:effectLst/>
                          <a:latin typeface="Calibri" charset="0"/>
                          <a:ea typeface="Times New Roman" charset="0"/>
                        </a:rPr>
                        <a:t> </a:t>
                      </a:r>
                      <a:r>
                        <a:rPr lang="fr-FR" sz="1100" dirty="0" err="1">
                          <a:effectLst/>
                          <a:latin typeface="Calibri" charset="0"/>
                          <a:ea typeface="Times New Roman" charset="0"/>
                        </a:rPr>
                        <a:t>metastasis</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Liver biopsy</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508">
                <a:tc>
                  <a:txBody>
                    <a:bodyPr/>
                    <a:lstStyle/>
                    <a:p>
                      <a:pPr algn="just">
                        <a:lnSpc>
                          <a:spcPct val="150000"/>
                        </a:lnSpc>
                        <a:spcAft>
                          <a:spcPts val="0"/>
                        </a:spcAft>
                      </a:pPr>
                      <a:r>
                        <a:rPr lang="fr-FR" sz="1100" b="1" dirty="0" err="1">
                          <a:effectLst/>
                          <a:latin typeface="Calibri" charset="0"/>
                          <a:ea typeface="Times New Roman" charset="0"/>
                        </a:rPr>
                        <a:t>Yonenaga</a:t>
                      </a:r>
                      <a:r>
                        <a:rPr lang="fr-FR" sz="1100" b="1" dirty="0">
                          <a:effectLst/>
                          <a:latin typeface="Calibri" charset="0"/>
                          <a:ea typeface="Times New Roman" charset="0"/>
                        </a:rPr>
                        <a:t> Y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2015</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Oncol Lett</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Hepatic metastasis</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Histology</a:t>
                      </a:r>
                      <a:r>
                        <a:rPr lang="fr-FR" sz="1100" dirty="0">
                          <a:effectLst/>
                          <a:latin typeface="Calibri" charset="0"/>
                          <a:ea typeface="Times New Roman" charset="0"/>
                        </a:rPr>
                        <a:t> </a:t>
                      </a:r>
                      <a:r>
                        <a:rPr lang="fr-FR" sz="1100" dirty="0" err="1">
                          <a:effectLst/>
                          <a:latin typeface="Calibri" charset="0"/>
                          <a:ea typeface="Times New Roman" charset="0"/>
                        </a:rPr>
                        <a:t>from</a:t>
                      </a:r>
                      <a:r>
                        <a:rPr lang="fr-FR" sz="1100" dirty="0">
                          <a:effectLst/>
                          <a:latin typeface="Calibri" charset="0"/>
                          <a:ea typeface="Times New Roman" charset="0"/>
                        </a:rPr>
                        <a:t> </a:t>
                      </a:r>
                      <a:r>
                        <a:rPr lang="fr-FR" sz="1100" dirty="0" err="1">
                          <a:effectLst/>
                          <a:latin typeface="Calibri" charset="0"/>
                          <a:ea typeface="Times New Roman" charset="0"/>
                        </a:rPr>
                        <a:t>hepatectomy</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90">
                <a:tc>
                  <a:txBody>
                    <a:bodyPr/>
                    <a:lstStyle/>
                    <a:p>
                      <a:pPr algn="just">
                        <a:lnSpc>
                          <a:spcPct val="150000"/>
                        </a:lnSpc>
                        <a:spcAft>
                          <a:spcPts val="0"/>
                        </a:spcAft>
                      </a:pPr>
                      <a:r>
                        <a:rPr lang="fr-FR" sz="1100" b="1" dirty="0">
                          <a:effectLst/>
                          <a:latin typeface="Calibri" charset="0"/>
                          <a:ea typeface="Times New Roman" charset="0"/>
                        </a:rPr>
                        <a:t>Khalil A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2023</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Cureus</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Hepatic metastasis</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Liver biopsy</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51">
                <a:tc>
                  <a:txBody>
                    <a:bodyPr/>
                    <a:lstStyle/>
                    <a:p>
                      <a:pPr algn="just">
                        <a:lnSpc>
                          <a:spcPct val="150000"/>
                        </a:lnSpc>
                        <a:spcAft>
                          <a:spcPts val="0"/>
                        </a:spcAft>
                      </a:pPr>
                      <a:r>
                        <a:rPr lang="fr-FR" sz="1100" b="1" dirty="0" err="1">
                          <a:effectLst/>
                          <a:latin typeface="Calibri" charset="0"/>
                          <a:ea typeface="Times New Roman" charset="0"/>
                        </a:rPr>
                        <a:t>Miyamoto</a:t>
                      </a:r>
                      <a:r>
                        <a:rPr lang="fr-FR" sz="1100" b="1" dirty="0">
                          <a:effectLst/>
                          <a:latin typeface="Calibri" charset="0"/>
                          <a:ea typeface="Times New Roman" charset="0"/>
                        </a:rPr>
                        <a:t> R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2017</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effectLst/>
                          <a:latin typeface="Calibri" charset="0"/>
                          <a:ea typeface="Times New Roman" charset="0"/>
                        </a:rPr>
                        <a:t>Int J Surg Case Rep</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Cholangiocarcinoma</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Histology from hepatectomy</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432">
                <a:tc>
                  <a:txBody>
                    <a:bodyPr/>
                    <a:lstStyle/>
                    <a:p>
                      <a:pPr algn="just">
                        <a:lnSpc>
                          <a:spcPct val="150000"/>
                        </a:lnSpc>
                        <a:spcAft>
                          <a:spcPts val="0"/>
                        </a:spcAft>
                      </a:pPr>
                      <a:r>
                        <a:rPr lang="fr-FR" sz="1100" b="1" dirty="0">
                          <a:effectLst/>
                          <a:latin typeface="Calibri" charset="0"/>
                          <a:ea typeface="Times New Roman" charset="0"/>
                        </a:rPr>
                        <a:t>Suzuki K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2011</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Case Rep Gastroenterol</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Cholangiocarcinoma</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Histology from hepatectomy</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815">
                <a:tc>
                  <a:txBody>
                    <a:bodyPr/>
                    <a:lstStyle/>
                    <a:p>
                      <a:pPr algn="just">
                        <a:lnSpc>
                          <a:spcPct val="150000"/>
                        </a:lnSpc>
                        <a:spcAft>
                          <a:spcPts val="0"/>
                        </a:spcAft>
                      </a:pPr>
                      <a:r>
                        <a:rPr lang="fr-FR" sz="1100" b="1" dirty="0" err="1">
                          <a:effectLst/>
                          <a:latin typeface="Calibri" charset="0"/>
                          <a:ea typeface="Times New Roman" charset="0"/>
                        </a:rPr>
                        <a:t>Pungpapong</a:t>
                      </a:r>
                      <a:r>
                        <a:rPr lang="fr-FR" sz="1100" b="1" dirty="0">
                          <a:effectLst/>
                          <a:latin typeface="Calibri" charset="0"/>
                          <a:ea typeface="Times New Roman" charset="0"/>
                        </a:rPr>
                        <a:t> S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2006</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Gastrointest Endosc</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Cholangiocarcinoma</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Histology from hepatectomy</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90">
                <a:tc>
                  <a:txBody>
                    <a:bodyPr/>
                    <a:lstStyle/>
                    <a:p>
                      <a:pPr algn="just">
                        <a:lnSpc>
                          <a:spcPct val="150000"/>
                        </a:lnSpc>
                        <a:spcAft>
                          <a:spcPts val="0"/>
                        </a:spcAft>
                      </a:pPr>
                      <a:r>
                        <a:rPr lang="fr-FR" sz="1100" b="1" dirty="0" err="1">
                          <a:effectLst/>
                          <a:latin typeface="Calibri" charset="0"/>
                          <a:ea typeface="Times New Roman" charset="0"/>
                        </a:rPr>
                        <a:t>Yu</a:t>
                      </a:r>
                      <a:r>
                        <a:rPr lang="fr-FR" sz="1100" b="1" dirty="0">
                          <a:effectLst/>
                          <a:latin typeface="Calibri" charset="0"/>
                          <a:ea typeface="Times New Roman" charset="0"/>
                        </a:rPr>
                        <a:t> KK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2015</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100">
                          <a:effectLst/>
                          <a:latin typeface="Calibri" charset="0"/>
                          <a:ea typeface="Times New Roman" charset="0"/>
                        </a:rPr>
                        <a:t>Int J Clin Exp Med</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Liver cancer</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Liver biopsy</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290">
                <a:tc>
                  <a:txBody>
                    <a:bodyPr/>
                    <a:lstStyle/>
                    <a:p>
                      <a:pPr algn="just">
                        <a:lnSpc>
                          <a:spcPct val="150000"/>
                        </a:lnSpc>
                        <a:spcAft>
                          <a:spcPts val="0"/>
                        </a:spcAft>
                      </a:pPr>
                      <a:r>
                        <a:rPr lang="fr-FR" sz="1100" b="1" dirty="0">
                          <a:effectLst/>
                          <a:latin typeface="Calibri" charset="0"/>
                          <a:ea typeface="Times New Roman" charset="0"/>
                        </a:rPr>
                        <a:t>Rao V et al.</a:t>
                      </a:r>
                      <a:endParaRPr lang="fr-FR" sz="1100" b="1"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50000"/>
                        </a:lnSpc>
                        <a:spcAft>
                          <a:spcPts val="0"/>
                        </a:spcAft>
                      </a:pPr>
                      <a:r>
                        <a:rPr lang="fr-FR" sz="1100">
                          <a:effectLst/>
                          <a:latin typeface="Calibri" charset="0"/>
                          <a:ea typeface="Times New Roman" charset="0"/>
                        </a:rPr>
                        <a:t>2024</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a:effectLst/>
                          <a:latin typeface="Calibri" charset="0"/>
                          <a:ea typeface="Times New Roman" charset="0"/>
                        </a:rPr>
                        <a:t>BMJ Case Rep</a:t>
                      </a:r>
                      <a:endParaRPr lang="fr-FR" sz="110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Lymphoma</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fr-FR" sz="1100" dirty="0" err="1">
                          <a:effectLst/>
                          <a:latin typeface="Calibri" charset="0"/>
                          <a:ea typeface="Times New Roman" charset="0"/>
                        </a:rPr>
                        <a:t>Liver</a:t>
                      </a:r>
                      <a:r>
                        <a:rPr lang="fr-FR" sz="1100" dirty="0">
                          <a:effectLst/>
                          <a:latin typeface="Calibri" charset="0"/>
                          <a:ea typeface="Times New Roman" charset="0"/>
                        </a:rPr>
                        <a:t> </a:t>
                      </a:r>
                      <a:r>
                        <a:rPr lang="fr-FR" sz="1100" dirty="0" err="1">
                          <a:effectLst/>
                          <a:latin typeface="Calibri" charset="0"/>
                          <a:ea typeface="Times New Roman" charset="0"/>
                        </a:rPr>
                        <a:t>biopsy</a:t>
                      </a:r>
                      <a:endParaRPr lang="fr-FR" sz="1100" dirty="0">
                        <a:effectLst/>
                        <a:latin typeface="Times New Roman" charset="0"/>
                        <a:ea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à coins arrondis 6"/>
          <p:cNvSpPr/>
          <p:nvPr/>
        </p:nvSpPr>
        <p:spPr>
          <a:xfrm>
            <a:off x="838200" y="2804806"/>
            <a:ext cx="3578817" cy="838136"/>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C00000"/>
                </a:solidFill>
              </a:rPr>
              <a:t>CHOLANGITE BILIAIRE PRIMITIVE </a:t>
            </a:r>
          </a:p>
          <a:p>
            <a:pPr algn="ctr"/>
            <a:r>
              <a:rPr lang="fr-FR" sz="1400" b="1" dirty="0" smtClean="0">
                <a:solidFill>
                  <a:schemeClr val="tx1"/>
                </a:solidFill>
              </a:rPr>
              <a:t>30 à 50% </a:t>
            </a:r>
            <a:r>
              <a:rPr lang="fr-FR" sz="1400" dirty="0" smtClean="0">
                <a:solidFill>
                  <a:schemeClr val="tx1"/>
                </a:solidFill>
              </a:rPr>
              <a:t>de granulomes hépatiques</a:t>
            </a:r>
            <a:endParaRPr lang="fr-FR" sz="1400" dirty="0">
              <a:solidFill>
                <a:schemeClr val="tx1"/>
              </a:solidFill>
            </a:endParaRPr>
          </a:p>
        </p:txBody>
      </p:sp>
      <p:sp>
        <p:nvSpPr>
          <p:cNvPr id="8" name="Rectangle à coins arrondis 7"/>
          <p:cNvSpPr/>
          <p:nvPr/>
        </p:nvSpPr>
        <p:spPr>
          <a:xfrm>
            <a:off x="838197" y="3796309"/>
            <a:ext cx="3578817" cy="838136"/>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C00000"/>
                </a:solidFill>
              </a:rPr>
              <a:t>INFECTION VIRALE B ET C</a:t>
            </a:r>
          </a:p>
          <a:p>
            <a:pPr algn="ctr"/>
            <a:r>
              <a:rPr lang="fr-FR" sz="1400" dirty="0" smtClean="0">
                <a:solidFill>
                  <a:schemeClr val="tx1"/>
                </a:solidFill>
              </a:rPr>
              <a:t>Jusqu’à </a:t>
            </a:r>
            <a:r>
              <a:rPr lang="fr-FR" sz="1400" b="1" dirty="0" smtClean="0">
                <a:solidFill>
                  <a:schemeClr val="tx1"/>
                </a:solidFill>
              </a:rPr>
              <a:t>10% </a:t>
            </a:r>
            <a:r>
              <a:rPr lang="fr-FR" sz="1400" dirty="0" smtClean="0">
                <a:solidFill>
                  <a:schemeClr val="tx1"/>
                </a:solidFill>
              </a:rPr>
              <a:t>de granulomes hépatiques</a:t>
            </a:r>
            <a:endParaRPr lang="fr-FR" sz="1400" dirty="0">
              <a:solidFill>
                <a:schemeClr val="tx1"/>
              </a:solidFill>
            </a:endParaRPr>
          </a:p>
        </p:txBody>
      </p:sp>
      <p:sp>
        <p:nvSpPr>
          <p:cNvPr id="9" name="Rectangle à coins arrondis 8"/>
          <p:cNvSpPr/>
          <p:nvPr/>
        </p:nvSpPr>
        <p:spPr>
          <a:xfrm>
            <a:off x="838197" y="4787812"/>
            <a:ext cx="3578817" cy="838136"/>
          </a:xfrm>
          <a:prstGeom prst="round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rgbClr val="C00000"/>
                </a:solidFill>
              </a:rPr>
              <a:t>MÉDICAMENTS</a:t>
            </a:r>
            <a:endParaRPr lang="fr-FR" sz="1400" dirty="0">
              <a:solidFill>
                <a:schemeClr val="tx1"/>
              </a:solidFill>
            </a:endParaRPr>
          </a:p>
        </p:txBody>
      </p:sp>
      <p:sp>
        <p:nvSpPr>
          <p:cNvPr id="10" name="Rectangle à coins arrondis 9"/>
          <p:cNvSpPr/>
          <p:nvPr/>
        </p:nvSpPr>
        <p:spPr>
          <a:xfrm>
            <a:off x="838198" y="1690688"/>
            <a:ext cx="3578817" cy="541683"/>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fr-FR" sz="1400" b="1" dirty="0" smtClean="0">
                <a:solidFill>
                  <a:schemeClr val="accent5">
                    <a:lumMod val="50000"/>
                  </a:schemeClr>
                </a:solidFill>
              </a:rPr>
              <a:t>Savoir évoquer d’autres diagnostics </a:t>
            </a:r>
            <a:r>
              <a:rPr lang="mr-IN" sz="1400" b="1" dirty="0" smtClean="0">
                <a:solidFill>
                  <a:schemeClr val="accent5">
                    <a:lumMod val="50000"/>
                  </a:schemeClr>
                </a:solidFill>
              </a:rPr>
              <a:t>…</a:t>
            </a:r>
            <a:endParaRPr lang="fr-FR" sz="1400" dirty="0">
              <a:solidFill>
                <a:srgbClr val="C00000"/>
              </a:solidFill>
            </a:endParaRPr>
          </a:p>
        </p:txBody>
      </p:sp>
      <p:sp>
        <p:nvSpPr>
          <p:cNvPr id="11" name="Rectangle à coins arrondis 10"/>
          <p:cNvSpPr/>
          <p:nvPr/>
        </p:nvSpPr>
        <p:spPr>
          <a:xfrm>
            <a:off x="4892299" y="1706063"/>
            <a:ext cx="6724972" cy="541683"/>
          </a:xfrm>
          <a:prstGeom prst="roundRect">
            <a:avLst/>
          </a:prstGeom>
          <a:noFill/>
          <a:ln w="28575">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Arial" charset="0"/>
              <a:buNone/>
              <a:tabLst/>
              <a:defRPr/>
            </a:pPr>
            <a:r>
              <a:rPr lang="mr-IN" sz="1400" b="1" dirty="0" smtClean="0">
                <a:solidFill>
                  <a:schemeClr val="accent5">
                    <a:lumMod val="50000"/>
                  </a:schemeClr>
                </a:solidFill>
              </a:rPr>
              <a:t>…</a:t>
            </a:r>
            <a:r>
              <a:rPr lang="fr-FR" sz="1400" b="1" dirty="0" smtClean="0">
                <a:solidFill>
                  <a:schemeClr val="accent5">
                    <a:lumMod val="50000"/>
                  </a:schemeClr>
                </a:solidFill>
              </a:rPr>
              <a:t> mais également savoir évoquer la sarcoïdose hépatique ! </a:t>
            </a:r>
            <a:endParaRPr lang="fr-FR" sz="1400" dirty="0">
              <a:solidFill>
                <a:srgbClr val="C00000"/>
              </a:solidFill>
            </a:endParaRPr>
          </a:p>
        </p:txBody>
      </p:sp>
      <p:sp>
        <p:nvSpPr>
          <p:cNvPr id="12" name="ZoneTexte 11"/>
          <p:cNvSpPr txBox="1"/>
          <p:nvPr/>
        </p:nvSpPr>
        <p:spPr>
          <a:xfrm>
            <a:off x="-1003854" y="5748563"/>
            <a:ext cx="5420868" cy="307777"/>
          </a:xfrm>
          <a:prstGeom prst="rect">
            <a:avLst/>
          </a:prstGeom>
          <a:noFill/>
        </p:spPr>
        <p:txBody>
          <a:bodyPr wrap="square" rtlCol="0">
            <a:spAutoFit/>
          </a:bodyPr>
          <a:lstStyle/>
          <a:p>
            <a:pPr algn="r"/>
            <a:r>
              <a:rPr lang="fr-FR" sz="1400" i="1" dirty="0" err="1"/>
              <a:t>Geri</a:t>
            </a:r>
            <a:r>
              <a:rPr lang="fr-FR" sz="1400" i="1" dirty="0"/>
              <a:t> G, </a:t>
            </a:r>
            <a:r>
              <a:rPr lang="fr-FR" sz="1400" i="1" dirty="0" err="1"/>
              <a:t>Cacoub</a:t>
            </a:r>
            <a:r>
              <a:rPr lang="fr-FR" sz="1400" i="1" dirty="0"/>
              <a:t> P. </a:t>
            </a:r>
            <a:r>
              <a:rPr lang="fr-FR" sz="1400" i="1" dirty="0" err="1"/>
              <a:t>Rev</a:t>
            </a:r>
            <a:r>
              <a:rPr lang="fr-FR" sz="1400" i="1" dirty="0"/>
              <a:t> Med Interne. 2011</a:t>
            </a:r>
          </a:p>
        </p:txBody>
      </p:sp>
    </p:spTree>
    <p:extLst>
      <p:ext uri="{BB962C8B-B14F-4D97-AF65-F5344CB8AC3E}">
        <p14:creationId xmlns:p14="http://schemas.microsoft.com/office/powerpoint/2010/main" val="21813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1"/>
    </p:bldLst>
  </p:timing>
</p:sld>
</file>

<file path=ppt/theme/theme1.xml><?xml version="1.0" encoding="utf-8"?>
<a:theme xmlns:a="http://schemas.openxmlformats.org/drawingml/2006/main" name="Thème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3942</TotalTime>
  <Words>2161</Words>
  <Application>Microsoft Macintosh PowerPoint</Application>
  <PresentationFormat>Grand écran</PresentationFormat>
  <Paragraphs>428</Paragraphs>
  <Slides>13</Slides>
  <Notes>12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Apple Braille</vt:lpstr>
      <vt:lpstr>Calibri</vt:lpstr>
      <vt:lpstr>Calibri Light</vt:lpstr>
      <vt:lpstr>Mangal</vt:lpstr>
      <vt:lpstr>Times New Roman</vt:lpstr>
      <vt:lpstr>Wingdings</vt:lpstr>
      <vt:lpstr>Arial</vt:lpstr>
      <vt:lpstr>Thème Office</vt:lpstr>
      <vt:lpstr>Présentation PowerPoint</vt:lpstr>
      <vt:lpstr>INTRODUCTION</vt:lpstr>
      <vt:lpstr>PHYSIOPATHOLOGIE</vt:lpstr>
      <vt:lpstr>SARCOÏDOSE : quelles atteintes ? </vt:lpstr>
      <vt:lpstr>SARCOÏDOSE HÉPATIQUE</vt:lpstr>
      <vt:lpstr>DIAGNOSTIC</vt:lpstr>
      <vt:lpstr>HISTOLOGIE : lésions élémentaires</vt:lpstr>
      <vt:lpstr>IMAGERIE : quel apport ?</vt:lpstr>
      <vt:lpstr>DIAGNOSTICS DIFFÉRENTIELS</vt:lpstr>
      <vt:lpstr>ÉVOLUTION et PRONOSTIC</vt:lpstr>
      <vt:lpstr>TRAITEMENT </vt:lpstr>
      <vt:lpstr>TRANSPLANTATION HÉPATIQUE</vt:lpstr>
      <vt:lpstr>CONCLUSION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76</cp:revision>
  <dcterms:created xsi:type="dcterms:W3CDTF">2025-03-28T22:05:34Z</dcterms:created>
  <dcterms:modified xsi:type="dcterms:W3CDTF">2025-04-01T17:54:23Z</dcterms:modified>
</cp:coreProperties>
</file>